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6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7.xml" ContentType="application/vnd.openxmlformats-officedocument.drawingml.chartshapes+xml"/>
  <Override PartName="/ppt/charts/chart1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8.xml" ContentType="application/vnd.openxmlformats-officedocument.drawingml.chartshapes+xml"/>
  <Override PartName="/ppt/charts/chart2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9.xml" ContentType="application/vnd.openxmlformats-officedocument.drawingml.chartshapes+xml"/>
  <Override PartName="/ppt/charts/chart2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45"/>
  </p:notesMasterIdLst>
  <p:sldIdLst>
    <p:sldId id="318" r:id="rId4"/>
    <p:sldId id="319" r:id="rId5"/>
    <p:sldId id="298" r:id="rId6"/>
    <p:sldId id="300" r:id="rId7"/>
    <p:sldId id="322" r:id="rId8"/>
    <p:sldId id="323" r:id="rId9"/>
    <p:sldId id="315" r:id="rId10"/>
    <p:sldId id="257" r:id="rId11"/>
    <p:sldId id="258" r:id="rId12"/>
    <p:sldId id="297" r:id="rId13"/>
    <p:sldId id="301" r:id="rId14"/>
    <p:sldId id="317" r:id="rId15"/>
    <p:sldId id="306" r:id="rId16"/>
    <p:sldId id="314" r:id="rId17"/>
    <p:sldId id="313" r:id="rId18"/>
    <p:sldId id="316" r:id="rId19"/>
    <p:sldId id="303" r:id="rId20"/>
    <p:sldId id="307" r:id="rId21"/>
    <p:sldId id="308" r:id="rId22"/>
    <p:sldId id="309" r:id="rId23"/>
    <p:sldId id="310" r:id="rId24"/>
    <p:sldId id="299" r:id="rId25"/>
    <p:sldId id="260" r:id="rId26"/>
    <p:sldId id="288" r:id="rId27"/>
    <p:sldId id="261" r:id="rId28"/>
    <p:sldId id="262" r:id="rId29"/>
    <p:sldId id="263" r:id="rId30"/>
    <p:sldId id="264" r:id="rId31"/>
    <p:sldId id="259" r:id="rId32"/>
    <p:sldId id="289" r:id="rId33"/>
    <p:sldId id="266" r:id="rId34"/>
    <p:sldId id="267" r:id="rId35"/>
    <p:sldId id="265" r:id="rId36"/>
    <p:sldId id="268" r:id="rId37"/>
    <p:sldId id="290" r:id="rId38"/>
    <p:sldId id="269" r:id="rId39"/>
    <p:sldId id="272" r:id="rId40"/>
    <p:sldId id="270" r:id="rId41"/>
    <p:sldId id="295" r:id="rId42"/>
    <p:sldId id="294" r:id="rId43"/>
    <p:sldId id="271" r:id="rId44"/>
  </p:sldIdLst>
  <p:sldSz cx="12192000" cy="6858000"/>
  <p:notesSz cx="9947275" cy="6858000"/>
  <p:defaultTextStyle>
    <a:defPPr>
      <a:defRPr lang="zh-CN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4BD0234-871A-4EF3-8E13-509820E7220E}">
          <p14:sldIdLst>
            <p14:sldId id="318"/>
            <p14:sldId id="319"/>
            <p14:sldId id="298"/>
            <p14:sldId id="300"/>
            <p14:sldId id="322"/>
            <p14:sldId id="323"/>
          </p14:sldIdLst>
        </p14:section>
        <p14:section name="Раздел без заголовка" id="{6BA910EB-C1CA-475D-89CF-19D9BB5AC178}">
          <p14:sldIdLst>
            <p14:sldId id="315"/>
            <p14:sldId id="257"/>
            <p14:sldId id="258"/>
            <p14:sldId id="297"/>
            <p14:sldId id="301"/>
            <p14:sldId id="317"/>
            <p14:sldId id="306"/>
            <p14:sldId id="314"/>
            <p14:sldId id="313"/>
            <p14:sldId id="316"/>
            <p14:sldId id="303"/>
            <p14:sldId id="307"/>
            <p14:sldId id="308"/>
            <p14:sldId id="309"/>
            <p14:sldId id="310"/>
            <p14:sldId id="299"/>
            <p14:sldId id="260"/>
            <p14:sldId id="288"/>
            <p14:sldId id="261"/>
            <p14:sldId id="262"/>
            <p14:sldId id="263"/>
            <p14:sldId id="264"/>
            <p14:sldId id="259"/>
            <p14:sldId id="289"/>
            <p14:sldId id="266"/>
            <p14:sldId id="267"/>
            <p14:sldId id="265"/>
            <p14:sldId id="268"/>
            <p14:sldId id="290"/>
            <p14:sldId id="269"/>
            <p14:sldId id="272"/>
            <p14:sldId id="270"/>
            <p14:sldId id="295"/>
            <p14:sldId id="294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D9E9"/>
    <a:srgbClr val="418A99"/>
    <a:srgbClr val="358F8B"/>
    <a:srgbClr val="67AFC9"/>
    <a:srgbClr val="E3C29D"/>
    <a:srgbClr val="B3C836"/>
    <a:srgbClr val="005EA4"/>
    <a:srgbClr val="055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accent5"/>
              </a:solidFill>
            </a:ln>
          </a:left>
          <a:right>
            <a:ln w="12700">
              <a:solidFill>
                <a:schemeClr val="accent5"/>
              </a:solidFill>
            </a:ln>
          </a:right>
          <a:top>
            <a:ln w="12700">
              <a:solidFill>
                <a:schemeClr val="accent5"/>
              </a:solidFill>
            </a:ln>
          </a:top>
          <a:bottom>
            <a:ln w="12700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>
          <a:top>
            <a:ln w="12700">
              <a:solidFill>
                <a:schemeClr val="accent5"/>
              </a:solidFill>
            </a:ln>
          </a:top>
          <a:bottom>
            <a:ln w="12700">
              <a:solidFill>
                <a:schemeClr val="accent5"/>
              </a:solidFill>
            </a:ln>
          </a:bottom>
        </a:tcBdr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>
          <a:left>
            <a:ln w="12700">
              <a:solidFill>
                <a:schemeClr val="accent5"/>
              </a:solidFill>
            </a:ln>
          </a:left>
          <a:right>
            <a:ln w="12700">
              <a:solidFill>
                <a:schemeClr val="accent5"/>
              </a:solidFill>
            </a:ln>
          </a:right>
        </a:tcBdr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12700">
              <a:solidFill>
                <a:schemeClr val="accent5"/>
              </a:solidFill>
            </a:ln>
          </a:bottom>
        </a:tcBdr>
        <a:fill>
          <a:solidFill>
            <a:schemeClr val="accent5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707" autoAdjust="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image" Target="../media/image23.jpg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_____Microsoft_Excel1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8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9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2775364918803599E-2"/>
          <c:w val="0.92190819041656413"/>
          <c:h val="0.814720043421297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648883125013974E-2"/>
                  <c:y val="0.4885414326792018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40,2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992554166759182E-3"/>
                  <c:y val="0.4386740241642772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40,25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.36143834063967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40,57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64122487310782"/>
                      <c:h val="0.162001486000392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40.200000000000003</c:v>
                </c:pt>
                <c:pt idx="1">
                  <c:v>40.25</c:v>
                </c:pt>
                <c:pt idx="2">
                  <c:v>40.57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96733392"/>
        <c:axId val="39673665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8.1641437291773811E-2"/>
                  <c:y val="-0.3033493960963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100.98</c:v>
                </c:pt>
                <c:pt idx="1">
                  <c:v>100.12</c:v>
                </c:pt>
                <c:pt idx="2">
                  <c:v>100.8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6741552"/>
        <c:axId val="396738288"/>
      </c:lineChart>
      <c:catAx>
        <c:axId val="39673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96736656"/>
        <c:crosses val="autoZero"/>
        <c:auto val="1"/>
        <c:lblAlgn val="ctr"/>
        <c:lblOffset val="100"/>
        <c:noMultiLvlLbl val="0"/>
      </c:catAx>
      <c:valAx>
        <c:axId val="396736656"/>
        <c:scaling>
          <c:orientation val="minMax"/>
          <c:max val="45"/>
          <c:min val="32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6733392"/>
        <c:crosses val="autoZero"/>
        <c:crossBetween val="between"/>
      </c:valAx>
      <c:valAx>
        <c:axId val="39673828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96741552"/>
        <c:crosses val="max"/>
        <c:crossBetween val="between"/>
      </c:valAx>
      <c:catAx>
        <c:axId val="396741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67382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 dirty="0"/>
              <a:t>% соотношения в общей сумме </a:t>
            </a:r>
            <a:r>
              <a:rPr lang="ru-RU" dirty="0" smtClean="0"/>
              <a:t>налоговых</a:t>
            </a:r>
            <a:r>
              <a:rPr lang="ru-RU" baseline="0" dirty="0" smtClean="0"/>
              <a:t> </a:t>
            </a:r>
            <a:r>
              <a:rPr lang="ru-RU" dirty="0" smtClean="0"/>
              <a:t>доходов</a:t>
            </a:r>
            <a:endParaRPr lang="ru-RU" dirty="0"/>
          </a:p>
        </c:rich>
      </c:tx>
      <c:overlay val="0"/>
      <c:spPr>
        <a:prstGeom prst="rect">
          <a:avLst/>
        </a:prstGeom>
        <a:noFill/>
        <a:ln>
          <a:noFill/>
        </a:ln>
        <a:effectLst/>
      </c:spPr>
    </c:title>
    <c:autoTitleDeleted val="0"/>
    <c:view3D>
      <c:rotX val="15"/>
      <c:rotY val="20"/>
      <c:depthPercent val="80"/>
      <c:rAngAx val="1"/>
    </c:view3D>
    <c:floor>
      <c:thickness val="0"/>
      <c:spPr>
        <a:prstGeom prst="rect">
          <a:avLst/>
        </a:prstGeom>
        <a:noFill/>
        <a:ln>
          <a:noFill/>
        </a:ln>
        <a:effectLst/>
      </c:spPr>
    </c:floor>
    <c:sideWall>
      <c:thickness val="0"/>
      <c:spPr>
        <a:prstGeom prst="rect">
          <a:avLst/>
        </a:prstGeom>
        <a:noFill/>
        <a:ln>
          <a:noFill/>
        </a:ln>
        <a:effectLst/>
      </c:spPr>
    </c:sideWall>
    <c:backWall>
      <c:thickness val="0"/>
      <c:spPr>
        <a:prstGeom prst="rect">
          <a:avLst/>
        </a:prstGeom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8.1435245775558607E-2"/>
          <c:w val="0.99661790869419264"/>
          <c:h val="0.7058761590932716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prstGeom prst="rect">
              <a:avLst/>
            </a:prstGeom>
            <a:solidFill>
              <a:srgbClr val="67AFC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2789526686807653E-2"/>
                  <c:y val="-1.096237385285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328969452836522E-3"/>
                  <c:y val="-1.53473233939993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105404498153746E-2"/>
                      <c:h val="5.1961652062540428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4.2631755622692964E-3"/>
                  <c:y val="-8.769899082285384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5921450151057394E-3"/>
                  <c:y val="-1.3154848623428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2631755622692183E-3"/>
                  <c:y val="-1.5347323393999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2.0690000000000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1970000000000002E-3"/>
                  <c:y val="-1.4482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5.3290000000000004E-3"/>
                  <c:y val="-2.2759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6.3949999999999996E-3"/>
                  <c:y val="-1.0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78.900000000000006</c:v>
                </c:pt>
                <c:pt idx="1">
                  <c:v>1</c:v>
                </c:pt>
                <c:pt idx="2">
                  <c:v>12.9</c:v>
                </c:pt>
                <c:pt idx="3">
                  <c:v>6.5</c:v>
                </c:pt>
                <c:pt idx="4">
                  <c:v>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2.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5923511245384341E-3"/>
                  <c:y val="-1.44829999999999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039610607586437E-2"/>
                      <c:h val="5.1961652062540428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6.3949999999999996E-3"/>
                  <c:y val="-1.0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320000000000002E-3"/>
                  <c:y val="-1.8620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1320000000000002E-3"/>
                  <c:y val="-2.6897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2.6897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4609999999999998E-3"/>
                  <c:y val="-1.8620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1970000000000002E-3"/>
                  <c:y val="-2.2759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1320000000000002E-3"/>
                  <c:y val="-2.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1320000000000002E-3"/>
                  <c:y val="-1.6552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2.6897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9.5919999999999998E-3"/>
                  <c:y val="-3.5172000000000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0660000000000001E-3"/>
                  <c:y val="-3.9309999999999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77.599999999999994</c:v>
                </c:pt>
                <c:pt idx="1">
                  <c:v>1</c:v>
                </c:pt>
                <c:pt idx="2">
                  <c:v>15.1</c:v>
                </c:pt>
                <c:pt idx="3">
                  <c:v>5.5</c:v>
                </c:pt>
                <c:pt idx="4">
                  <c:v>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95520384"/>
        <c:axId val="495510592"/>
        <c:axId val="410337296"/>
      </c:bar3DChart>
      <c:catAx>
        <c:axId val="495520384"/>
        <c:scaling>
          <c:orientation val="minMax"/>
        </c:scaling>
        <c:delete val="0"/>
        <c:axPos val="b"/>
        <c:minorGridlines>
          <c:spPr>
            <a:prstGeom prst="rect">
              <a:avLst/>
            </a:prstGeom>
            <a:ln>
              <a:solidFill>
                <a:schemeClr val="tx2">
                  <a:lumMod val="5000"/>
                  <a:lumOff val="95000"/>
                </a:schemeClr>
              </a:solidFill>
            </a:ln>
            <a:effectLst>
              <a:outerShdw blurRad="50800" dist="50800" dir="3120000" sx="37000" sy="37000" algn="ctr" rotWithShape="0">
                <a:schemeClr val="bg1">
                  <a:alpha val="92000"/>
                </a:schemeClr>
              </a:outerShdw>
            </a:effectLst>
          </c:spPr>
        </c:min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 b="0" i="0"/>
            </a:pPr>
            <a:endParaRPr lang="ru-RU"/>
          </a:p>
        </c:txPr>
        <c:crossAx val="495510592"/>
        <c:crosses val="autoZero"/>
        <c:auto val="0"/>
        <c:lblAlgn val="ctr"/>
        <c:lblOffset val="100"/>
        <c:noMultiLvlLbl val="0"/>
      </c:catAx>
      <c:valAx>
        <c:axId val="495510592"/>
        <c:scaling>
          <c:orientation val="minMax"/>
        </c:scaling>
        <c:delete val="1"/>
        <c:axPos val="l"/>
        <c:majorGridlines>
          <c:spPr>
            <a:prstGeom prst="rect">
              <a:avLst/>
            </a:prstGeom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5520384"/>
        <c:crosses val="autoZero"/>
        <c:crossBetween val="between"/>
      </c:valAx>
      <c:serAx>
        <c:axId val="410337296"/>
        <c:scaling>
          <c:orientation val="minMax"/>
        </c:scaling>
        <c:delete val="1"/>
        <c:axPos val="b"/>
        <c:majorTickMark val="out"/>
        <c:minorTickMark val="none"/>
        <c:tickLblPos val="nextTo"/>
        <c:crossAx val="495510592"/>
        <c:crosses val="autoZero"/>
      </c:serAx>
      <c:spPr>
        <a:prstGeom prst="rect">
          <a:avLst/>
        </a:prstGeom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2000"/>
            </a:pPr>
            <a:endParaRPr lang="ru-RU"/>
          </a:p>
        </c:txPr>
      </c:legendEntry>
      <c:legendEntry>
        <c:idx val="1"/>
        <c:txPr>
          <a:bodyPr rot="0" vert="horz"/>
          <a:lstStyle/>
          <a:p>
            <a:pPr>
              <a:defRPr sz="2000"/>
            </a:pPr>
            <a:endParaRPr lang="ru-RU"/>
          </a:p>
        </c:txPr>
      </c:legendEntry>
      <c:layout>
        <c:manualLayout>
          <c:xMode val="edge"/>
          <c:yMode val="edge"/>
          <c:x val="6.2286337697213832E-2"/>
          <c:y val="0.89043513028220256"/>
          <c:w val="0.82426999999999995"/>
          <c:h val="4.2339000000000002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vert="horz"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xfrm>
      <a:off x="163628" y="827772"/>
      <a:ext cx="11916000" cy="6030226"/>
    </a:xfrm>
    <a:prstGeom prst="rect">
      <a:avLst/>
    </a:prstGeom>
    <a:noFill/>
    <a:ln>
      <a:noFill/>
    </a:ln>
    <a:effectLst>
      <a:outerShdw blurRad="50800" dist="38100" dir="5400000" sx="98000" sy="98000" algn="t" rotWithShape="0">
        <a:prstClr val="black">
          <a:alpha val="40000"/>
        </a:prstClr>
      </a:outerShdw>
    </a:effectLst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 dirty="0"/>
              <a:t>% соотношения в общей сумме </a:t>
            </a:r>
            <a:r>
              <a:rPr lang="ru-RU" dirty="0" smtClean="0"/>
              <a:t>неналоговых</a:t>
            </a:r>
            <a:r>
              <a:rPr lang="ru-RU" baseline="0" dirty="0" smtClean="0"/>
              <a:t> </a:t>
            </a:r>
            <a:r>
              <a:rPr lang="ru-RU" dirty="0" smtClean="0"/>
              <a:t>доходов</a:t>
            </a:r>
            <a:endParaRPr lang="ru-RU" dirty="0"/>
          </a:p>
        </c:rich>
      </c:tx>
      <c:overlay val="0"/>
      <c:spPr>
        <a:prstGeom prst="rect">
          <a:avLst/>
        </a:prstGeom>
        <a:noFill/>
        <a:ln>
          <a:noFill/>
        </a:ln>
        <a:effectLst/>
      </c:spPr>
    </c:title>
    <c:autoTitleDeleted val="0"/>
    <c:view3D>
      <c:rotX val="15"/>
      <c:rotY val="20"/>
      <c:depthPercent val="80"/>
      <c:rAngAx val="1"/>
    </c:view3D>
    <c:floor>
      <c:thickness val="0"/>
      <c:spPr>
        <a:prstGeom prst="rect">
          <a:avLst/>
        </a:prstGeom>
        <a:noFill/>
        <a:ln>
          <a:noFill/>
        </a:ln>
        <a:effectLst/>
      </c:spPr>
    </c:floor>
    <c:sideWall>
      <c:thickness val="0"/>
      <c:spPr>
        <a:prstGeom prst="rect">
          <a:avLst/>
        </a:prstGeom>
        <a:noFill/>
        <a:ln>
          <a:noFill/>
        </a:ln>
        <a:effectLst/>
      </c:spPr>
    </c:sideWall>
    <c:backWall>
      <c:thickness val="0"/>
      <c:spPr>
        <a:prstGeom prst="rect">
          <a:avLst/>
        </a:prstGeom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4.7732777238333635E-2"/>
          <c:w val="0.99661790869419264"/>
          <c:h val="0.7064281284648488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Lbls>
            <c:dLbl>
              <c:idx val="0"/>
              <c:layout>
                <c:manualLayout>
                  <c:x val="-9.6670247046186895E-3"/>
                  <c:y val="-1.2285009908295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963480128893663E-2"/>
                  <c:y val="-1.47420118899549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094522019334052E-2"/>
                      <c:h val="5.823094696532202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4.296455424274973E-3"/>
                  <c:y val="-1.47420118899549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6670247046186895E-3"/>
                  <c:y val="-1.4742011889954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2889366272824998E-2"/>
                  <c:y val="-1.4742011889954989E-2"/>
                </c:manualLayout>
              </c:layout>
              <c:tx>
                <c:rich>
                  <a:bodyPr/>
                  <a:lstStyle/>
                  <a:p>
                    <a:endParaRPr lang="en-US" dirty="0" smtClean="0"/>
                  </a:p>
                  <a:p>
                    <a:fld id="{C9F96ACC-5D79-40E9-AE2B-9AA344009C10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686358754027928E-2"/>
                      <c:h val="0.1090908879856665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8.5929108485501039E-3"/>
                  <c:y val="-1.4742011889954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2.0690000000000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1970000000000002E-3"/>
                  <c:y val="-1.4482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5.3290000000000004E-3"/>
                  <c:y val="-2.2759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6.3949999999999996E-3"/>
                  <c:y val="-1.0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за пользование природными ресурсами</c:v>
                </c:pt>
                <c:pt idx="2">
                  <c:v>Прочие доходы от оказания платных услуг и компенсации затрат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73.099999999999994</c:v>
                </c:pt>
                <c:pt idx="1">
                  <c:v>3</c:v>
                </c:pt>
                <c:pt idx="2">
                  <c:v>1</c:v>
                </c:pt>
                <c:pt idx="3">
                  <c:v>18.7</c:v>
                </c:pt>
                <c:pt idx="4">
                  <c:v>4</c:v>
                </c:pt>
                <c:pt idx="5" formatCode="#\ ##0.0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prstGeom prst="rect">
              <a:avLst/>
            </a:prstGeom>
            <a:solidFill>
              <a:srgbClr val="E3C29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7.5187969924811835E-3"/>
                  <c:y val="-2.0690084797522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660000000000001E-3"/>
                  <c:y val="-1.4482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3949999999999996E-3"/>
                  <c:y val="-1.0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320000000000002E-3"/>
                  <c:y val="-1.8620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1320000000000002E-3"/>
                  <c:y val="-2.6897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5187969924812026E-3"/>
                  <c:y val="-2.6897000000000001E-2"/>
                </c:manualLayout>
              </c:layout>
              <c:tx>
                <c:rich>
                  <a:bodyPr/>
                  <a:lstStyle/>
                  <a:p>
                    <a:fld id="{8F4D5FEE-7A88-4EB8-BBEE-C1E85B8D8B1B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49301825993556E-2"/>
                      <c:h val="5.823094696532202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7.4609999999999998E-3"/>
                  <c:y val="-1.8620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1970000000000002E-3"/>
                  <c:y val="-2.2759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1320000000000002E-3"/>
                  <c:y val="-2.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1320000000000002E-3"/>
                  <c:y val="-1.6552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2.6897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9.5919999999999998E-3"/>
                  <c:y val="-3.5172000000000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0660000000000001E-3"/>
                  <c:y val="-3.9309999999999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за пользование природными ресурсами</c:v>
                </c:pt>
                <c:pt idx="2">
                  <c:v>Прочие доходы от оказания платных услуг и компенсации затрат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62.2</c:v>
                </c:pt>
                <c:pt idx="1">
                  <c:v>0.9</c:v>
                </c:pt>
                <c:pt idx="2">
                  <c:v>1.7</c:v>
                </c:pt>
                <c:pt idx="3">
                  <c:v>33.9</c:v>
                </c:pt>
                <c:pt idx="4">
                  <c:v>1.3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95511136"/>
        <c:axId val="495511680"/>
        <c:axId val="410336048"/>
      </c:bar3DChart>
      <c:catAx>
        <c:axId val="495511136"/>
        <c:scaling>
          <c:orientation val="minMax"/>
        </c:scaling>
        <c:delete val="0"/>
        <c:axPos val="b"/>
        <c:minorGridlines>
          <c:spPr>
            <a:prstGeom prst="rect">
              <a:avLst/>
            </a:prstGeom>
            <a:ln>
              <a:solidFill>
                <a:schemeClr val="tx2">
                  <a:lumMod val="5000"/>
                  <a:lumOff val="95000"/>
                </a:schemeClr>
              </a:solidFill>
            </a:ln>
            <a:effectLst>
              <a:outerShdw blurRad="50800" dist="50800" dir="3120000" sx="37000" sy="37000" algn="ctr" rotWithShape="0">
                <a:schemeClr val="bg1">
                  <a:alpha val="92000"/>
                </a:schemeClr>
              </a:outerShdw>
            </a:effectLst>
          </c:spPr>
        </c:min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 b="0"/>
            </a:pPr>
            <a:endParaRPr lang="ru-RU"/>
          </a:p>
        </c:txPr>
        <c:crossAx val="495511680"/>
        <c:crosses val="autoZero"/>
        <c:auto val="0"/>
        <c:lblAlgn val="ctr"/>
        <c:lblOffset val="100"/>
        <c:noMultiLvlLbl val="0"/>
      </c:catAx>
      <c:valAx>
        <c:axId val="495511680"/>
        <c:scaling>
          <c:orientation val="minMax"/>
        </c:scaling>
        <c:delete val="1"/>
        <c:axPos val="l"/>
        <c:majorGridlines>
          <c:spPr>
            <a:prstGeom prst="rect">
              <a:avLst/>
            </a:prstGeom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majorTickMark val="none"/>
        <c:minorTickMark val="none"/>
        <c:tickLblPos val="nextTo"/>
        <c:crossAx val="495511136"/>
        <c:crosses val="autoZero"/>
        <c:crossBetween val="between"/>
      </c:valAx>
      <c:serAx>
        <c:axId val="410336048"/>
        <c:scaling>
          <c:orientation val="minMax"/>
        </c:scaling>
        <c:delete val="1"/>
        <c:axPos val="b"/>
        <c:majorTickMark val="out"/>
        <c:minorTickMark val="none"/>
        <c:tickLblPos val="nextTo"/>
        <c:crossAx val="495511680"/>
        <c:crosses val="autoZero"/>
      </c:serAx>
      <c:spPr>
        <a:prstGeom prst="rect">
          <a:avLst/>
        </a:prstGeom>
        <a:noFill/>
        <a:ln>
          <a:noFill/>
        </a:ln>
        <a:effectLst>
          <a:outerShdw blurRad="50800" dist="50800" sx="1000" sy="1000" algn="ctr" rotWithShape="0">
            <a:srgbClr val="000000">
              <a:alpha val="43137"/>
            </a:srgbClr>
          </a:outerShdw>
        </a:effectLst>
      </c:spPr>
    </c:plotArea>
    <c:legend>
      <c:legendPos val="b"/>
      <c:legendEntry>
        <c:idx val="0"/>
        <c:txPr>
          <a:bodyPr rot="0" vert="horz"/>
          <a:lstStyle/>
          <a:p>
            <a:pPr>
              <a:defRPr sz="2000"/>
            </a:pPr>
            <a:endParaRPr lang="ru-RU"/>
          </a:p>
        </c:txPr>
      </c:legendEntry>
      <c:legendEntry>
        <c:idx val="1"/>
        <c:txPr>
          <a:bodyPr rot="0" vert="horz"/>
          <a:lstStyle/>
          <a:p>
            <a:pPr>
              <a:defRPr sz="2000"/>
            </a:pPr>
            <a:endParaRPr lang="ru-RU"/>
          </a:p>
        </c:txPr>
      </c:legendEntry>
      <c:layout>
        <c:manualLayout>
          <c:xMode val="edge"/>
          <c:yMode val="edge"/>
          <c:x val="5.590821823963734E-2"/>
          <c:y val="0.91576294457951501"/>
          <c:w val="0.82426999999999995"/>
          <c:h val="4.2339000000000002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vert="horz"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xfrm>
      <a:off x="163628" y="827772"/>
      <a:ext cx="11916000" cy="6030226"/>
    </a:xfrm>
    <a:prstGeom prst="rect">
      <a:avLst/>
    </a:prstGeom>
    <a:noFill/>
    <a:ln>
      <a:noFill/>
    </a:ln>
    <a:effectLst>
      <a:outerShdw blurRad="50800" dist="38100" dir="5400000" sx="98000" sy="98000" algn="t" rotWithShape="0">
        <a:prstClr val="black">
          <a:alpha val="40000"/>
        </a:prstClr>
      </a:outerShdw>
    </a:effectLst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 dirty="0"/>
              <a:t>% соотношения в общей сумме </a:t>
            </a:r>
            <a:r>
              <a:rPr lang="ru-RU" dirty="0" smtClean="0"/>
              <a:t>безвозмездных поступлений</a:t>
            </a:r>
            <a:endParaRPr lang="ru-RU" dirty="0"/>
          </a:p>
        </c:rich>
      </c:tx>
      <c:overlay val="0"/>
      <c:spPr>
        <a:prstGeom prst="rect">
          <a:avLst/>
        </a:prstGeom>
        <a:noFill/>
        <a:ln>
          <a:noFill/>
        </a:ln>
        <a:effectLst/>
      </c:spPr>
    </c:title>
    <c:autoTitleDeleted val="0"/>
    <c:view3D>
      <c:rotX val="15"/>
      <c:rotY val="20"/>
      <c:depthPercent val="80"/>
      <c:rAngAx val="1"/>
    </c:view3D>
    <c:floor>
      <c:thickness val="0"/>
      <c:spPr>
        <a:prstGeom prst="rect">
          <a:avLst/>
        </a:prstGeom>
        <a:noFill/>
        <a:ln>
          <a:noFill/>
        </a:ln>
        <a:effectLst/>
      </c:spPr>
    </c:floor>
    <c:sideWall>
      <c:thickness val="0"/>
      <c:spPr>
        <a:prstGeom prst="rect">
          <a:avLst/>
        </a:prstGeom>
        <a:noFill/>
        <a:ln>
          <a:noFill/>
        </a:ln>
        <a:effectLst/>
      </c:spPr>
    </c:sideWall>
    <c:backWall>
      <c:thickness val="0"/>
      <c:spPr>
        <a:prstGeom prst="rect">
          <a:avLst/>
        </a:prstGeom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8.1435245775558607E-2"/>
          <c:w val="0.99661790869419264"/>
          <c:h val="0.7058761590932716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prstGeom prst="rect">
              <a:avLst/>
            </a:prstGeom>
            <a:solidFill>
              <a:srgbClr val="418A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5986908358509567E-2"/>
                  <c:y val="-2.411722247628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2256629741523962E-2"/>
                  <c:y val="-2.41172224762846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09231285666331E-2"/>
                      <c:h val="5.1961652062540428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3855320577374958E-2"/>
                  <c:y val="-2.63096972468559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855320577374958E-2"/>
                  <c:y val="-2.192474770571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2.0690000000000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1970000000000002E-3"/>
                  <c:y val="-1.4482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5.3290000000000004E-3"/>
                  <c:y val="-2.2759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6.3949999999999996E-3"/>
                  <c:y val="-1.0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 бюджетам бюджетной системы Российской Федерации</c:v>
                </c:pt>
                <c:pt idx="1">
                  <c:v>Субсидии бюджетам бюджетной системы Российской Федерации </c:v>
                </c:pt>
                <c:pt idx="2">
                  <c:v>Субвенции бюджетам субъектов Российской Федерации и муниципальных образований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21.4</c:v>
                </c:pt>
                <c:pt idx="1">
                  <c:v>12.8</c:v>
                </c:pt>
                <c:pt idx="2">
                  <c:v>58.1</c:v>
                </c:pt>
                <c:pt idx="3">
                  <c:v>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2.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658106747230533E-2"/>
                  <c:y val="-2.10603602115203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565961732124866E-2"/>
                      <c:h val="6.0731551144825723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6.3950151057401029E-3"/>
                  <c:y val="-2.1307402053779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320000000000002E-3"/>
                  <c:y val="-1.8620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1320000000000002E-3"/>
                  <c:y val="-2.6897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2.6897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4609999999999998E-3"/>
                  <c:y val="-1.8620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1970000000000002E-3"/>
                  <c:y val="-2.2759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1320000000000002E-3"/>
                  <c:y val="-2.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1320000000000002E-3"/>
                  <c:y val="-1.6552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2.6897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9.5919999999999998E-3"/>
                  <c:y val="-3.5172000000000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0660000000000001E-3"/>
                  <c:y val="-3.9309999999999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 бюджетам бюджетной системы Российской Федерации</c:v>
                </c:pt>
                <c:pt idx="1">
                  <c:v>Субсидии бюджетам бюджетной системы Российской Федерации </c:v>
                </c:pt>
                <c:pt idx="2">
                  <c:v>Субвенции бюджетам субъектов Российской Федерации и муниципальных образований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18.600000000000001</c:v>
                </c:pt>
                <c:pt idx="1">
                  <c:v>13.2</c:v>
                </c:pt>
                <c:pt idx="2">
                  <c:v>54.7</c:v>
                </c:pt>
                <c:pt idx="3">
                  <c:v>12.2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95520928"/>
        <c:axId val="495519296"/>
        <c:axId val="410341040"/>
      </c:bar3DChart>
      <c:catAx>
        <c:axId val="495520928"/>
        <c:scaling>
          <c:orientation val="minMax"/>
        </c:scaling>
        <c:delete val="0"/>
        <c:axPos val="b"/>
        <c:minorGridlines>
          <c:spPr>
            <a:prstGeom prst="rect">
              <a:avLst/>
            </a:prstGeom>
            <a:ln>
              <a:solidFill>
                <a:schemeClr val="tx2">
                  <a:lumMod val="5000"/>
                  <a:lumOff val="95000"/>
                </a:schemeClr>
              </a:solidFill>
            </a:ln>
            <a:effectLst>
              <a:outerShdw blurRad="50800" dist="50800" dir="3120000" sx="37000" sy="37000" algn="ctr" rotWithShape="0">
                <a:schemeClr val="bg1">
                  <a:alpha val="92000"/>
                </a:schemeClr>
              </a:outerShdw>
            </a:effectLst>
          </c:spPr>
        </c:min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 b="0" i="0"/>
            </a:pPr>
            <a:endParaRPr lang="ru-RU"/>
          </a:p>
        </c:txPr>
        <c:crossAx val="495519296"/>
        <c:crosses val="autoZero"/>
        <c:auto val="0"/>
        <c:lblAlgn val="ctr"/>
        <c:lblOffset val="100"/>
        <c:noMultiLvlLbl val="0"/>
      </c:catAx>
      <c:valAx>
        <c:axId val="495519296"/>
        <c:scaling>
          <c:orientation val="minMax"/>
        </c:scaling>
        <c:delete val="1"/>
        <c:axPos val="l"/>
        <c:majorGridlines>
          <c:spPr>
            <a:prstGeom prst="rect">
              <a:avLst/>
            </a:prstGeom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5520928"/>
        <c:crosses val="autoZero"/>
        <c:crossBetween val="between"/>
      </c:valAx>
      <c:serAx>
        <c:axId val="410341040"/>
        <c:scaling>
          <c:orientation val="minMax"/>
        </c:scaling>
        <c:delete val="1"/>
        <c:axPos val="b"/>
        <c:majorTickMark val="out"/>
        <c:minorTickMark val="none"/>
        <c:tickLblPos val="nextTo"/>
        <c:crossAx val="495519296"/>
        <c:crosses val="autoZero"/>
      </c:serAx>
      <c:spPr>
        <a:prstGeom prst="rect">
          <a:avLst/>
        </a:prstGeom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2000"/>
            </a:pPr>
            <a:endParaRPr lang="ru-RU"/>
          </a:p>
        </c:txPr>
      </c:legendEntry>
      <c:legendEntry>
        <c:idx val="1"/>
        <c:txPr>
          <a:bodyPr rot="0" vert="horz"/>
          <a:lstStyle/>
          <a:p>
            <a:pPr>
              <a:defRPr sz="2000"/>
            </a:pPr>
            <a:endParaRPr lang="ru-RU"/>
          </a:p>
        </c:txPr>
      </c:legendEntry>
      <c:layout>
        <c:manualLayout>
          <c:xMode val="edge"/>
          <c:yMode val="edge"/>
          <c:x val="6.2286337697213832E-2"/>
          <c:y val="0.89043513028220256"/>
          <c:w val="0.82426999999999995"/>
          <c:h val="4.2339000000000002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vert="horz"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xfrm>
      <a:off x="163628" y="827772"/>
      <a:ext cx="11916000" cy="6030226"/>
    </a:xfrm>
    <a:prstGeom prst="rect">
      <a:avLst/>
    </a:prstGeom>
    <a:noFill/>
    <a:ln>
      <a:noFill/>
    </a:ln>
    <a:effectLst>
      <a:outerShdw blurRad="50800" dist="38100" dir="5400000" sx="98000" sy="98000" algn="t" rotWithShape="0">
        <a:prstClr val="black">
          <a:alpha val="40000"/>
        </a:prstClr>
      </a:outerShdw>
    </a:effectLst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latin typeface="Times New Roman"/>
                <a:cs typeface="Times New Roman"/>
              </a:rPr>
              <a:t>Расходы 2024 года (5 465 220,5 тыс.руб.)</a:t>
            </a:r>
            <a:endParaRPr lang="ru-RU" dirty="0"/>
          </a:p>
        </c:rich>
      </c:tx>
      <c:layout>
        <c:manualLayout>
          <c:xMode val="edge"/>
          <c:yMode val="edge"/>
          <c:x val="0.164019"/>
          <c:y val="9.1789999999999997E-3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</c:title>
    <c:autoTitleDeleted val="0"/>
    <c:view3D>
      <c:rotX val="30"/>
      <c:rotY val="5"/>
      <c:depthPercent val="100"/>
      <c:rAngAx val="0"/>
    </c:view3D>
    <c:floor>
      <c:thickness val="0"/>
      <c:spPr>
        <a:prstGeom prst="rect">
          <a:avLst/>
        </a:prstGeom>
        <a:noFill/>
        <a:ln>
          <a:noFill/>
        </a:ln>
        <a:effectLst/>
      </c:spPr>
    </c:floor>
    <c:sideWall>
      <c:thickness val="0"/>
      <c:spPr>
        <a:prstGeom prst="rect">
          <a:avLst/>
        </a:prstGeom>
        <a:noFill/>
        <a:ln>
          <a:noFill/>
        </a:ln>
        <a:effectLst/>
      </c:spPr>
    </c:sideWall>
    <c:backWall>
      <c:thickness val="0"/>
      <c:spPr>
        <a:prstGeom prst="rect">
          <a:avLst/>
        </a:prstGeom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8.5320999999999994E-2"/>
          <c:y val="0.16711000000000001"/>
          <c:w val="0.91467900000000002"/>
          <c:h val="0.4935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2024 года (тыс.руб.)</c:v>
                </c:pt>
              </c:strCache>
            </c:strRef>
          </c:tx>
          <c:explosion val="12"/>
          <c:dPt>
            <c:idx val="0"/>
            <c:bubble3D val="0"/>
            <c:explosion val="15"/>
            <c:spPr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prstGeom prst="rect">
                <a:avLst/>
              </a:prstGeom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prstGeom prst="rect">
                <a:avLst/>
              </a:prstGeom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prstGeom prst="rect">
                <a:avLst/>
              </a:prstGeom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4.8750000000000002E-2"/>
                  <c:y val="0.1266500000000000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3 238 470,8</a:t>
                    </a:r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8930000000000003E-2"/>
                  <c:y val="4.77199999999999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597 777,6</a:t>
                    </a:r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939999999999997E-2"/>
                  <c:y val="4.839999999999999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514 247,3</a:t>
                    </a:r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392E-2"/>
                  <c:y val="-1.26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1 114 431,7</a:t>
                    </a:r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5799999999999999E-3"/>
                  <c:y val="1.7000000000000001E-4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Лист1!$A$2:$A$6</c:f>
              <c:strCache>
                <c:ptCount val="5"/>
                <c:pt idx="0">
                  <c:v>Социальная сфера</c:v>
                </c:pt>
                <c:pt idx="1">
                  <c:v>Общегосударственные вопросы</c:v>
                </c:pt>
                <c:pt idx="2">
                  <c:v>Национальная оборона, национальная безопасность и национальная экономика</c:v>
                </c:pt>
                <c:pt idx="3">
                  <c:v>ЖКХ и охрана окружающей среды</c:v>
                </c:pt>
                <c:pt idx="4">
                  <c:v>Обслуживание муниципального долга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3238470.8</c:v>
                </c:pt>
                <c:pt idx="1">
                  <c:v>597777.6</c:v>
                </c:pt>
                <c:pt idx="2">
                  <c:v>514247.3</c:v>
                </c:pt>
                <c:pt idx="3">
                  <c:v>1114431.7</c:v>
                </c:pt>
                <c:pt idx="4">
                  <c:v>293.10000000000002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737000000000003E-2"/>
          <c:y val="0.73485400000000001"/>
          <c:w val="0.93424099999999999"/>
          <c:h val="0.246724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5895753" y="1072800"/>
      <a:ext cx="6062304" cy="5424334"/>
    </a:xfrm>
    <a:prstGeom prst="rect">
      <a:avLst/>
    </a:prstGeom>
    <a:noFill/>
    <a:ln>
      <a:noFill/>
    </a:ln>
    <a:effectLst/>
  </c:spPr>
  <c:txPr>
    <a:bodyPr/>
    <a:lstStyle/>
    <a:p>
      <a:pPr>
        <a:defRPr sz="125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2023 года ( 4 618 083,8 тыс.руб.)</a:t>
            </a:r>
          </a:p>
        </c:rich>
      </c:tx>
      <c:layout>
        <c:manualLayout>
          <c:xMode val="edge"/>
          <c:yMode val="edge"/>
          <c:x val="0.13724133847611314"/>
          <c:y val="4.6894319510146894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</c:title>
    <c:autoTitleDeleted val="0"/>
    <c:view3D>
      <c:rotX val="30"/>
      <c:rotY val="5"/>
      <c:depthPercent val="100"/>
      <c:rAngAx val="0"/>
    </c:view3D>
    <c:floor>
      <c:thickness val="0"/>
      <c:spPr>
        <a:prstGeom prst="rect">
          <a:avLst/>
        </a:prstGeom>
        <a:noFill/>
        <a:ln>
          <a:noFill/>
        </a:ln>
        <a:effectLst/>
      </c:spPr>
    </c:floor>
    <c:sideWall>
      <c:thickness val="0"/>
      <c:spPr>
        <a:prstGeom prst="rect">
          <a:avLst/>
        </a:prstGeom>
        <a:noFill/>
        <a:ln>
          <a:noFill/>
        </a:ln>
        <a:effectLst/>
      </c:spPr>
    </c:sideWall>
    <c:backWall>
      <c:thickness val="0"/>
      <c:spPr>
        <a:prstGeom prst="rect">
          <a:avLst/>
        </a:prstGeom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6727"/>
          <c:y val="0.12032"/>
          <c:w val="0.67349999999999999"/>
          <c:h val="0.59072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2023 года (4 618 083,8тыс.руб.)</c:v>
                </c:pt>
              </c:strCache>
            </c:strRef>
          </c:tx>
          <c:explosion val="12"/>
          <c:dPt>
            <c:idx val="0"/>
            <c:bubble3D val="0"/>
            <c:spPr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prstGeom prst="rect">
                <a:avLst/>
              </a:prstGeom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prstGeom prst="rect">
                <a:avLst/>
              </a:prstGeom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prstGeom prst="rect">
                <a:avLst/>
              </a:prstGeom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2202"/>
                  <c:y val="0.221989999999999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2 721 600,8</a:t>
                    </a:r>
                  </a:p>
                </c:rich>
              </c:tx>
              <c:dLblPos val="ctr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3466000000000001"/>
                  <c:y val="0.201059999999999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537 391,0</a:t>
                    </a:r>
                  </a:p>
                </c:rich>
              </c:tx>
              <c:dLblPos val="ctr"/>
              <c:showLegendKey val="1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5030000000000002"/>
                  <c:y val="-2.81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449 371,0</a:t>
                    </a:r>
                  </a:p>
                </c:rich>
              </c:tx>
              <c:dLblPos val="ctr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799"/>
                  <c:y val="-0.106649999999999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908 900,5</a:t>
                    </a:r>
                  </a:p>
                </c:rich>
              </c:tx>
              <c:dLblPos val="ctr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6649999999999996E-2"/>
                  <c:y val="-0.1183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820,5</a:t>
                    </a:r>
                  </a:p>
                </c:rich>
              </c:tx>
              <c:dLblPos val="ctr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Лист1!$A$2:$A$6</c:f>
              <c:strCache>
                <c:ptCount val="5"/>
                <c:pt idx="0">
                  <c:v>Социальная сфера</c:v>
                </c:pt>
                <c:pt idx="1">
                  <c:v>Общегосударственные вопросы</c:v>
                </c:pt>
                <c:pt idx="2">
                  <c:v>Национальная оборона, национальная безопасность и национальная экономика</c:v>
                </c:pt>
                <c:pt idx="3">
                  <c:v>ЖКХ и охрана окружающей среды</c:v>
                </c:pt>
                <c:pt idx="4">
                  <c:v>Обслуживание муниципального долга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2721600.8</c:v>
                </c:pt>
                <c:pt idx="1">
                  <c:v>537391</c:v>
                </c:pt>
                <c:pt idx="2">
                  <c:v>449371</c:v>
                </c:pt>
                <c:pt idx="3">
                  <c:v>908900.5</c:v>
                </c:pt>
                <c:pt idx="4">
                  <c:v>820.5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600000000000002E-2"/>
          <c:y val="0.76259999999999994"/>
          <c:w val="0.93098000000000003"/>
          <c:h val="0.22384999999999999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75599" y="809877"/>
      <a:ext cx="5911200" cy="5687256"/>
    </a:xfrm>
    <a:prstGeom prst="rect">
      <a:avLst/>
    </a:prstGeom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88622426764029"/>
          <c:y val="1.5090032415928522E-2"/>
          <c:w val="0.47559289797590992"/>
          <c:h val="0.923724015250828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9.0123999999999996E-2"/>
                  <c:y val="6.0755999999999998E-2"/>
                </c:manualLayout>
              </c:layout>
              <c:numFmt formatCode="#,##0.0" sourceLinked="0"/>
              <c:spPr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Обслуживание муниципального долга</c:v>
                </c:pt>
                <c:pt idx="1">
                  <c:v>Капитальные вложения</c:v>
                </c:pt>
                <c:pt idx="2">
                  <c:v>Социальное обеспечение населения</c:v>
                </c:pt>
                <c:pt idx="3">
                  <c:v>Иные БА ( субсидии юрид.лицам,выплаты по решениям судов, резервный фонд)</c:v>
                </c:pt>
                <c:pt idx="4">
                  <c:v>Расходы на выплаты персоналу ОМСУ и казенных учреждений</c:v>
                </c:pt>
                <c:pt idx="5">
                  <c:v>Закупка товаров, работ и услуг для обеспечения муниципальных нужд</c:v>
                </c:pt>
                <c:pt idx="6">
                  <c:v>Предоставление субсидий бюджетным, автономным учреждениям на выполнение муниципального задания 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293.10000000000002</c:v>
                </c:pt>
                <c:pt idx="1">
                  <c:v>109649</c:v>
                </c:pt>
                <c:pt idx="2">
                  <c:v>223980.3</c:v>
                </c:pt>
                <c:pt idx="3">
                  <c:v>624385.80000000005</c:v>
                </c:pt>
                <c:pt idx="4">
                  <c:v>725943.3</c:v>
                </c:pt>
                <c:pt idx="5">
                  <c:v>887486.7</c:v>
                </c:pt>
                <c:pt idx="6">
                  <c:v>2893482.3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5522016"/>
        <c:axId val="495523648"/>
      </c:barChart>
      <c:catAx>
        <c:axId val="495522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+mn-ea"/>
                <a:cs typeface="+mn-cs"/>
              </a:defRPr>
            </a:pPr>
            <a:endParaRPr lang="ru-RU"/>
          </a:p>
        </c:txPr>
        <c:crossAx val="495523648"/>
        <c:crosses val="autoZero"/>
        <c:auto val="1"/>
        <c:lblAlgn val="ctr"/>
        <c:lblOffset val="100"/>
        <c:noMultiLvlLbl val="0"/>
      </c:catAx>
      <c:valAx>
        <c:axId val="495523648"/>
        <c:scaling>
          <c:orientation val="minMax"/>
        </c:scaling>
        <c:delete val="1"/>
        <c:axPos val="b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495522016"/>
        <c:crosses val="autoZero"/>
        <c:crossBetween val="between"/>
      </c:valAx>
      <c:spPr>
        <a:prstGeom prst="rect">
          <a:avLst/>
        </a:prstGeom>
        <a:blipFill>
          <a:blip xmlns:r="http://schemas.openxmlformats.org/officeDocument/2006/relationships" r:embed="rId1"/>
          <a:stretch/>
        </a:blipFill>
        <a:ln>
          <a:noFill/>
        </a:ln>
        <a:effectLst/>
      </c:spPr>
    </c:plotArea>
    <c:plotVisOnly val="1"/>
    <c:dispBlanksAs val="gap"/>
    <c:showDLblsOverMax val="0"/>
  </c:chart>
  <c:spPr>
    <a:xfrm>
      <a:off x="575748" y="3016917"/>
      <a:ext cx="6203133" cy="3663014"/>
    </a:xfrm>
    <a:prstGeom prst="rect">
      <a:avLst/>
    </a:prstGeom>
    <a:noFill/>
    <a:ln w="38100" cap="flat" cmpd="sng" algn="ctr">
      <a:solidFill>
        <a:schemeClr val="accent1"/>
      </a:solidFill>
      <a:round/>
    </a:ln>
    <a:effectLst/>
  </c:spPr>
  <c:txPr>
    <a:bodyPr/>
    <a:lstStyle/>
    <a:p>
      <a:pPr>
        <a:defRPr sz="1400">
          <a:latin typeface="Times New Roman"/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 dirty="0"/>
              <a:t>% соотношения в общей сумме расходов</a:t>
            </a:r>
          </a:p>
        </c:rich>
      </c:tx>
      <c:overlay val="0"/>
      <c:spPr>
        <a:prstGeom prst="rect">
          <a:avLst/>
        </a:prstGeom>
        <a:noFill/>
        <a:ln>
          <a:noFill/>
        </a:ln>
        <a:effectLst/>
      </c:spPr>
    </c:title>
    <c:autoTitleDeleted val="0"/>
    <c:view3D>
      <c:rotX val="15"/>
      <c:rotY val="20"/>
      <c:depthPercent val="80"/>
      <c:rAngAx val="1"/>
    </c:view3D>
    <c:floor>
      <c:thickness val="0"/>
      <c:spPr>
        <a:prstGeom prst="rect">
          <a:avLst/>
        </a:prstGeom>
        <a:noFill/>
        <a:ln>
          <a:noFill/>
        </a:ln>
        <a:effectLst/>
      </c:spPr>
    </c:floor>
    <c:sideWall>
      <c:thickness val="0"/>
      <c:spPr>
        <a:prstGeom prst="rect">
          <a:avLst/>
        </a:prstGeom>
        <a:noFill/>
        <a:ln>
          <a:noFill/>
        </a:ln>
        <a:effectLst/>
      </c:spPr>
    </c:sideWall>
    <c:backWall>
      <c:thickness val="0"/>
      <c:spPr>
        <a:prstGeom prst="rect">
          <a:avLst/>
        </a:prstGeom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0"/>
          <c:w val="0.99661790869419264"/>
          <c:h val="0.7315925391449202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5,0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2.0690000000000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1970000000000002E-3"/>
                  <c:y val="-1.4482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5.3290000000000004E-3"/>
                  <c:y val="-2.2759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6.3949999999999996E-3"/>
                  <c:y val="-1.0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Культура, кинематография</c:v>
                </c:pt>
                <c:pt idx="5">
                  <c:v>Физическая культура и спорт</c:v>
                </c:pt>
                <c:pt idx="6">
                  <c:v>Социальная политика</c:v>
                </c:pt>
                <c:pt idx="7">
                  <c:v>Национальная безопасность 
и правоохранительная деятельность</c:v>
                </c:pt>
                <c:pt idx="8">
                  <c:v>Средства массовой информации</c:v>
                </c:pt>
                <c:pt idx="9">
                  <c:v>Охрана окружающей среды</c:v>
                </c:pt>
                <c:pt idx="10">
                  <c:v>Национальная оборона</c:v>
                </c:pt>
                <c:pt idx="11">
                  <c:v>Здравоохранение</c:v>
                </c:pt>
                <c:pt idx="12">
                  <c:v>Обслуживание муниципального долга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45.2</c:v>
                </c:pt>
                <c:pt idx="1">
                  <c:v>19.600000000000001</c:v>
                </c:pt>
                <c:pt idx="2">
                  <c:v>11.6</c:v>
                </c:pt>
                <c:pt idx="3">
                  <c:v>8.6999999999999993</c:v>
                </c:pt>
                <c:pt idx="4">
                  <c:v>5.3</c:v>
                </c:pt>
                <c:pt idx="5" formatCode="#\ ##0.0">
                  <c:v>5</c:v>
                </c:pt>
                <c:pt idx="6">
                  <c:v>2.6</c:v>
                </c:pt>
                <c:pt idx="7">
                  <c:v>0.9</c:v>
                </c:pt>
                <c:pt idx="8">
                  <c:v>0.7</c:v>
                </c:pt>
                <c:pt idx="9">
                  <c:v>0.1</c:v>
                </c:pt>
                <c:pt idx="10">
                  <c:v>0.2</c:v>
                </c:pt>
                <c:pt idx="11">
                  <c:v>0.05</c:v>
                </c:pt>
                <c:pt idx="12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2.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660000000000001E-3"/>
                  <c:y val="-1.4482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3949999999999996E-3"/>
                  <c:y val="-1.0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320000000000002E-3"/>
                  <c:y val="-1.8620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1320000000000002E-3"/>
                  <c:y val="-2.6897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2.6897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4609999999999998E-3"/>
                  <c:y val="-1.8620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1970000000000002E-3"/>
                  <c:y val="-2.2759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1320000000000002E-3"/>
                  <c:y val="-2.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1320000000000002E-3"/>
                  <c:y val="-1.6552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2.6897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9.5919999999999998E-3"/>
                  <c:y val="-3.5172000000000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0660000000000001E-3"/>
                  <c:y val="-3.9309999999999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Культура, кинематография</c:v>
                </c:pt>
                <c:pt idx="5">
                  <c:v>Физическая культура и спорт</c:v>
                </c:pt>
                <c:pt idx="6">
                  <c:v>Социальная политика</c:v>
                </c:pt>
                <c:pt idx="7">
                  <c:v>Национальная безопасность 
и правоохранительная деятельность</c:v>
                </c:pt>
                <c:pt idx="8">
                  <c:v>Средства массовой информации</c:v>
                </c:pt>
                <c:pt idx="9">
                  <c:v>Охрана окружающей среды</c:v>
                </c:pt>
                <c:pt idx="10">
                  <c:v>Национальная оборона</c:v>
                </c:pt>
                <c:pt idx="11">
                  <c:v>Здравоохранение</c:v>
                </c:pt>
                <c:pt idx="12">
                  <c:v>Обслуживание муниципального долга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43.6</c:v>
                </c:pt>
                <c:pt idx="1">
                  <c:v>20.100000000000001</c:v>
                </c:pt>
                <c:pt idx="2">
                  <c:v>10.9</c:v>
                </c:pt>
                <c:pt idx="3">
                  <c:v>8.5</c:v>
                </c:pt>
                <c:pt idx="4">
                  <c:v>5.5</c:v>
                </c:pt>
                <c:pt idx="5">
                  <c:v>5.3</c:v>
                </c:pt>
                <c:pt idx="6">
                  <c:v>4.0999999999999996</c:v>
                </c:pt>
                <c:pt idx="7">
                  <c:v>0.8</c:v>
                </c:pt>
                <c:pt idx="8">
                  <c:v>0.7</c:v>
                </c:pt>
                <c:pt idx="9">
                  <c:v>0.3</c:v>
                </c:pt>
                <c:pt idx="10">
                  <c:v>0.2</c:v>
                </c:pt>
                <c:pt idx="11">
                  <c:v>0.05</c:v>
                </c:pt>
                <c:pt idx="12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Культура, кинематография</c:v>
                </c:pt>
                <c:pt idx="5">
                  <c:v>Физическая культура и спорт</c:v>
                </c:pt>
                <c:pt idx="6">
                  <c:v>Социальная политика</c:v>
                </c:pt>
                <c:pt idx="7">
                  <c:v>Национальная безопасность 
и правоохранительная деятельность</c:v>
                </c:pt>
                <c:pt idx="8">
                  <c:v>Средства массовой информации</c:v>
                </c:pt>
                <c:pt idx="9">
                  <c:v>Охрана окружающей среды</c:v>
                </c:pt>
                <c:pt idx="10">
                  <c:v>Национальная оборона</c:v>
                </c:pt>
                <c:pt idx="11">
                  <c:v>Здравоохранение</c:v>
                </c:pt>
                <c:pt idx="12">
                  <c:v>Обслуживание муниципального долга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95512224"/>
        <c:axId val="495512768"/>
        <c:axId val="410341664"/>
      </c:bar3DChart>
      <c:catAx>
        <c:axId val="495512224"/>
        <c:scaling>
          <c:orientation val="minMax"/>
        </c:scaling>
        <c:delete val="0"/>
        <c:axPos val="b"/>
        <c:minorGridlines>
          <c:spPr>
            <a:prstGeom prst="rect">
              <a:avLst/>
            </a:prstGeom>
            <a:ln>
              <a:solidFill>
                <a:schemeClr val="tx2">
                  <a:lumMod val="5000"/>
                  <a:lumOff val="95000"/>
                </a:schemeClr>
              </a:solidFill>
            </a:ln>
            <a:effectLst>
              <a:outerShdw blurRad="50800" dist="50800" dir="3120000" sx="37000" sy="37000" algn="ctr" rotWithShape="0">
                <a:schemeClr val="bg1">
                  <a:alpha val="92000"/>
                </a:schemeClr>
              </a:outerShdw>
            </a:effectLst>
          </c:spPr>
        </c:min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495512768"/>
        <c:crosses val="autoZero"/>
        <c:auto val="0"/>
        <c:lblAlgn val="ctr"/>
        <c:lblOffset val="100"/>
        <c:noMultiLvlLbl val="0"/>
      </c:catAx>
      <c:valAx>
        <c:axId val="495512768"/>
        <c:scaling>
          <c:orientation val="minMax"/>
        </c:scaling>
        <c:delete val="1"/>
        <c:axPos val="l"/>
        <c:majorGridlines>
          <c:spPr>
            <a:prstGeom prst="rect">
              <a:avLst/>
            </a:prstGeom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5512224"/>
        <c:crosses val="autoZero"/>
        <c:crossBetween val="between"/>
      </c:valAx>
      <c:serAx>
        <c:axId val="410341664"/>
        <c:scaling>
          <c:orientation val="minMax"/>
        </c:scaling>
        <c:delete val="1"/>
        <c:axPos val="b"/>
        <c:majorTickMark val="out"/>
        <c:minorTickMark val="none"/>
        <c:tickLblPos val="nextTo"/>
        <c:crossAx val="495512768"/>
        <c:crosses val="autoZero"/>
      </c:serAx>
      <c:spPr>
        <a:prstGeom prst="rect">
          <a:avLst/>
        </a:prstGeom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/>
            </a:pPr>
            <a:endParaRPr lang="ru-RU"/>
          </a:p>
        </c:txPr>
      </c:legendEntry>
      <c:legendEntry>
        <c:idx val="1"/>
        <c:txPr>
          <a:bodyPr rot="0" vert="horz"/>
          <a:lstStyle/>
          <a:p>
            <a:pPr>
              <a:defRPr/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5.3760000000000002E-2"/>
          <c:y val="0.94524699999999995"/>
          <c:w val="0.82426999999999995"/>
          <c:h val="4.2339000000000002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xfrm>
      <a:off x="163628" y="827772"/>
      <a:ext cx="11916000" cy="6030226"/>
    </a:xfrm>
    <a:prstGeom prst="rect">
      <a:avLst/>
    </a:prstGeom>
    <a:noFill/>
    <a:ln>
      <a:noFill/>
    </a:ln>
    <a:effectLst>
      <a:outerShdw blurRad="50800" dist="38100" dir="5400000" sx="98000" sy="98000" algn="t" rotWithShape="0">
        <a:prstClr val="black">
          <a:alpha val="40000"/>
        </a:prstClr>
      </a:outerShdw>
    </a:effectLst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12999999999998E-2"/>
          <c:y val="7.4116000000000001E-2"/>
          <c:w val="0.476746"/>
          <c:h val="0.8623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в разрезе бюджетов</c:v>
                </c:pt>
              </c:strCache>
            </c:strRef>
          </c:tx>
          <c:spPr>
            <a:ln cap="rnd"/>
          </c:spPr>
          <c:explosion val="10"/>
          <c:dPt>
            <c:idx val="0"/>
            <c:bubble3D val="0"/>
            <c:spPr bwMode="auto">
              <a:prstGeom prst="rect">
                <a:avLst/>
              </a:prstGeom>
              <a:solidFill>
                <a:srgbClr val="002060"/>
              </a:solidFill>
              <a:ln w="19050" cap="rnd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 bwMode="auto"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 cap="rnd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 bwMode="auto"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5.1186863075819836E-2"/>
                  <c:y val="-1.095235667432344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3,9%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3528959745213497E-2"/>
                  <c:y val="-7.58186019657746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 bwMode="auto">
              <a:solidFill>
                <a:schemeClr val="bg1">
                  <a:lumMod val="95000"/>
                </a:scheme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 bwMode="auto"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окружной бюджет</c:v>
                </c:pt>
                <c:pt idx="1">
                  <c:v>средства ПАО "НК "Роснефть"</c:v>
                </c:pt>
                <c:pt idx="2">
                  <c:v>бюджет города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0.45200000000000001</c:v>
                </c:pt>
                <c:pt idx="1">
                  <c:v>7.2999999999999995E-2</c:v>
                </c:pt>
                <c:pt idx="2">
                  <c:v>0.47599999999999998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69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7228599999999996"/>
          <c:y val="0.16767699999999999"/>
          <c:w val="0.40470899999999999"/>
          <c:h val="0.66567399999999999"/>
        </c:manualLayout>
      </c:layout>
      <c:overlay val="0"/>
      <c:spPr>
        <a:prstGeom prst="rect">
          <a:avLst/>
        </a:prstGeom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7325493" y="1230185"/>
      <a:ext cx="4752528" cy="2177157"/>
    </a:xfrm>
    <a:prstGeom prst="rect">
      <a:avLst/>
    </a:prstGeom>
    <a:solidFill>
      <a:schemeClr val="bg1">
        <a:lumMod val="95000"/>
      </a:schemeClr>
    </a:solidFill>
    <a:ln w="38100" cap="flat" cmpd="sng" algn="ctr">
      <a:solidFill>
        <a:sysClr val="window" lastClr="FFFFFF">
          <a:lumMod val="95000"/>
        </a:sysClr>
      </a:solidFill>
      <a:round/>
    </a:ln>
    <a:effectLst>
      <a:glow rad="203200">
        <a:schemeClr val="accent1">
          <a:satMod val="175000"/>
          <a:alpha val="40000"/>
        </a:schemeClr>
      </a:glow>
    </a:effectLst>
  </c:spPr>
  <c:txPr>
    <a:bodyPr/>
    <a:lstStyle/>
    <a:p>
      <a:pPr>
        <a:defRPr sz="900"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12999999999998E-2"/>
          <c:y val="7.4116000000000001E-2"/>
          <c:w val="0.476746"/>
          <c:h val="0.862317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69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228599999999996"/>
          <c:y val="0.16767699999999999"/>
          <c:w val="0.40470899999999999"/>
          <c:h val="0.66567399999999999"/>
        </c:manualLayout>
      </c:layout>
      <c:overlay val="0"/>
      <c:spPr>
        <a:prstGeom prst="rect">
          <a:avLst/>
        </a:prstGeom>
        <a:blipFill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650041" y="1269354"/>
      <a:ext cx="1996904" cy="742156"/>
    </a:xfrm>
    <a:prstGeom prst="rect">
      <a:avLst/>
    </a:prstGeom>
    <a:solidFill>
      <a:schemeClr val="bg1">
        <a:lumMod val="95000"/>
      </a:schemeClr>
    </a:solidFill>
    <a:ln w="38100" cap="flat" cmpd="sng" algn="ctr">
      <a:solidFill>
        <a:sysClr val="window" lastClr="FFFFFF">
          <a:lumMod val="95000"/>
        </a:sysClr>
      </a:solidFill>
      <a:round/>
    </a:ln>
    <a:effectLst>
      <a:glow rad="203200">
        <a:schemeClr val="accent1">
          <a:satMod val="175000"/>
          <a:alpha val="40000"/>
        </a:schemeClr>
      </a:glow>
    </a:effectLst>
  </c:spPr>
  <c:txPr>
    <a:bodyPr/>
    <a:lstStyle/>
    <a:p>
      <a:pPr>
        <a:defRPr sz="900"/>
      </a:pPr>
      <a:endParaRPr lang="ru-RU"/>
    </a:p>
  </c:txPr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12999999999998E-2"/>
          <c:y val="7.4116000000000001E-2"/>
          <c:w val="0.476746"/>
          <c:h val="0.862317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69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228599999999996"/>
          <c:y val="0.16767699999999999"/>
          <c:w val="0.40470899999999999"/>
          <c:h val="0.66567399999999999"/>
        </c:manualLayout>
      </c:layout>
      <c:overlay val="0"/>
      <c:spPr>
        <a:prstGeom prst="rect">
          <a:avLst/>
        </a:prstGeom>
        <a:blipFill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4360244" y="1218712"/>
      <a:ext cx="2387065" cy="783344"/>
    </a:xfrm>
    <a:prstGeom prst="rect">
      <a:avLst/>
    </a:prstGeom>
    <a:solidFill>
      <a:schemeClr val="bg1">
        <a:lumMod val="95000"/>
      </a:schemeClr>
    </a:solidFill>
    <a:ln w="38100" cap="flat" cmpd="sng" algn="ctr">
      <a:solidFill>
        <a:sysClr val="window" lastClr="FFFFFF">
          <a:lumMod val="95000"/>
        </a:sysClr>
      </a:solidFill>
      <a:round/>
    </a:ln>
    <a:effectLst>
      <a:glow rad="203200">
        <a:schemeClr val="accent1">
          <a:satMod val="175000"/>
          <a:alpha val="40000"/>
        </a:schemeClr>
      </a:glow>
    </a:effectLst>
  </c:spPr>
  <c:txPr>
    <a:bodyPr/>
    <a:lstStyle/>
    <a:p>
      <a:pPr>
        <a:defRPr sz="900"/>
      </a:pPr>
      <a:endParaRPr lang="ru-RU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419245500863542E-2"/>
          <c:y val="0"/>
          <c:w val="0.92190819041656413"/>
          <c:h val="0.751619405010321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3765543070263903"/>
                  <c:y val="-8.0838147818771439E-2"/>
                </c:manualLayout>
              </c:layout>
              <c:tx>
                <c:rich>
                  <a:bodyPr/>
                  <a:lstStyle/>
                  <a:p>
                    <a:fld id="{9502CEAE-5846-4DD0-8890-B4DFF4B5E855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0672798459286797"/>
                  <c:y val="-0.14026840565009513"/>
                </c:manualLayout>
              </c:layout>
              <c:tx>
                <c:rich>
                  <a:bodyPr/>
                  <a:lstStyle/>
                  <a:p>
                    <a:fld id="{07DB0881-1F5D-4094-99BC-2BBC5066B57C}" type="VALUE">
                      <a:rPr lang="en-US" smtClean="0"/>
                      <a:pPr/>
                      <a:t>[ЗНАЧЕНИЕ]</a:t>
                    </a:fld>
                    <a:r>
                      <a:rPr lang="en-US" sz="1400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8.7461583973899859E-2"/>
                  <c:y val="-0.13314186055875107"/>
                </c:manualLayout>
              </c:layout>
              <c:tx>
                <c:rich>
                  <a:bodyPr/>
                  <a:lstStyle/>
                  <a:p>
                    <a:fld id="{11D2F1B7-3F27-46F1-B309-8A93C9E3A251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0.18</c:v>
                </c:pt>
                <c:pt idx="1">
                  <c:v>0.13</c:v>
                </c:pt>
                <c:pt idx="2">
                  <c:v>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6737744"/>
        <c:axId val="396738832"/>
      </c:lineChart>
      <c:catAx>
        <c:axId val="39673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96738832"/>
        <c:crosses val="autoZero"/>
        <c:auto val="1"/>
        <c:lblAlgn val="ctr"/>
        <c:lblOffset val="100"/>
        <c:noMultiLvlLbl val="0"/>
      </c:catAx>
      <c:valAx>
        <c:axId val="396738832"/>
        <c:scaling>
          <c:orientation val="minMax"/>
          <c:max val="1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9673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88622426764029"/>
          <c:y val="1.5090032415928522E-2"/>
          <c:w val="0.47559289797590992"/>
          <c:h val="0.923724015250828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spPr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2.6881053906642471E-2"/>
                  <c:y val="-4.9645127391749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648143030187212E-2"/>
                  <c:y val="-5.7228933005848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9.0123999999999996E-2"/>
                  <c:y val="6.0755999999999998E-2"/>
                </c:manualLayout>
              </c:layout>
              <c:spPr bwMode="auto"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 bwMode="auto"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Иные расходы</c:v>
                </c:pt>
                <c:pt idx="1">
                  <c:v>Инвестиционный платеж</c:v>
                </c:pt>
                <c:pt idx="2">
                  <c:v>Разработка проектной, рабочей, сметной документации для централизованного газоснабжения жилых домов, расположенных по адресу: город Пыть-Ях, 8 микрорайон "Горка"</c:v>
                </c:pt>
                <c:pt idx="3">
                  <c:v>Строительство объекта: "Физкультурно-спортивный комплекс" для единоборств по адресу: г. Пыть-Ях, 10 микрорайон "Мамонтово"</c:v>
                </c:pt>
                <c:pt idx="4">
                  <c:v>Реконструкция инженерно-технических средств охраны объектов: Котельная «Таёжная», Котельная «Мамонтовская»</c:v>
                </c:pt>
                <c:pt idx="5">
                  <c:v>Выплаты возмещения за жилые помещения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7435.9</c:v>
                </c:pt>
                <c:pt idx="1">
                  <c:v>4722.8999999999996</c:v>
                </c:pt>
                <c:pt idx="2">
                  <c:v>6600</c:v>
                </c:pt>
                <c:pt idx="3">
                  <c:v>7981.8</c:v>
                </c:pt>
                <c:pt idx="4">
                  <c:v>28498.6</c:v>
                </c:pt>
                <c:pt idx="5">
                  <c:v>54409.7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5513312"/>
        <c:axId val="495516576"/>
      </c:barChart>
      <c:catAx>
        <c:axId val="495513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+mn-ea"/>
                <a:cs typeface="+mn-cs"/>
              </a:defRPr>
            </a:pPr>
            <a:endParaRPr lang="ru-RU"/>
          </a:p>
        </c:txPr>
        <c:crossAx val="495516576"/>
        <c:crosses val="autoZero"/>
        <c:auto val="1"/>
        <c:lblAlgn val="ctr"/>
        <c:lblOffset val="100"/>
        <c:noMultiLvlLbl val="0"/>
      </c:catAx>
      <c:valAx>
        <c:axId val="495516576"/>
        <c:scaling>
          <c:orientation val="minMax"/>
        </c:scaling>
        <c:delete val="1"/>
        <c:axPos val="b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495513312"/>
        <c:crosses val="autoZero"/>
        <c:crossBetween val="between"/>
      </c:valAx>
      <c:spPr>
        <a:prstGeom prst="rect">
          <a:avLst/>
        </a:prstGeom>
        <a:blipFill>
          <a:blip xmlns:r="http://schemas.openxmlformats.org/officeDocument/2006/relationships" r:embed="rId3"/>
          <a:stretch/>
        </a:blipFill>
        <a:ln>
          <a:noFill/>
        </a:ln>
        <a:effectLst>
          <a:innerShdw blurRad="63500" dist="50800" dir="10800000">
            <a:schemeClr val="bg1">
              <a:lumMod val="75000"/>
              <a:alpha val="50000"/>
            </a:schemeClr>
          </a:innerShdw>
        </a:effectLst>
      </c:spPr>
    </c:plotArea>
    <c:plotVisOnly val="1"/>
    <c:dispBlanksAs val="gap"/>
    <c:showDLblsOverMax val="0"/>
  </c:chart>
  <c:spPr bwMode="auto">
    <a:xfrm>
      <a:off x="575748" y="3016917"/>
      <a:ext cx="6203133" cy="3663014"/>
    </a:xfrm>
    <a:prstGeom prst="rect">
      <a:avLst/>
    </a:prstGeom>
    <a:noFill/>
    <a:ln w="38100" cap="flat" cmpd="sng" algn="ctr">
      <a:solidFill>
        <a:schemeClr val="accent1"/>
      </a:solidFill>
      <a:round/>
    </a:ln>
    <a:effectLst/>
  </c:spPr>
  <c:txPr>
    <a:bodyPr/>
    <a:lstStyle/>
    <a:p>
      <a:pPr>
        <a:defRPr sz="1400">
          <a:latin typeface="Times New Roman"/>
        </a:defRPr>
      </a:pPr>
      <a:endParaRPr lang="ru-RU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12999999999998E-2"/>
          <c:y val="7.4116000000000001E-2"/>
          <c:w val="0.476746"/>
          <c:h val="0.8623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в разрезе бюджетов</c:v>
                </c:pt>
              </c:strCache>
            </c:strRef>
          </c:tx>
          <c:spPr>
            <a:ln cap="rnd"/>
          </c:spPr>
          <c:explosion val="10"/>
          <c:dPt>
            <c:idx val="0"/>
            <c:bubble3D val="0"/>
            <c:spPr>
              <a:prstGeom prst="rect">
                <a:avLst/>
              </a:prstGeom>
              <a:solidFill>
                <a:schemeClr val="accent3"/>
              </a:solidFill>
              <a:ln w="19050" cap="rnd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prstGeom prst="rect">
                <a:avLst/>
              </a:prstGeom>
              <a:solidFill>
                <a:srgbClr val="0070C0"/>
              </a:solidFill>
              <a:ln w="19050" cap="rnd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prstGeom prst="rect">
                <a:avLst/>
              </a:prstGeom>
              <a:solidFill>
                <a:srgbClr val="002060"/>
              </a:solidFill>
              <a:ln w="19050" cap="rnd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04632"/>
                  <c:y val="9.404700000000000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3,9%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4430200000000001"/>
                  <c:y val="5.25139999999999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федеральный бюджет</c:v>
                </c:pt>
                <c:pt idx="1">
                  <c:v>окружной бюджет</c:v>
                </c:pt>
                <c:pt idx="2">
                  <c:v>бюджет города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3.9E-2</c:v>
                </c:pt>
                <c:pt idx="1">
                  <c:v>9.6000000000000002E-2</c:v>
                </c:pt>
                <c:pt idx="2">
                  <c:v>0.86499999999999999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69"/>
        <c:holeSize val="50"/>
      </c:doughnutChart>
      <c:spPr>
        <a:prstGeom prst="rect">
          <a:avLst/>
        </a:prstGeom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7228599999999996"/>
          <c:y val="0.16767699999999999"/>
          <c:w val="0.40470899999999999"/>
          <c:h val="0.66567399999999999"/>
        </c:manualLayout>
      </c:layout>
      <c:overlay val="0"/>
      <c:spPr>
        <a:prstGeom prst="rect">
          <a:avLst/>
        </a:prstGeom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7325493" y="1230185"/>
      <a:ext cx="4752528" cy="2177157"/>
    </a:xfrm>
    <a:prstGeom prst="rect">
      <a:avLst/>
    </a:prstGeom>
    <a:solidFill>
      <a:schemeClr val="bg1">
        <a:lumMod val="95000"/>
      </a:schemeClr>
    </a:solidFill>
    <a:ln w="38100" cap="flat" cmpd="sng" algn="ctr">
      <a:solidFill>
        <a:sysClr val="window" lastClr="FFFFFF">
          <a:lumMod val="95000"/>
        </a:sysClr>
      </a:solidFill>
      <a:round/>
    </a:ln>
    <a:effectLst>
      <a:glow rad="203200">
        <a:schemeClr val="accent1">
          <a:satMod val="175000"/>
          <a:alpha val="40000"/>
        </a:schemeClr>
      </a:glow>
    </a:effectLst>
  </c:spPr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12999999999998E-2"/>
          <c:y val="7.4116000000000001E-2"/>
          <c:w val="0.476746"/>
          <c:h val="0.862317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69"/>
        <c:holeSize val="50"/>
      </c:doughnutChart>
      <c:spPr>
        <a:prstGeom prst="rect">
          <a:avLst/>
        </a:prstGeom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228599999999996"/>
          <c:y val="0.16767699999999999"/>
          <c:w val="0.40470899999999999"/>
          <c:h val="0.66567399999999999"/>
        </c:manualLayout>
      </c:layout>
      <c:overlay val="0"/>
      <c:spPr>
        <a:prstGeom prst="rect">
          <a:avLst/>
        </a:prstGeom>
        <a:blipFill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650041" y="1269354"/>
      <a:ext cx="1996904" cy="742156"/>
    </a:xfrm>
    <a:prstGeom prst="rect">
      <a:avLst/>
    </a:prstGeom>
    <a:solidFill>
      <a:schemeClr val="bg1">
        <a:lumMod val="95000"/>
      </a:schemeClr>
    </a:solidFill>
    <a:ln w="38100" cap="flat" cmpd="sng" algn="ctr">
      <a:solidFill>
        <a:sysClr val="window" lastClr="FFFFFF">
          <a:lumMod val="95000"/>
        </a:sysClr>
      </a:solidFill>
      <a:round/>
    </a:ln>
    <a:effectLst>
      <a:glow rad="203200">
        <a:schemeClr val="accent1">
          <a:satMod val="175000"/>
          <a:alpha val="40000"/>
        </a:schemeClr>
      </a:glow>
    </a:effectLst>
  </c:spPr>
  <c:txPr>
    <a:bodyPr/>
    <a:lstStyle/>
    <a:p>
      <a:pPr>
        <a:defRPr sz="900"/>
      </a:pPr>
      <a:endParaRPr lang="ru-RU"/>
    </a:p>
  </c:txPr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12999999999998E-2"/>
          <c:y val="7.4116000000000001E-2"/>
          <c:w val="0.476746"/>
          <c:h val="0.862317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69"/>
        <c:holeSize val="50"/>
      </c:doughnutChart>
      <c:spPr>
        <a:prstGeom prst="rect">
          <a:avLst/>
        </a:prstGeom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228599999999996"/>
          <c:y val="0.16767699999999999"/>
          <c:w val="0.40470899999999999"/>
          <c:h val="0.66567399999999999"/>
        </c:manualLayout>
      </c:layout>
      <c:overlay val="0"/>
      <c:spPr>
        <a:prstGeom prst="rect">
          <a:avLst/>
        </a:prstGeom>
        <a:blipFill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4360244" y="1218712"/>
      <a:ext cx="2387065" cy="783344"/>
    </a:xfrm>
    <a:prstGeom prst="rect">
      <a:avLst/>
    </a:prstGeom>
    <a:solidFill>
      <a:schemeClr val="bg1">
        <a:lumMod val="95000"/>
      </a:schemeClr>
    </a:solidFill>
    <a:ln w="38100" cap="flat" cmpd="sng" algn="ctr">
      <a:solidFill>
        <a:sysClr val="window" lastClr="FFFFFF">
          <a:lumMod val="95000"/>
        </a:sysClr>
      </a:solidFill>
      <a:round/>
    </a:ln>
    <a:effectLst>
      <a:glow rad="203200">
        <a:schemeClr val="accent1">
          <a:satMod val="175000"/>
          <a:alpha val="40000"/>
        </a:schemeClr>
      </a:glow>
    </a:effectLst>
  </c:spPr>
  <c:txPr>
    <a:bodyPr/>
    <a:lstStyle/>
    <a:p>
      <a:pPr>
        <a:defRPr sz="900"/>
      </a:pPr>
      <a:endParaRPr lang="ru-RU"/>
    </a:p>
  </c:txPr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12999999999998E-2"/>
          <c:y val="7.4116000000000001E-2"/>
          <c:w val="0.476746"/>
          <c:h val="0.862317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69"/>
        <c:holeSize val="50"/>
      </c:doughnutChart>
      <c:spPr>
        <a:prstGeom prst="rect">
          <a:avLst/>
        </a:prstGeom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228599999999996"/>
          <c:y val="0.16767699999999999"/>
          <c:w val="0.40470899999999999"/>
          <c:h val="0.66567399999999999"/>
        </c:manualLayout>
      </c:layout>
      <c:overlay val="0"/>
      <c:spPr>
        <a:prstGeom prst="rect">
          <a:avLst/>
        </a:prstGeom>
        <a:blipFill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7301764" y="3639149"/>
      <a:ext cx="4752528" cy="608980"/>
    </a:xfrm>
    <a:prstGeom prst="rect">
      <a:avLst/>
    </a:prstGeom>
    <a:solidFill>
      <a:schemeClr val="bg1">
        <a:lumMod val="95000"/>
      </a:schemeClr>
    </a:solidFill>
    <a:ln w="38100" cap="flat" cmpd="sng" algn="ctr">
      <a:solidFill>
        <a:sysClr val="window" lastClr="FFFFFF">
          <a:lumMod val="95000"/>
        </a:sysClr>
      </a:solidFill>
      <a:round/>
    </a:ln>
    <a:effectLst>
      <a:glow rad="203200">
        <a:schemeClr val="accent1">
          <a:satMod val="175000"/>
          <a:alpha val="40000"/>
        </a:schemeClr>
      </a:glow>
    </a:effectLst>
  </c:spPr>
  <c:txPr>
    <a:bodyPr/>
    <a:lstStyle/>
    <a:p>
      <a:pPr>
        <a:defRPr sz="900"/>
      </a:pPr>
      <a:endParaRPr lang="ru-RU"/>
    </a:p>
  </c:txPr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128" b="1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и фактический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</a:t>
            </a:r>
          </a:p>
        </c:rich>
      </c:tx>
      <c:layout>
        <c:manualLayout>
          <c:xMode val="edge"/>
          <c:yMode val="edge"/>
          <c:x val="8.9641981644602256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128" b="1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085217094600359E-2"/>
          <c:y val="0.19923206687408163"/>
          <c:w val="0.91459438771516821"/>
          <c:h val="0.577215077937679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Верхний предел муниципального долга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6598797655722325E-2"/>
                  <c:y val="-1.92532833859703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353 807,6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659879765572232E-3"/>
                  <c:y val="-1.68466229627240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342 596,3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70B4A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01.01.2024</c:v>
                </c:pt>
                <c:pt idx="1">
                  <c:v>на 01.01.2025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353807.6</c:v>
                </c:pt>
                <c:pt idx="1">
                  <c:v>342596.3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муниципального долга</c:v>
                </c:pt>
              </c:strCache>
            </c:strRef>
          </c:tx>
          <c:spPr>
            <a:solidFill>
              <a:srgbClr val="00B8B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2179238515290804E-2"/>
                  <c:y val="-3.12865855022018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158 888,9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1038717499437146E-2"/>
                  <c:y val="-2.16599438092166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55 555,5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01.01.2024</c:v>
                </c:pt>
                <c:pt idx="1">
                  <c:v>на 01.01.2025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0">
                  <c:v>158888.9</c:v>
                </c:pt>
                <c:pt idx="1">
                  <c:v>55555.5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shape val="box"/>
        <c:axId val="495513856"/>
        <c:axId val="495514400"/>
        <c:axId val="0"/>
      </c:bar3DChart>
      <c:catAx>
        <c:axId val="49551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5514400"/>
        <c:crosses val="autoZero"/>
        <c:auto val="1"/>
        <c:lblAlgn val="ctr"/>
        <c:lblOffset val="100"/>
        <c:noMultiLvlLbl val="0"/>
      </c:catAx>
      <c:valAx>
        <c:axId val="4955144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(тыс. рублей)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#,##0.0" sourceLinked="0"/>
        <c:majorTickMark val="none"/>
        <c:minorTickMark val="none"/>
        <c:tickLblPos val="nextTo"/>
        <c:crossAx val="495513856"/>
        <c:crosses val="autoZero"/>
        <c:crossBetween val="between"/>
        <c:majorUnit val="2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721388387407132E-2"/>
          <c:y val="0.85183384583295085"/>
          <c:w val="0.7202604030468337"/>
          <c:h val="0.129984676963635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128" b="1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структура  муниципального долга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605788956276228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128" b="1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74509686017259E-2"/>
          <c:y val="0.21126536899031309"/>
          <c:w val="0.91459438771516821"/>
          <c:h val="0.577215077937679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Верхний предел муниципального долга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6598797655722325E-2"/>
                  <c:y val="-1.92532833859703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70 000,0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2179238515290887E-2"/>
                  <c:y val="4.813320846492586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0,00</a:t>
                    </a:r>
                  </a:p>
                  <a:p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70B4A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01.01.2024</c:v>
                </c:pt>
                <c:pt idx="1">
                  <c:v>на 01.01.2025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70000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муниципального долга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299398827861121E-2"/>
                  <c:y val="-1.92532833859703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88 888,9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1038717499437146E-2"/>
                  <c:y val="-2.16599438092166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55 555,5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01.01.2024</c:v>
                </c:pt>
                <c:pt idx="1">
                  <c:v>на 01.01.2025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0">
                  <c:v>88888.9</c:v>
                </c:pt>
                <c:pt idx="1">
                  <c:v>55555.5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shape val="box"/>
        <c:axId val="495514944"/>
        <c:axId val="495515488"/>
        <c:axId val="0"/>
      </c:bar3DChart>
      <c:catAx>
        <c:axId val="49551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5515488"/>
        <c:crosses val="autoZero"/>
        <c:auto val="1"/>
        <c:lblAlgn val="ctr"/>
        <c:lblOffset val="100"/>
        <c:noMultiLvlLbl val="0"/>
      </c:catAx>
      <c:valAx>
        <c:axId val="4955154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(тыс. рублей)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#,##0.0" sourceLinked="0"/>
        <c:majorTickMark val="none"/>
        <c:minorTickMark val="none"/>
        <c:tickLblPos val="nextTo"/>
        <c:crossAx val="495514944"/>
        <c:crosses val="autoZero"/>
        <c:crossBetween val="between"/>
        <c:majorUnit val="2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721388387407132E-2"/>
          <c:y val="0.85183384583295085"/>
          <c:w val="0.7202604030468337"/>
          <c:h val="0.129984676963635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670116069108781E-2"/>
          <c:y val="5.4923094076791169E-2"/>
          <c:w val="0.55903140192084855"/>
          <c:h val="0.791551945985583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Денежные доходы на душу населения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721883617642896E-2"/>
                  <c:y val="0.103697051132530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502CEAE-5846-4DD0-8890-B4DFF4B5E855}" type="VALUE">
                      <a:rPr lang="en-US" sz="11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en-US" sz="11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4175549391392672E-2"/>
                  <c:y val="0.208824058422295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07DB0881-1F5D-4094-99BC-2BBC5066B57C}" type="VALUE">
                      <a:rPr lang="en-US" sz="11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en-US" sz="11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8126685996111286E-2"/>
                  <c:y val="9.66746398048684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022DC3D-D93C-43AA-99A9-41FB763E680C}" type="VALUE"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43263.01</c:v>
                </c:pt>
                <c:pt idx="1">
                  <c:v>48250.33</c:v>
                </c:pt>
                <c:pt idx="2">
                  <c:v>61291.28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Среднемесячная заработная плата по крупным и средним предприятиям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749480468681489E-3"/>
                  <c:y val="2.479838594817812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14A3AE4-FEAF-483B-87A1-35351DF072E9}" type="VALUE"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b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1510587018385803E-3"/>
                  <c:y val="6.95945907452456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E1C0B87-17E3-4667-B87B-5A6E86F3CBD9}" type="VALUE"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b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sz="1197" b="1" i="0" u="none" strike="noStrike" kern="1200" baseline="0" dirty="0" smtClean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b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4776115607983701E-2"/>
                  <c:y val="7.3617919295781171E-3"/>
                </c:manualLayout>
              </c:layout>
              <c:tx>
                <c:rich>
                  <a:bodyPr/>
                  <a:lstStyle/>
                  <a:p>
                    <a:fld id="{990476F0-1958-43CA-BDF1-AC08956FA486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  <a:p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85432.4</c:v>
                </c:pt>
                <c:pt idx="1">
                  <c:v>94744.53</c:v>
                </c:pt>
                <c:pt idx="2">
                  <c:v>118280.6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6739376"/>
        <c:axId val="396739920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Темп роста заработной платы к предыдущему году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1511860274971806E-2"/>
                  <c:y val="-0.1085285450012981"/>
                </c:manualLayout>
              </c:layout>
              <c:tx>
                <c:rich>
                  <a:bodyPr/>
                  <a:lstStyle/>
                  <a:p>
                    <a:fld id="{1F12EE46-A987-487F-91DB-ED506292F627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7.6826398120345266E-2"/>
                  <c:y val="-0.11369657095374093"/>
                </c:manualLayout>
              </c:layout>
              <c:tx>
                <c:rich>
                  <a:bodyPr/>
                  <a:lstStyle/>
                  <a:p>
                    <a:fld id="{1338BD4A-5220-4D41-A035-25FA1231FB47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1348900184262736E-2"/>
                  <c:y val="4.1344207619542162E-2"/>
                </c:manualLayout>
              </c:layout>
              <c:tx>
                <c:rich>
                  <a:bodyPr/>
                  <a:lstStyle/>
                  <a:p>
                    <a:fld id="{88E4DB4B-8650-40AA-BBCA-23D7749149B9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112.37</c:v>
                </c:pt>
                <c:pt idx="1">
                  <c:v>110.9</c:v>
                </c:pt>
                <c:pt idx="2">
                  <c:v>124.84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6741008"/>
        <c:axId val="396740464"/>
      </c:lineChart>
      <c:catAx>
        <c:axId val="39673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96739920"/>
        <c:crosses val="autoZero"/>
        <c:auto val="1"/>
        <c:lblAlgn val="ctr"/>
        <c:lblOffset val="100"/>
        <c:noMultiLvlLbl val="0"/>
      </c:catAx>
      <c:valAx>
        <c:axId val="396739920"/>
        <c:scaling>
          <c:orientation val="minMax"/>
          <c:max val="120000"/>
          <c:min val="32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6739376"/>
        <c:crosses val="autoZero"/>
        <c:crossBetween val="between"/>
      </c:valAx>
      <c:valAx>
        <c:axId val="39674046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96741008"/>
        <c:crosses val="max"/>
        <c:crossBetween val="between"/>
      </c:valAx>
      <c:catAx>
        <c:axId val="396741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67404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8753475608438"/>
          <c:y val="3.6339768000397163E-2"/>
          <c:w val="0.30919526587155433"/>
          <c:h val="0.767459178698943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47393958365941E-2"/>
          <c:y val="9.0277292493695996E-2"/>
          <c:w val="0.83388273371643229"/>
          <c:h val="0.73820710855642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5496277083380081E-3"/>
                  <c:y val="0.339868320795463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502CEAE-5846-4DD0-8890-B4DFF4B5E855}" type="VALUE">
                      <a:rPr lang="en-US" sz="1200" smtClean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en-US" sz="1200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ru-RU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03937571272051"/>
                      <c:h val="0.1170841980744863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3.5496277083379916E-3"/>
                  <c:y val="0.367677356992790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07DB0881-1F5D-4094-99BC-2BBC5066B57C}" type="VALUE">
                      <a:rPr lang="en-US" sz="1200" smtClean="0">
                        <a:solidFill>
                          <a:schemeClr val="bg1"/>
                        </a:solidFill>
                      </a:rPr>
                      <a:pPr>
                        <a:defRPr sz="12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"/>
                  <c:y val="0.30640156095913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BF96AB6-48CD-4AF9-B8CF-46796E725D9B}" type="VALUE">
                      <a:rPr lang="ru-RU" sz="12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2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2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млн.</a:t>
                    </a:r>
                  </a:p>
                  <a:p>
                    <a:pPr>
                      <a:defRPr sz="12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руб.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4727.1099999999997</c:v>
                </c:pt>
                <c:pt idx="1">
                  <c:v>5026.29</c:v>
                </c:pt>
                <c:pt idx="2">
                  <c:v>7817.76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96729584"/>
        <c:axId val="396743184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6.7442926458421912E-2"/>
                  <c:y val="-0.251276589474924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5496277083379914E-2"/>
                  <c:y val="-0.19781348533132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180.07</c:v>
                </c:pt>
                <c:pt idx="1">
                  <c:v>106.33</c:v>
                </c:pt>
                <c:pt idx="2">
                  <c:v>155.5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6744816"/>
        <c:axId val="396743728"/>
      </c:lineChart>
      <c:catAx>
        <c:axId val="39672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96743184"/>
        <c:crosses val="autoZero"/>
        <c:auto val="1"/>
        <c:lblAlgn val="ctr"/>
        <c:lblOffset val="100"/>
        <c:noMultiLvlLbl val="0"/>
      </c:catAx>
      <c:valAx>
        <c:axId val="396743184"/>
        <c:scaling>
          <c:orientation val="minMax"/>
          <c:max val="6000"/>
          <c:min val="100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6729584"/>
        <c:crosses val="autoZero"/>
        <c:crossBetween val="between"/>
      </c:valAx>
      <c:valAx>
        <c:axId val="39674372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96744816"/>
        <c:crosses val="max"/>
        <c:crossBetween val="between"/>
      </c:valAx>
      <c:catAx>
        <c:axId val="396744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6743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35945658327649871"/>
                </c:manualLayout>
              </c:layout>
              <c:tx>
                <c:rich>
                  <a:bodyPr/>
                  <a:lstStyle/>
                  <a:p>
                    <a:fld id="{9502CEAE-5846-4DD0-8890-B4DFF4B5E855}" type="VALUE">
                      <a:rPr lang="en-US" sz="1200" smtClean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3.5496277083379916E-3"/>
                  <c:y val="0.36767735699279053"/>
                </c:manualLayout>
              </c:layout>
              <c:tx>
                <c:rich>
                  <a:bodyPr/>
                  <a:lstStyle/>
                  <a:p>
                    <a:fld id="{07DB0881-1F5D-4094-99BC-2BBC5066B57C}" type="VALUE">
                      <a:rPr lang="en-US" sz="1200" smtClean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"/>
                  <c:y val="0.280868097545872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0270948B-7574-45D7-B36E-D900AABB8305}" type="VALUE">
                      <a:rPr lang="ru-RU" sz="12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2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2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млн. руб.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4825.84</c:v>
                </c:pt>
                <c:pt idx="1">
                  <c:v>5295.04</c:v>
                </c:pt>
                <c:pt idx="2">
                  <c:v>6801.9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96730128"/>
        <c:axId val="39673121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8913929304508333E-2"/>
                  <c:y val="-0.40960938120533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6924362116083023E-2"/>
                  <c:y val="-0.50815592363340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9947835942126264E-2"/>
                  <c:y val="-6.90900028236720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82747154424918"/>
                      <c:h val="6.3466763314302246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110.98</c:v>
                </c:pt>
                <c:pt idx="1">
                  <c:v>109.72</c:v>
                </c:pt>
                <c:pt idx="2">
                  <c:v>128.46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5140048"/>
        <c:axId val="396731760"/>
      </c:lineChart>
      <c:catAx>
        <c:axId val="39673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96731216"/>
        <c:crosses val="autoZero"/>
        <c:auto val="1"/>
        <c:lblAlgn val="ctr"/>
        <c:lblOffset val="100"/>
        <c:noMultiLvlLbl val="0"/>
      </c:catAx>
      <c:valAx>
        <c:axId val="396731216"/>
        <c:scaling>
          <c:orientation val="minMax"/>
          <c:max val="5600"/>
          <c:min val="100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6730128"/>
        <c:crosses val="autoZero"/>
        <c:crossBetween val="between"/>
      </c:valAx>
      <c:valAx>
        <c:axId val="39673176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5140048"/>
        <c:crosses val="max"/>
        <c:crossBetween val="between"/>
      </c:valAx>
      <c:catAx>
        <c:axId val="315140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6731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632741447460472"/>
          <c:w val="0.89694660913213953"/>
          <c:h val="0.61707053658877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384207373012063E-2"/>
                  <c:y val="0.3942321476529552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502CEAE-5846-4DD0-8890-B4DFF4B5E855}" type="VALUE">
                      <a:rPr lang="en-US" sz="1100" smtClean="0">
                        <a:solidFill>
                          <a:schemeClr val="bg1"/>
                        </a:solidFill>
                      </a:rPr>
                      <a:pPr>
                        <a:defRPr sz="1100" b="1"/>
                      </a:pPr>
                      <a:t>[ЗНАЧЕНИЕ]</a:t>
                    </a:fld>
                    <a:endParaRPr lang="en-US" sz="1100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100" b="1"/>
                    </a:pPr>
                    <a:r>
                      <a:rPr lang="en-US" sz="1100" dirty="0" smtClean="0">
                        <a:solidFill>
                          <a:schemeClr val="bg1"/>
                        </a:solidFill>
                      </a:rPr>
                      <a:t>.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14921546940365"/>
                      <c:h val="0.4046078015519630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3.5496277083379916E-3"/>
                  <c:y val="0.36767735699279053"/>
                </c:manualLayout>
              </c:layout>
              <c:tx>
                <c:rich>
                  <a:bodyPr/>
                  <a:lstStyle/>
                  <a:p>
                    <a:fld id="{07DB0881-1F5D-4094-99BC-2BBC5066B57C}" type="VALUE">
                      <a:rPr lang="en-US" sz="1100" smtClean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3.5496277083378615E-3"/>
                  <c:y val="0.32555165851907925"/>
                </c:manualLayout>
              </c:layout>
              <c:tx>
                <c:rich>
                  <a:bodyPr/>
                  <a:lstStyle/>
                  <a:p>
                    <a:fld id="{6309C7D8-7452-4B7C-9D5A-64A225F18B1C}" type="VALUE">
                      <a:rPr lang="ru-RU" sz="1100" smtClean="0"/>
                      <a:pPr/>
                      <a:t>[ЗНАЧЕНИЕ]</a:t>
                    </a:fld>
                    <a:endParaRPr lang="ru-RU" sz="1100" dirty="0" smtClean="0"/>
                  </a:p>
                  <a:p>
                    <a:r>
                      <a:rPr lang="ru-RU" sz="1100" dirty="0" smtClean="0"/>
                      <a:t>млн. </a:t>
                    </a:r>
                  </a:p>
                  <a:p>
                    <a:r>
                      <a:rPr lang="ru-RU" sz="1100" dirty="0" smtClean="0"/>
                      <a:t>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24531.02</c:v>
                </c:pt>
                <c:pt idx="1">
                  <c:v>30838.86</c:v>
                </c:pt>
                <c:pt idx="2">
                  <c:v>45710.080000000002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495519840"/>
        <c:axId val="49550896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3460518432530173E-2"/>
                  <c:y val="-0.126751969441615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076311059518032E-2"/>
                  <c:y val="-0.115229063128741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460518432530157E-3"/>
                  <c:y val="-9.7944703659430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93.39</c:v>
                </c:pt>
                <c:pt idx="1">
                  <c:v>128.66999999999999</c:v>
                </c:pt>
                <c:pt idx="2">
                  <c:v>148.22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5517120"/>
        <c:axId val="495510048"/>
      </c:lineChart>
      <c:catAx>
        <c:axId val="49551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5508960"/>
        <c:crosses val="autoZero"/>
        <c:auto val="1"/>
        <c:lblAlgn val="ctr"/>
        <c:lblOffset val="100"/>
        <c:noMultiLvlLbl val="0"/>
      </c:catAx>
      <c:valAx>
        <c:axId val="495508960"/>
        <c:scaling>
          <c:orientation val="minMax"/>
          <c:max val="35000"/>
          <c:min val="100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5519840"/>
        <c:crosses val="autoZero"/>
        <c:crossBetween val="between"/>
      </c:valAx>
      <c:valAx>
        <c:axId val="49551004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5517120"/>
        <c:crosses val="max"/>
        <c:crossBetween val="between"/>
      </c:valAx>
      <c:catAx>
        <c:axId val="495517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5510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Первоначальный план (решение Думы Пыть-Яха от 11.12.2023 №221), тыс. рублей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-3.2467532467532464E-2"/>
                  <c:y val="-5.7053194991398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528138528138528E-2"/>
                  <c:y val="-6.0222816935364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0584415584415581E-3"/>
                  <c:y val="0.129955248432222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822510822510822E-2"/>
                  <c:y val="-4.4374707215532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  <c:pt idx="3">
                  <c:v>Муниципальный долг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4489761.7</c:v>
                </c:pt>
                <c:pt idx="1">
                  <c:v>4573587.3</c:v>
                </c:pt>
                <c:pt idx="2">
                  <c:v>-83825.600000000006</c:v>
                </c:pt>
                <c:pt idx="3">
                  <c:v>83825.600000000006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Уточненный план (решение Думы города Пыть-Яха от 23.12.2024 №305), тыс. рублей</c:v>
                </c:pt>
              </c:strCache>
            </c:strRef>
          </c:tx>
          <c:spPr>
            <a:solidFill>
              <a:srgbClr val="418A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165100" prst="coolSlant"/>
              <a:bevelB w="139700" h="139700" prst="divot"/>
            </a:sp3d>
          </c:spPr>
          <c:invertIfNegative val="0"/>
          <c:dLbls>
            <c:dLbl>
              <c:idx val="0"/>
              <c:layout>
                <c:manualLayout>
                  <c:x val="1.2175324675324626E-2"/>
                  <c:y val="-5.0713951103465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112554112553616E-3"/>
                  <c:y val="-3.8035463327598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1168831168831161E-3"/>
                  <c:y val="0.167989963030228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6.6562060823298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  <c:pt idx="3">
                  <c:v>Муниципальный долг</c:v>
                </c:pt>
              </c:strCache>
            </c:str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5278178.2</c:v>
                </c:pt>
                <c:pt idx="1">
                  <c:v>5842385.7000000002</c:v>
                </c:pt>
                <c:pt idx="2">
                  <c:v>-564207.5</c:v>
                </c:pt>
                <c:pt idx="3">
                  <c:v>183707.4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5516032"/>
        <c:axId val="495509504"/>
        <c:axId val="410334176"/>
      </c:bar3DChart>
      <c:catAx>
        <c:axId val="49551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5509504"/>
        <c:crosses val="autoZero"/>
        <c:auto val="1"/>
        <c:lblAlgn val="ctr"/>
        <c:lblOffset val="100"/>
        <c:noMultiLvlLbl val="0"/>
      </c:catAx>
      <c:valAx>
        <c:axId val="4955095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495516032"/>
        <c:crosses val="autoZero"/>
        <c:crossBetween val="between"/>
      </c:valAx>
      <c:serAx>
        <c:axId val="410334176"/>
        <c:scaling>
          <c:orientation val="minMax"/>
        </c:scaling>
        <c:delete val="1"/>
        <c:axPos val="b"/>
        <c:majorTickMark val="none"/>
        <c:minorTickMark val="none"/>
        <c:tickLblPos val="nextTo"/>
        <c:crossAx val="495509504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936211098612673"/>
          <c:y val="0.85172608376736758"/>
          <c:w val="0.78690348365545215"/>
          <c:h val="0.133602310280032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в 2024 году</a:t>
            </a:r>
          </a:p>
        </c:rich>
      </c:tx>
      <c:layout>
        <c:manualLayout>
          <c:xMode val="edge"/>
          <c:yMode val="edge"/>
          <c:x val="2.1022407710399833E-2"/>
          <c:y val="3.59627176346445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6773736781782359"/>
          <c:y val="5.4136793216127611E-2"/>
          <c:w val="0.59189726465405235"/>
          <c:h val="0.929675755068590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доходной части бюджета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rgbClr val="67AFC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25"/>
            <c:spPr>
              <a:solidFill>
                <a:srgbClr val="97D9E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2"/>
            <c:spPr>
              <a:solidFill>
                <a:schemeClr val="accent3">
                  <a:shade val="65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1920349.4</c:v>
                </c:pt>
                <c:pt idx="1">
                  <c:v>405373.6</c:v>
                </c:pt>
                <c:pt idx="2">
                  <c:v>3152983.4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418A99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1616588.2</c:v>
                </c:pt>
                <c:pt idx="1">
                  <c:v>1920349.4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294618.7</c:v>
                </c:pt>
                <c:pt idx="1">
                  <c:v>405373.6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2808285.5</c:v>
                </c:pt>
                <c:pt idx="1">
                  <c:v>3152983.4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5518752"/>
        <c:axId val="495522560"/>
        <c:axId val="0"/>
      </c:bar3DChart>
      <c:catAx>
        <c:axId val="49551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5522560"/>
        <c:crosses val="autoZero"/>
        <c:auto val="1"/>
        <c:lblAlgn val="ctr"/>
        <c:lblOffset val="100"/>
        <c:noMultiLvlLbl val="0"/>
      </c:catAx>
      <c:valAx>
        <c:axId val="4955225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551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0.14772</cdr:x>
      <cdr:y>0.18948</cdr:y>
    </cdr:from>
    <cdr:to>
      <cdr:x>0.4033</cdr:x>
      <cdr:y>0.33623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8534" y="372839"/>
          <a:ext cx="914400" cy="288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0.06945</cdr:x>
      <cdr:y>0.13567</cdr:y>
    </cdr:from>
    <cdr:to>
      <cdr:x>0.32502</cdr:x>
      <cdr:y>0.27962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8484" y="266961"/>
          <a:ext cx="914400" cy="2832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0.74443</cdr:x>
      <cdr:y>0.42233</cdr:y>
    </cdr:from>
    <cdr:to>
      <cdr:x>1</cdr:x>
      <cdr:y>0.70777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3440" y="840243"/>
          <a:ext cx="914400" cy="567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0.67621</cdr:x>
      <cdr:y>0.35623</cdr:y>
    </cdr:from>
    <cdr:to>
      <cdr:x>0.84205</cdr:x>
      <cdr:y>0.52745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65108" y="785235"/>
          <a:ext cx="702667" cy="377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6 801,9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0.68644</cdr:x>
      <cdr:y>0.36154</cdr:y>
    </cdr:from>
    <cdr:to>
      <cdr:x>0.81741</cdr:x>
      <cdr:y>0.73394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05390" y="661492"/>
          <a:ext cx="497110" cy="681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45 710,08 </a:t>
          </a:r>
        </a:p>
        <a:p xmlns:a="http://schemas.openxmlformats.org/drawingml/2006/main">
          <a:pPr algn="ctr"/>
          <a:endParaRPr lang="ru-RU" b="1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0.32519</cdr:x>
      <cdr:y>0.15433</cdr:y>
    </cdr:from>
    <cdr:to>
      <cdr:x>0.76304</cdr:x>
      <cdr:y>0.27371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42266" y="849159"/>
          <a:ext cx="3288368" cy="6568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 prstMaterial="softEdge">
            <a:bevelT w="29210" h="16510"/>
            <a:contourClr>
              <a:schemeClr val="accent4">
                <a:alpha val="9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2024 год поступило</a:t>
          </a:r>
        </a:p>
        <a:p xmlns:a="http://schemas.openxmlformats.org/drawingml/2006/main">
          <a:pPr algn="ctr"/>
          <a:r>
            <a:rPr lang="ru-RU" sz="18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5 478 706,4 тыс. рублей </a:t>
          </a:r>
          <a:endParaRPr lang="ru-RU" sz="1800" b="1" dirty="0">
            <a:ln>
              <a:solidFill>
                <a:schemeClr val="tx1"/>
              </a:solidFill>
            </a:ln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0.15775</cdr:x>
      <cdr:y>0.35613</cdr:y>
    </cdr:from>
    <cdr:to>
      <cdr:x>0.41567</cdr:x>
      <cdr:y>0.45626</cdr:y>
    </cdr:to>
    <cdr:sp macro="" textlink="">
      <cdr:nvSpPr>
        <cdr:cNvPr id="3" name="TextBox 18"/>
        <cdr:cNvSpPr txBox="1"/>
      </cdr:nvSpPr>
      <cdr:spPr>
        <a:xfrm xmlns:a="http://schemas.openxmlformats.org/drawingml/2006/main">
          <a:off x="1575072" y="1860928"/>
          <a:ext cx="2575212" cy="5232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808</a:t>
          </a:r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285</a:t>
          </a:r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0.53204</cdr:x>
      <cdr:y>0.31239</cdr:y>
    </cdr:from>
    <cdr:to>
      <cdr:x>0.78997</cdr:x>
      <cdr:y>0.41252</cdr:y>
    </cdr:to>
    <cdr:sp macro="" textlink="">
      <cdr:nvSpPr>
        <cdr:cNvPr id="4" name="TextBox 18"/>
        <cdr:cNvSpPr txBox="1"/>
      </cdr:nvSpPr>
      <cdr:spPr>
        <a:xfrm xmlns:a="http://schemas.openxmlformats.org/drawingml/2006/main">
          <a:off x="5312127" y="1632366"/>
          <a:ext cx="2575312" cy="5232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3 152 983,4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en-US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0.80844</cdr:x>
      <cdr:y>0.93811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0" y="0"/>
          <a:ext cx="2396685" cy="1083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defRPr/>
          </a:pPr>
          <a:r>
            <a:rPr lang="ru-RU" sz="1800" dirty="0"/>
            <a:t>   </a:t>
          </a:r>
          <a:r>
            <a:rPr lang="ru-RU" sz="1800" dirty="0">
              <a:latin typeface="Times New Roman"/>
              <a:cs typeface="Times New Roman"/>
            </a:rPr>
            <a:t>План </a:t>
          </a:r>
          <a:r>
            <a:rPr lang="ru-RU" sz="1800" dirty="0" smtClean="0">
              <a:latin typeface="Times New Roman"/>
              <a:cs typeface="Times New Roman"/>
            </a:rPr>
            <a:t>313 698,3</a:t>
          </a:r>
          <a:endParaRPr dirty="0"/>
        </a:p>
        <a:p xmlns:a="http://schemas.openxmlformats.org/drawingml/2006/main">
          <a:pPr algn="ctr">
            <a:defRPr/>
          </a:pPr>
          <a:r>
            <a:rPr lang="ru-RU" sz="1800" dirty="0">
              <a:latin typeface="Times New Roman"/>
              <a:cs typeface="Times New Roman"/>
            </a:rPr>
            <a:t>     </a:t>
          </a:r>
          <a:r>
            <a:rPr lang="ru-RU" sz="1600" dirty="0">
              <a:latin typeface="Times New Roman"/>
              <a:cs typeface="Times New Roman"/>
            </a:rPr>
            <a:t>тыс</a:t>
          </a:r>
          <a:r>
            <a:rPr lang="ru-RU" sz="1600" dirty="0" smtClean="0">
              <a:latin typeface="Times New Roman"/>
              <a:cs typeface="Times New Roman"/>
            </a:rPr>
            <a:t>.</a:t>
          </a:r>
          <a:r>
            <a:rPr lang="en-US" sz="1600" dirty="0" smtClean="0">
              <a:latin typeface="Times New Roman"/>
              <a:cs typeface="Times New Roman"/>
            </a:rPr>
            <a:t> </a:t>
          </a:r>
          <a:r>
            <a:rPr lang="ru-RU" sz="1600" dirty="0" smtClean="0">
              <a:latin typeface="Times New Roman"/>
              <a:cs typeface="Times New Roman"/>
            </a:rPr>
            <a:t>рублей</a:t>
          </a:r>
          <a:endParaRPr lang="ru-RU" sz="1600" dirty="0">
            <a:latin typeface="Times New Roman"/>
            <a:cs typeface="Times New Roman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0.80844</cdr:x>
      <cdr:y>0.93811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0" y="0"/>
          <a:ext cx="2396685" cy="1083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defRPr/>
          </a:pPr>
          <a:r>
            <a:rPr lang="ru-RU" sz="1800" dirty="0"/>
            <a:t>   </a:t>
          </a:r>
          <a:r>
            <a:rPr lang="ru-RU" sz="1800" dirty="0">
              <a:latin typeface="Times New Roman"/>
              <a:cs typeface="Times New Roman"/>
            </a:rPr>
            <a:t>План -118 005,3  </a:t>
          </a:r>
          <a:endParaRPr dirty="0"/>
        </a:p>
        <a:p xmlns:a="http://schemas.openxmlformats.org/drawingml/2006/main">
          <a:pPr algn="ctr">
            <a:defRPr/>
          </a:pPr>
          <a:r>
            <a:rPr lang="ru-RU" sz="1800" dirty="0">
              <a:latin typeface="Times New Roman"/>
              <a:cs typeface="Times New Roman"/>
            </a:rPr>
            <a:t>     </a:t>
          </a:r>
          <a:r>
            <a:rPr lang="ru-RU" sz="1600" dirty="0">
              <a:latin typeface="Times New Roman"/>
              <a:cs typeface="Times New Roman"/>
            </a:rPr>
            <a:t>тыс</a:t>
          </a:r>
          <a:r>
            <a:rPr lang="ru-RU" sz="1600" dirty="0" smtClean="0">
              <a:latin typeface="Times New Roman"/>
              <a:cs typeface="Times New Roman"/>
            </a:rPr>
            <a:t>.</a:t>
          </a:r>
          <a:r>
            <a:rPr lang="en-US" sz="1600" dirty="0" smtClean="0">
              <a:latin typeface="Times New Roman"/>
              <a:cs typeface="Times New Roman"/>
            </a:rPr>
            <a:t> </a:t>
          </a:r>
          <a:r>
            <a:rPr lang="ru-RU" sz="1600" dirty="0" smtClean="0">
              <a:latin typeface="Times New Roman"/>
              <a:cs typeface="Times New Roman"/>
            </a:rPr>
            <a:t>рублей</a:t>
          </a:r>
          <a:endParaRPr lang="ru-RU" sz="1600" dirty="0">
            <a:latin typeface="Times New Roman"/>
            <a:cs typeface="Times New Roman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0.03226</cdr:x>
      <cdr:y>0</cdr:y>
    </cdr:from>
    <cdr:to>
      <cdr:x>0.97605</cdr:x>
      <cdr:y>1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153336" y="0"/>
          <a:ext cx="4485373" cy="502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defRPr/>
          </a:pPr>
          <a:endParaRPr lang="ru-RU" sz="1100" dirty="0"/>
        </a:p>
      </cdr:txBody>
    </cdr:sp>
  </cdr:relSizeAnchor>
  <cdr:relSizeAnchor xmlns:cdr="http://schemas.openxmlformats.org/drawingml/2006/chartDrawing">
    <cdr:from>
      <cdr:x>0.02214</cdr:x>
      <cdr:y>0</cdr:y>
    </cdr:from>
    <cdr:to>
      <cdr:x>1</cdr:x>
      <cdr:y>1</cdr:y>
    </cdr:to>
    <cdr:sp macro="" textlink="">
      <cdr:nvSpPr>
        <cdr:cNvPr id="3" name="TextBox 2"/>
        <cdr:cNvSpPr txBox="1"/>
      </cdr:nvSpPr>
      <cdr:spPr bwMode="auto">
        <a:xfrm xmlns:a="http://schemas.openxmlformats.org/drawingml/2006/main">
          <a:off x="105210" y="0"/>
          <a:ext cx="4647318" cy="502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>
            <a:defRPr/>
          </a:pPr>
          <a:r>
            <a:rPr lang="ru-RU" sz="1400" dirty="0">
              <a:latin typeface="Times New Roman"/>
              <a:cs typeface="Times New Roman"/>
            </a:rPr>
            <a:t>Размер финансового обеспечения в разрезе уровней </a:t>
          </a:r>
          <a:endParaRPr dirty="0"/>
        </a:p>
        <a:p xmlns:a="http://schemas.openxmlformats.org/drawingml/2006/main">
          <a:pPr algn="ctr">
            <a:defRPr/>
          </a:pPr>
          <a:r>
            <a:rPr lang="ru-RU" sz="1400" dirty="0">
              <a:latin typeface="Times New Roman"/>
              <a:cs typeface="Times New Roman"/>
            </a:rPr>
            <a:t>бюджета, тыс.рублей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199" y="0"/>
            <a:ext cx="4310486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E2903-F5A8-413F-B42E-850DE9CC5C56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300414"/>
            <a:ext cx="795782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4"/>
            <a:ext cx="4310486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199" y="6513514"/>
            <a:ext cx="4310486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52F86-63A0-428F-A6C2-36A622541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54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2F86-63A0-428F-A6C2-36A622541A4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609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2F86-63A0-428F-A6C2-36A622541A47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519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2F86-63A0-428F-A6C2-36A622541A4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898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2F86-63A0-428F-A6C2-36A622541A47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945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2F86-63A0-428F-A6C2-36A622541A4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31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41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2F86-63A0-428F-A6C2-36A622541A4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847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2F86-63A0-428F-A6C2-36A622541A4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56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2F86-63A0-428F-A6C2-36A622541A4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1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2F86-63A0-428F-A6C2-36A622541A4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834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2F86-63A0-428F-A6C2-36A622541A4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062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2F86-63A0-428F-A6C2-36A622541A4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37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marL="0" marR="0" indent="0" algn="l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1" i="0" u="none" strike="noStrike" dirty="0" smtClean="0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2F86-63A0-428F-A6C2-36A622541A4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99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标题幻灯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zh-CN"/>
              <a:t>单击以编辑母版副标题样式</a:t>
            </a:r>
            <a:endParaRPr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6608F5A-A8CE-4936-9232-1ED0B1823FAE}" type="datetimeFigureOut">
              <a:rPr lang="en-US" altLang="zh-CN"/>
              <a:t>4/1/2025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41910FB-DD91-4A09-BDAC-B00C830E8DE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标题和竖排文字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6608F5A-A8CE-4936-9232-1ED0B1823FAE}" type="datetimeFigureOut">
              <a:rPr lang="en-US" altLang="zh-CN"/>
              <a:t>4/1/2025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41910FB-DD91-4A09-BDAC-B00C830E8DE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竖排标题与文本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6608F5A-A8CE-4936-9232-1ED0B1823FAE}" type="datetimeFigureOut">
              <a:rPr lang="en-US" altLang="zh-CN"/>
              <a:t>4/1/2025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41910FB-DD91-4A09-BDAC-B00C830E8DE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空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 bwMode="auto">
          <a:xfrm>
            <a:off x="0" y="0"/>
            <a:ext cx="1271304" cy="819150"/>
            <a:chOff x="0" y="0"/>
            <a:chExt cx="4316522" cy="2781300"/>
          </a:xfrm>
        </p:grpSpPr>
        <p:sp>
          <p:nvSpPr>
            <p:cNvPr id="7" name="等腰三角形 4"/>
            <p:cNvSpPr/>
            <p:nvPr userDrawn="1"/>
          </p:nvSpPr>
          <p:spPr bwMode="auto">
            <a:xfrm flipH="1" flipV="1">
              <a:off x="0" y="0"/>
              <a:ext cx="3619500" cy="2781300"/>
            </a:xfrm>
            <a:custGeom>
              <a:avLst/>
              <a:gdLst>
                <a:gd name="connsiteX0" fmla="*/ 0 w 3981450"/>
                <a:gd name="connsiteY0" fmla="*/ 4057650 h 4057650"/>
                <a:gd name="connsiteX1" fmla="*/ 3981450 w 3981450"/>
                <a:gd name="connsiteY1" fmla="*/ 0 h 4057650"/>
                <a:gd name="connsiteX2" fmla="*/ 3981450 w 3981450"/>
                <a:gd name="connsiteY2" fmla="*/ 4057650 h 4057650"/>
                <a:gd name="connsiteX3" fmla="*/ 0 w 3981450"/>
                <a:gd name="connsiteY3" fmla="*/ 4057650 h 4057650"/>
                <a:gd name="connsiteX0-1" fmla="*/ 0 w 5848350"/>
                <a:gd name="connsiteY0-2" fmla="*/ 4057650 h 4057650"/>
                <a:gd name="connsiteX1-3" fmla="*/ 5848350 w 5848350"/>
                <a:gd name="connsiteY1-4" fmla="*/ 0 h 4057650"/>
                <a:gd name="connsiteX2-5" fmla="*/ 5848350 w 5848350"/>
                <a:gd name="connsiteY2-6" fmla="*/ 4057650 h 4057650"/>
                <a:gd name="connsiteX3-7" fmla="*/ 0 w 5848350"/>
                <a:gd name="connsiteY3-8" fmla="*/ 4057650 h 4057650"/>
                <a:gd name="connsiteX0-9" fmla="*/ 0 w 5848350"/>
                <a:gd name="connsiteY0-10" fmla="*/ 3865734 h 3865734"/>
                <a:gd name="connsiteX1-11" fmla="*/ 5848350 w 5848350"/>
                <a:gd name="connsiteY1-12" fmla="*/ 0 h 3865734"/>
                <a:gd name="connsiteX2-13" fmla="*/ 5848350 w 5848350"/>
                <a:gd name="connsiteY2-14" fmla="*/ 3865734 h 3865734"/>
                <a:gd name="connsiteX3-15" fmla="*/ 0 w 5848350"/>
                <a:gd name="connsiteY3-16" fmla="*/ 3865734 h 3865734"/>
                <a:gd name="connsiteX0-17" fmla="*/ 0 w 5848350"/>
                <a:gd name="connsiteY0-18" fmla="*/ 4002817 h 4002817"/>
                <a:gd name="connsiteX1-19" fmla="*/ 5848350 w 5848350"/>
                <a:gd name="connsiteY1-20" fmla="*/ 0 h 4002817"/>
                <a:gd name="connsiteX2-21" fmla="*/ 5848350 w 5848350"/>
                <a:gd name="connsiteY2-22" fmla="*/ 4002817 h 4002817"/>
                <a:gd name="connsiteX3-23" fmla="*/ 0 w 5848350"/>
                <a:gd name="connsiteY3-24" fmla="*/ 4002817 h 40028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848350" h="4002817" extrusionOk="0">
                  <a:moveTo>
                    <a:pt x="0" y="4002817"/>
                  </a:moveTo>
                  <a:lnTo>
                    <a:pt x="5848350" y="0"/>
                  </a:lnTo>
                  <a:lnTo>
                    <a:pt x="5848350" y="4002817"/>
                  </a:lnTo>
                  <a:lnTo>
                    <a:pt x="0" y="400281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8" name="平行四边形 5"/>
            <p:cNvSpPr/>
            <p:nvPr userDrawn="1"/>
          </p:nvSpPr>
          <p:spPr bwMode="auto">
            <a:xfrm>
              <a:off x="1820972" y="0"/>
              <a:ext cx="2495550" cy="1371600"/>
            </a:xfrm>
            <a:custGeom>
              <a:avLst/>
              <a:gdLst>
                <a:gd name="connsiteX0" fmla="*/ 0 w 2000250"/>
                <a:gd name="connsiteY0" fmla="*/ 1371600 h 1371600"/>
                <a:gd name="connsiteX1" fmla="*/ 1447504 w 2000250"/>
                <a:gd name="connsiteY1" fmla="*/ 0 h 1371600"/>
                <a:gd name="connsiteX2" fmla="*/ 2000250 w 2000250"/>
                <a:gd name="connsiteY2" fmla="*/ 0 h 1371600"/>
                <a:gd name="connsiteX3" fmla="*/ 552746 w 2000250"/>
                <a:gd name="connsiteY3" fmla="*/ 1371600 h 1371600"/>
                <a:gd name="connsiteX4" fmla="*/ 0 w 2000250"/>
                <a:gd name="connsiteY4" fmla="*/ 1371600 h 1371600"/>
                <a:gd name="connsiteX0-1" fmla="*/ 0 w 2324100"/>
                <a:gd name="connsiteY0-2" fmla="*/ 1371600 h 1371600"/>
                <a:gd name="connsiteX1-3" fmla="*/ 1771354 w 2324100"/>
                <a:gd name="connsiteY1-4" fmla="*/ 0 h 1371600"/>
                <a:gd name="connsiteX2-5" fmla="*/ 2324100 w 2324100"/>
                <a:gd name="connsiteY2-6" fmla="*/ 0 h 1371600"/>
                <a:gd name="connsiteX3-7" fmla="*/ 876596 w 2324100"/>
                <a:gd name="connsiteY3-8" fmla="*/ 1371600 h 1371600"/>
                <a:gd name="connsiteX4-9" fmla="*/ 0 w 2324100"/>
                <a:gd name="connsiteY4-10" fmla="*/ 1371600 h 1371600"/>
                <a:gd name="connsiteX0-11" fmla="*/ 0 w 2495550"/>
                <a:gd name="connsiteY0-12" fmla="*/ 1371600 h 1371600"/>
                <a:gd name="connsiteX1-13" fmla="*/ 1771354 w 2495550"/>
                <a:gd name="connsiteY1-14" fmla="*/ 0 h 1371600"/>
                <a:gd name="connsiteX2-15" fmla="*/ 2495550 w 2495550"/>
                <a:gd name="connsiteY2-16" fmla="*/ 0 h 1371600"/>
                <a:gd name="connsiteX3-17" fmla="*/ 876596 w 2495550"/>
                <a:gd name="connsiteY3-18" fmla="*/ 1371600 h 1371600"/>
                <a:gd name="connsiteX4-19" fmla="*/ 0 w 2495550"/>
                <a:gd name="connsiteY4-20" fmla="*/ 1371600 h 1371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495550" h="1371600" extrusionOk="0">
                  <a:moveTo>
                    <a:pt x="0" y="1371600"/>
                  </a:moveTo>
                  <a:lnTo>
                    <a:pt x="1771354" y="0"/>
                  </a:lnTo>
                  <a:lnTo>
                    <a:pt x="2495550" y="0"/>
                  </a:lnTo>
                  <a:lnTo>
                    <a:pt x="876596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rgbClr val="337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</p:grpSp>
      <p:sp>
        <p:nvSpPr>
          <p:cNvPr id="9" name="平行四边形 8"/>
          <p:cNvSpPr/>
          <p:nvPr userDrawn="1"/>
        </p:nvSpPr>
        <p:spPr bwMode="auto">
          <a:xfrm>
            <a:off x="1485900" y="201982"/>
            <a:ext cx="10706100" cy="571500"/>
          </a:xfrm>
          <a:prstGeom prst="parallelogram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/>
          </a:p>
        </p:txBody>
      </p:sp>
      <p:sp>
        <p:nvSpPr>
          <p:cNvPr id="10" name="文本框 9"/>
          <p:cNvSpPr txBox="1"/>
          <p:nvPr userDrawn="1"/>
        </p:nvSpPr>
        <p:spPr bwMode="auto">
          <a:xfrm>
            <a:off x="1602330" y="311817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sz="2400">
                <a:solidFill>
                  <a:schemeClr val="bg1"/>
                </a:solidFill>
                <a:latin typeface="微软雅黑"/>
                <a:ea typeface="微软雅黑"/>
              </a:rPr>
              <a:t>单击此处添加文字标题</a:t>
            </a:r>
            <a:endParaRPr/>
          </a:p>
        </p:txBody>
      </p:sp>
      <p:sp>
        <p:nvSpPr>
          <p:cNvPr id="12" name="文本框 11"/>
          <p:cNvSpPr txBox="1"/>
          <p:nvPr userDrawn="1"/>
        </p:nvSpPr>
        <p:spPr bwMode="auto">
          <a:xfrm>
            <a:off x="10929818" y="311817"/>
            <a:ext cx="1061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1"/>
                </a:solidFill>
                <a:latin typeface="微软雅黑"/>
                <a:ea typeface="微软雅黑"/>
              </a:rPr>
              <a:t>LOGO</a:t>
            </a:r>
            <a:endParaRPr lang="zh-CN" sz="240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自定义版式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 bwMode="auto">
          <a:xfrm>
            <a:off x="1820245" y="1875863"/>
            <a:ext cx="3827975" cy="2654550"/>
          </a:xfrm>
          <a:custGeom>
            <a:avLst/>
            <a:gdLst>
              <a:gd name="connsiteX0" fmla="*/ 0 w 3827974"/>
              <a:gd name="connsiteY0" fmla="*/ 0 h 2654551"/>
              <a:gd name="connsiteX1" fmla="*/ 3827974 w 3827974"/>
              <a:gd name="connsiteY1" fmla="*/ 0 h 2654551"/>
              <a:gd name="connsiteX2" fmla="*/ 3827974 w 3827974"/>
              <a:gd name="connsiteY2" fmla="*/ 2654551 h 2654551"/>
              <a:gd name="connsiteX3" fmla="*/ 0 w 3827974"/>
              <a:gd name="connsiteY3" fmla="*/ 2654551 h 265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7974" h="2654551" extrusionOk="0">
                <a:moveTo>
                  <a:pt x="0" y="0"/>
                </a:moveTo>
                <a:lnTo>
                  <a:pt x="3827974" y="0"/>
                </a:lnTo>
                <a:lnTo>
                  <a:pt x="3827974" y="2654551"/>
                </a:lnTo>
                <a:lnTo>
                  <a:pt x="0" y="26545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>
              <a:defRPr/>
            </a:pPr>
            <a:endParaRPr lang="zh-CN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3"/>
          </p:nvPr>
        </p:nvSpPr>
        <p:spPr bwMode="auto">
          <a:xfrm>
            <a:off x="6764231" y="1875863"/>
            <a:ext cx="3827975" cy="2654550"/>
          </a:xfrm>
          <a:custGeom>
            <a:avLst/>
            <a:gdLst>
              <a:gd name="connsiteX0" fmla="*/ 0 w 3827974"/>
              <a:gd name="connsiteY0" fmla="*/ 0 h 2654551"/>
              <a:gd name="connsiteX1" fmla="*/ 3827974 w 3827974"/>
              <a:gd name="connsiteY1" fmla="*/ 0 h 2654551"/>
              <a:gd name="connsiteX2" fmla="*/ 3827974 w 3827974"/>
              <a:gd name="connsiteY2" fmla="*/ 2654551 h 2654551"/>
              <a:gd name="connsiteX3" fmla="*/ 0 w 3827974"/>
              <a:gd name="connsiteY3" fmla="*/ 2654551 h 265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7974" h="2654551" extrusionOk="0">
                <a:moveTo>
                  <a:pt x="0" y="0"/>
                </a:moveTo>
                <a:lnTo>
                  <a:pt x="3827974" y="0"/>
                </a:lnTo>
                <a:lnTo>
                  <a:pt x="3827974" y="2654551"/>
                </a:lnTo>
                <a:lnTo>
                  <a:pt x="0" y="26545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>
              <a:defRPr/>
            </a:pP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99C8A52-0EC3-4181-8B4F-009A31F6109E}" type="datetimeFigureOut">
              <a:rPr lang="en-US" altLang="zh-CN"/>
              <a:t>4/1/2025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81C12D-88FB-4E14-A20B-A46F7BFCCFA1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标题幻灯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auto">
          <a:xfrm>
            <a:off x="1257300" y="2551838"/>
            <a:ext cx="8483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sz="1800">
                <a:solidFill>
                  <a:schemeClr val="accent6">
                    <a:alpha val="0"/>
                  </a:schemeClr>
                </a:solidFill>
                <a:latin typeface="微软雅黑"/>
                <a:ea typeface="微软雅黑"/>
              </a:rPr>
              <a:t>感谢您下载包图网平台上提供的</a:t>
            </a:r>
            <a:r>
              <a:rPr lang="en-US" sz="1800">
                <a:solidFill>
                  <a:schemeClr val="accent6">
                    <a:alpha val="0"/>
                  </a:schemeClr>
                </a:solidFill>
                <a:latin typeface="微软雅黑"/>
                <a:ea typeface="微软雅黑"/>
              </a:rPr>
              <a:t>PPT</a:t>
            </a:r>
            <a:r>
              <a:rPr lang="zh-CN" sz="1800">
                <a:solidFill>
                  <a:schemeClr val="accent6">
                    <a:alpha val="0"/>
                  </a:schemeClr>
                </a:solidFill>
                <a:latin typeface="微软雅黑"/>
                <a:ea typeface="微软雅黑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sz="1800">
              <a:solidFill>
                <a:schemeClr val="accent6">
                  <a:alpha val="0"/>
                </a:schemeClr>
              </a:solidFill>
              <a:latin typeface="微软雅黑"/>
              <a:ea typeface="微软雅黑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自定义版式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 bwMode="auto">
          <a:xfrm>
            <a:off x="2234527" y="2305286"/>
            <a:ext cx="1325776" cy="1325776"/>
          </a:xfrm>
          <a:custGeom>
            <a:avLst/>
            <a:gdLst>
              <a:gd name="connsiteX0" fmla="*/ 662888 w 1325776"/>
              <a:gd name="connsiteY0" fmla="*/ 0 h 1325776"/>
              <a:gd name="connsiteX1" fmla="*/ 1325776 w 1325776"/>
              <a:gd name="connsiteY1" fmla="*/ 662888 h 1325776"/>
              <a:gd name="connsiteX2" fmla="*/ 662888 w 1325776"/>
              <a:gd name="connsiteY2" fmla="*/ 1325776 h 1325776"/>
              <a:gd name="connsiteX3" fmla="*/ 0 w 1325776"/>
              <a:gd name="connsiteY3" fmla="*/ 662888 h 1325776"/>
              <a:gd name="connsiteX4" fmla="*/ 662888 w 1325776"/>
              <a:gd name="connsiteY4" fmla="*/ 0 h 132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5776" h="1325776" extrusionOk="0">
                <a:moveTo>
                  <a:pt x="662888" y="0"/>
                </a:moveTo>
                <a:cubicBezTo>
                  <a:pt x="1028991" y="0"/>
                  <a:pt x="1325776" y="296785"/>
                  <a:pt x="1325776" y="662888"/>
                </a:cubicBezTo>
                <a:cubicBezTo>
                  <a:pt x="1325776" y="1028991"/>
                  <a:pt x="1028991" y="1325776"/>
                  <a:pt x="662888" y="1325776"/>
                </a:cubicBezTo>
                <a:cubicBezTo>
                  <a:pt x="296785" y="1325776"/>
                  <a:pt x="0" y="1028991"/>
                  <a:pt x="0" y="662888"/>
                </a:cubicBezTo>
                <a:cubicBezTo>
                  <a:pt x="0" y="296785"/>
                  <a:pt x="296785" y="0"/>
                  <a:pt x="6628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>
              <a:defRPr/>
            </a:pPr>
            <a:endParaRPr lang="zh-CN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 bwMode="auto">
          <a:xfrm>
            <a:off x="5434927" y="2305286"/>
            <a:ext cx="1325776" cy="1325776"/>
          </a:xfrm>
          <a:custGeom>
            <a:avLst/>
            <a:gdLst>
              <a:gd name="connsiteX0" fmla="*/ 662888 w 1325776"/>
              <a:gd name="connsiteY0" fmla="*/ 0 h 1325776"/>
              <a:gd name="connsiteX1" fmla="*/ 1325776 w 1325776"/>
              <a:gd name="connsiteY1" fmla="*/ 662888 h 1325776"/>
              <a:gd name="connsiteX2" fmla="*/ 662888 w 1325776"/>
              <a:gd name="connsiteY2" fmla="*/ 1325776 h 1325776"/>
              <a:gd name="connsiteX3" fmla="*/ 0 w 1325776"/>
              <a:gd name="connsiteY3" fmla="*/ 662888 h 1325776"/>
              <a:gd name="connsiteX4" fmla="*/ 662888 w 1325776"/>
              <a:gd name="connsiteY4" fmla="*/ 0 h 132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5776" h="1325776" extrusionOk="0">
                <a:moveTo>
                  <a:pt x="662888" y="0"/>
                </a:moveTo>
                <a:cubicBezTo>
                  <a:pt x="1028991" y="0"/>
                  <a:pt x="1325776" y="296785"/>
                  <a:pt x="1325776" y="662888"/>
                </a:cubicBezTo>
                <a:cubicBezTo>
                  <a:pt x="1325776" y="1028991"/>
                  <a:pt x="1028991" y="1325776"/>
                  <a:pt x="662888" y="1325776"/>
                </a:cubicBezTo>
                <a:cubicBezTo>
                  <a:pt x="296785" y="1325776"/>
                  <a:pt x="0" y="1028991"/>
                  <a:pt x="0" y="662888"/>
                </a:cubicBezTo>
                <a:cubicBezTo>
                  <a:pt x="0" y="296785"/>
                  <a:pt x="296785" y="0"/>
                  <a:pt x="6628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>
              <a:defRPr/>
            </a:pPr>
            <a:endParaRPr lang="zh-CN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 bwMode="auto">
          <a:xfrm>
            <a:off x="8635327" y="2305286"/>
            <a:ext cx="1325776" cy="1325776"/>
          </a:xfrm>
          <a:custGeom>
            <a:avLst/>
            <a:gdLst>
              <a:gd name="connsiteX0" fmla="*/ 662888 w 1325776"/>
              <a:gd name="connsiteY0" fmla="*/ 0 h 1325776"/>
              <a:gd name="connsiteX1" fmla="*/ 1325776 w 1325776"/>
              <a:gd name="connsiteY1" fmla="*/ 662888 h 1325776"/>
              <a:gd name="connsiteX2" fmla="*/ 662888 w 1325776"/>
              <a:gd name="connsiteY2" fmla="*/ 1325776 h 1325776"/>
              <a:gd name="connsiteX3" fmla="*/ 0 w 1325776"/>
              <a:gd name="connsiteY3" fmla="*/ 662888 h 1325776"/>
              <a:gd name="connsiteX4" fmla="*/ 662888 w 1325776"/>
              <a:gd name="connsiteY4" fmla="*/ 0 h 132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5776" h="1325776" extrusionOk="0">
                <a:moveTo>
                  <a:pt x="662888" y="0"/>
                </a:moveTo>
                <a:cubicBezTo>
                  <a:pt x="1028991" y="0"/>
                  <a:pt x="1325776" y="296785"/>
                  <a:pt x="1325776" y="662888"/>
                </a:cubicBezTo>
                <a:cubicBezTo>
                  <a:pt x="1325776" y="1028991"/>
                  <a:pt x="1028991" y="1325776"/>
                  <a:pt x="662888" y="1325776"/>
                </a:cubicBezTo>
                <a:cubicBezTo>
                  <a:pt x="296785" y="1325776"/>
                  <a:pt x="0" y="1028991"/>
                  <a:pt x="0" y="662888"/>
                </a:cubicBezTo>
                <a:cubicBezTo>
                  <a:pt x="0" y="296785"/>
                  <a:pt x="296785" y="0"/>
                  <a:pt x="6628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>
              <a:defRPr/>
            </a:pPr>
            <a:endParaRPr 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91C74C5-49C3-4B91-9805-E5C47E5A7A90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6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7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397691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1_自定义版式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 bwMode="auto">
          <a:xfrm>
            <a:off x="2874203" y="4186426"/>
            <a:ext cx="1445384" cy="1445383"/>
          </a:xfrm>
          <a:custGeom>
            <a:avLst/>
            <a:gdLst>
              <a:gd name="connsiteX0" fmla="*/ 0 w 1445384"/>
              <a:gd name="connsiteY0" fmla="*/ 0 h 1445383"/>
              <a:gd name="connsiteX1" fmla="*/ 1445384 w 1445384"/>
              <a:gd name="connsiteY1" fmla="*/ 0 h 1445383"/>
              <a:gd name="connsiteX2" fmla="*/ 1445384 w 1445384"/>
              <a:gd name="connsiteY2" fmla="*/ 1445383 h 1445383"/>
              <a:gd name="connsiteX3" fmla="*/ 0 w 1445384"/>
              <a:gd name="connsiteY3" fmla="*/ 1445383 h 144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5384" h="1445383" extrusionOk="0">
                <a:moveTo>
                  <a:pt x="0" y="0"/>
                </a:moveTo>
                <a:lnTo>
                  <a:pt x="1445384" y="0"/>
                </a:lnTo>
                <a:lnTo>
                  <a:pt x="1445384" y="1445383"/>
                </a:lnTo>
                <a:lnTo>
                  <a:pt x="0" y="14453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>
              <a:defRPr/>
            </a:pPr>
            <a:endParaRPr lang="zh-CN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 bwMode="auto">
          <a:xfrm>
            <a:off x="7745415" y="2032002"/>
            <a:ext cx="1445384" cy="1445383"/>
          </a:xfrm>
          <a:custGeom>
            <a:avLst/>
            <a:gdLst>
              <a:gd name="connsiteX0" fmla="*/ 0 w 1445384"/>
              <a:gd name="connsiteY0" fmla="*/ 0 h 1445383"/>
              <a:gd name="connsiteX1" fmla="*/ 1445384 w 1445384"/>
              <a:gd name="connsiteY1" fmla="*/ 0 h 1445383"/>
              <a:gd name="connsiteX2" fmla="*/ 1445384 w 1445384"/>
              <a:gd name="connsiteY2" fmla="*/ 1445383 h 1445383"/>
              <a:gd name="connsiteX3" fmla="*/ 0 w 1445384"/>
              <a:gd name="connsiteY3" fmla="*/ 1445383 h 144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5384" h="1445383" extrusionOk="0">
                <a:moveTo>
                  <a:pt x="0" y="0"/>
                </a:moveTo>
                <a:lnTo>
                  <a:pt x="1445384" y="0"/>
                </a:lnTo>
                <a:lnTo>
                  <a:pt x="1445384" y="1445383"/>
                </a:lnTo>
                <a:lnTo>
                  <a:pt x="0" y="14453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>
              <a:defRPr/>
            </a:pPr>
            <a:endParaRPr 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6_自定义版式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 bwMode="auto">
          <a:xfrm>
            <a:off x="4288015" y="2043853"/>
            <a:ext cx="1548668" cy="1548667"/>
          </a:xfrm>
          <a:custGeom>
            <a:avLst/>
            <a:gdLst>
              <a:gd name="connsiteX0" fmla="*/ 774334 w 1548668"/>
              <a:gd name="connsiteY0" fmla="*/ 0 h 1548667"/>
              <a:gd name="connsiteX1" fmla="*/ 1321871 w 1548668"/>
              <a:gd name="connsiteY1" fmla="*/ 226797 h 1548667"/>
              <a:gd name="connsiteX2" fmla="*/ 1321871 w 1548668"/>
              <a:gd name="connsiteY2" fmla="*/ 1321870 h 1548667"/>
              <a:gd name="connsiteX3" fmla="*/ 226798 w 1548668"/>
              <a:gd name="connsiteY3" fmla="*/ 1321870 h 1548667"/>
              <a:gd name="connsiteX4" fmla="*/ 226798 w 1548668"/>
              <a:gd name="connsiteY4" fmla="*/ 226797 h 1548667"/>
              <a:gd name="connsiteX5" fmla="*/ 774334 w 1548668"/>
              <a:gd name="connsiteY5" fmla="*/ 0 h 154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8668" h="1548667" extrusionOk="0">
                <a:moveTo>
                  <a:pt x="774334" y="0"/>
                </a:moveTo>
                <a:cubicBezTo>
                  <a:pt x="972504" y="0"/>
                  <a:pt x="1170673" y="75599"/>
                  <a:pt x="1321871" y="226797"/>
                </a:cubicBezTo>
                <a:cubicBezTo>
                  <a:pt x="1624268" y="529193"/>
                  <a:pt x="1624268" y="1019474"/>
                  <a:pt x="1321871" y="1321870"/>
                </a:cubicBezTo>
                <a:cubicBezTo>
                  <a:pt x="1019475" y="1624267"/>
                  <a:pt x="529194" y="1624267"/>
                  <a:pt x="226798" y="1321870"/>
                </a:cubicBezTo>
                <a:cubicBezTo>
                  <a:pt x="-75599" y="1019474"/>
                  <a:pt x="-75599" y="529193"/>
                  <a:pt x="226798" y="226797"/>
                </a:cubicBezTo>
                <a:cubicBezTo>
                  <a:pt x="377996" y="75599"/>
                  <a:pt x="576165" y="0"/>
                  <a:pt x="7743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>
              <a:defRPr/>
            </a:pPr>
            <a:endParaRPr lang="zh-CN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 bwMode="auto">
          <a:xfrm>
            <a:off x="6355319" y="2043853"/>
            <a:ext cx="1548668" cy="1548667"/>
          </a:xfrm>
          <a:custGeom>
            <a:avLst/>
            <a:gdLst>
              <a:gd name="connsiteX0" fmla="*/ 774334 w 1548668"/>
              <a:gd name="connsiteY0" fmla="*/ 0 h 1548667"/>
              <a:gd name="connsiteX1" fmla="*/ 1321871 w 1548668"/>
              <a:gd name="connsiteY1" fmla="*/ 226797 h 1548667"/>
              <a:gd name="connsiteX2" fmla="*/ 1321871 w 1548668"/>
              <a:gd name="connsiteY2" fmla="*/ 1321870 h 1548667"/>
              <a:gd name="connsiteX3" fmla="*/ 226798 w 1548668"/>
              <a:gd name="connsiteY3" fmla="*/ 1321870 h 1548667"/>
              <a:gd name="connsiteX4" fmla="*/ 226798 w 1548668"/>
              <a:gd name="connsiteY4" fmla="*/ 226797 h 1548667"/>
              <a:gd name="connsiteX5" fmla="*/ 774334 w 1548668"/>
              <a:gd name="connsiteY5" fmla="*/ 0 h 154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8668" h="1548667" extrusionOk="0">
                <a:moveTo>
                  <a:pt x="774334" y="0"/>
                </a:moveTo>
                <a:cubicBezTo>
                  <a:pt x="972504" y="0"/>
                  <a:pt x="1170673" y="75599"/>
                  <a:pt x="1321871" y="226797"/>
                </a:cubicBezTo>
                <a:cubicBezTo>
                  <a:pt x="1624268" y="529193"/>
                  <a:pt x="1624268" y="1019474"/>
                  <a:pt x="1321871" y="1321870"/>
                </a:cubicBezTo>
                <a:cubicBezTo>
                  <a:pt x="1019475" y="1624267"/>
                  <a:pt x="529194" y="1624267"/>
                  <a:pt x="226798" y="1321870"/>
                </a:cubicBezTo>
                <a:cubicBezTo>
                  <a:pt x="-75599" y="1019474"/>
                  <a:pt x="-75599" y="529193"/>
                  <a:pt x="226798" y="226797"/>
                </a:cubicBezTo>
                <a:cubicBezTo>
                  <a:pt x="377996" y="75599"/>
                  <a:pt x="576165" y="0"/>
                  <a:pt x="7743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>
              <a:defRPr/>
            </a:pPr>
            <a:endParaRPr lang="zh-CN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5"/>
          </p:nvPr>
        </p:nvSpPr>
        <p:spPr bwMode="auto">
          <a:xfrm>
            <a:off x="6355321" y="3986208"/>
            <a:ext cx="1548668" cy="1548669"/>
          </a:xfrm>
          <a:custGeom>
            <a:avLst/>
            <a:gdLst>
              <a:gd name="connsiteX0" fmla="*/ 774334 w 1548668"/>
              <a:gd name="connsiteY0" fmla="*/ 0 h 1548669"/>
              <a:gd name="connsiteX1" fmla="*/ 1321871 w 1548668"/>
              <a:gd name="connsiteY1" fmla="*/ 226798 h 1548669"/>
              <a:gd name="connsiteX2" fmla="*/ 1321871 w 1548668"/>
              <a:gd name="connsiteY2" fmla="*/ 1321872 h 1548669"/>
              <a:gd name="connsiteX3" fmla="*/ 226798 w 1548668"/>
              <a:gd name="connsiteY3" fmla="*/ 1321872 h 1548669"/>
              <a:gd name="connsiteX4" fmla="*/ 226798 w 1548668"/>
              <a:gd name="connsiteY4" fmla="*/ 226798 h 1548669"/>
              <a:gd name="connsiteX5" fmla="*/ 774334 w 1548668"/>
              <a:gd name="connsiteY5" fmla="*/ 0 h 154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8668" h="1548669" extrusionOk="0">
                <a:moveTo>
                  <a:pt x="774334" y="0"/>
                </a:moveTo>
                <a:cubicBezTo>
                  <a:pt x="972504" y="0"/>
                  <a:pt x="1170673" y="75600"/>
                  <a:pt x="1321871" y="226798"/>
                </a:cubicBezTo>
                <a:cubicBezTo>
                  <a:pt x="1624268" y="529194"/>
                  <a:pt x="1624268" y="1019475"/>
                  <a:pt x="1321871" y="1321872"/>
                </a:cubicBezTo>
                <a:cubicBezTo>
                  <a:pt x="1019475" y="1624268"/>
                  <a:pt x="529194" y="1624268"/>
                  <a:pt x="226798" y="1321872"/>
                </a:cubicBezTo>
                <a:cubicBezTo>
                  <a:pt x="-75599" y="1019475"/>
                  <a:pt x="-75599" y="529194"/>
                  <a:pt x="226798" y="226798"/>
                </a:cubicBezTo>
                <a:cubicBezTo>
                  <a:pt x="377996" y="75600"/>
                  <a:pt x="576165" y="0"/>
                  <a:pt x="7743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>
              <a:defRPr/>
            </a:pPr>
            <a:endParaRPr lang="zh-CN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6"/>
          </p:nvPr>
        </p:nvSpPr>
        <p:spPr bwMode="auto">
          <a:xfrm>
            <a:off x="4288015" y="3986207"/>
            <a:ext cx="1548668" cy="1548669"/>
          </a:xfrm>
          <a:custGeom>
            <a:avLst/>
            <a:gdLst>
              <a:gd name="connsiteX0" fmla="*/ 774334 w 1548668"/>
              <a:gd name="connsiteY0" fmla="*/ 0 h 1548669"/>
              <a:gd name="connsiteX1" fmla="*/ 1321871 w 1548668"/>
              <a:gd name="connsiteY1" fmla="*/ 226798 h 1548669"/>
              <a:gd name="connsiteX2" fmla="*/ 1321871 w 1548668"/>
              <a:gd name="connsiteY2" fmla="*/ 1321872 h 1548669"/>
              <a:gd name="connsiteX3" fmla="*/ 226798 w 1548668"/>
              <a:gd name="connsiteY3" fmla="*/ 1321872 h 1548669"/>
              <a:gd name="connsiteX4" fmla="*/ 226798 w 1548668"/>
              <a:gd name="connsiteY4" fmla="*/ 226798 h 1548669"/>
              <a:gd name="connsiteX5" fmla="*/ 774334 w 1548668"/>
              <a:gd name="connsiteY5" fmla="*/ 0 h 154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8668" h="1548669" extrusionOk="0">
                <a:moveTo>
                  <a:pt x="774334" y="0"/>
                </a:moveTo>
                <a:cubicBezTo>
                  <a:pt x="972504" y="0"/>
                  <a:pt x="1170673" y="75600"/>
                  <a:pt x="1321871" y="226798"/>
                </a:cubicBezTo>
                <a:cubicBezTo>
                  <a:pt x="1624268" y="529194"/>
                  <a:pt x="1624268" y="1019475"/>
                  <a:pt x="1321871" y="1321872"/>
                </a:cubicBezTo>
                <a:cubicBezTo>
                  <a:pt x="1019475" y="1624268"/>
                  <a:pt x="529194" y="1624268"/>
                  <a:pt x="226798" y="1321872"/>
                </a:cubicBezTo>
                <a:cubicBezTo>
                  <a:pt x="-75599" y="1019475"/>
                  <a:pt x="-75599" y="529194"/>
                  <a:pt x="226798" y="226798"/>
                </a:cubicBezTo>
                <a:cubicBezTo>
                  <a:pt x="377996" y="75600"/>
                  <a:pt x="576165" y="0"/>
                  <a:pt x="7743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>
              <a:defRPr/>
            </a:pP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99C8A52-0EC3-4181-8B4F-009A31F6109E}" type="datetimeFigureOut">
              <a:rPr lang="en-US" altLang="zh-CN"/>
              <a:t>4/1/2025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81C12D-88FB-4E14-A20B-A46F7BFCCFA1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6608F5A-A8CE-4936-9232-1ED0B1823FAE}" type="datetimeFigureOut">
              <a:rPr lang="en-US" altLang="zh-CN"/>
              <a:t>4/1/2025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41910FB-DD91-4A09-BDAC-B00C830E8DE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3_自定义版式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 bwMode="auto">
          <a:xfrm>
            <a:off x="874712" y="1866902"/>
            <a:ext cx="10442576" cy="2786183"/>
          </a:xfrm>
          <a:custGeom>
            <a:avLst/>
            <a:gdLst>
              <a:gd name="connsiteX0" fmla="*/ 0 w 10442576"/>
              <a:gd name="connsiteY0" fmla="*/ 0 h 2786182"/>
              <a:gd name="connsiteX1" fmla="*/ 10442576 w 10442576"/>
              <a:gd name="connsiteY1" fmla="*/ 0 h 2786182"/>
              <a:gd name="connsiteX2" fmla="*/ 10442576 w 10442576"/>
              <a:gd name="connsiteY2" fmla="*/ 2786182 h 2786182"/>
              <a:gd name="connsiteX3" fmla="*/ 0 w 10442576"/>
              <a:gd name="connsiteY3" fmla="*/ 2786182 h 278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42576" h="2786182" extrusionOk="0">
                <a:moveTo>
                  <a:pt x="0" y="0"/>
                </a:moveTo>
                <a:lnTo>
                  <a:pt x="10442576" y="0"/>
                </a:lnTo>
                <a:lnTo>
                  <a:pt x="10442576" y="2786182"/>
                </a:lnTo>
                <a:lnTo>
                  <a:pt x="0" y="27861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>
              <a:defRPr/>
            </a:pPr>
            <a:endParaRPr 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4_自定义版式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 bwMode="auto">
          <a:xfrm>
            <a:off x="1846635" y="2114549"/>
            <a:ext cx="2174132" cy="2071931"/>
          </a:xfrm>
          <a:custGeom>
            <a:avLst/>
            <a:gdLst>
              <a:gd name="connsiteX0" fmla="*/ 345329 w 2174132"/>
              <a:gd name="connsiteY0" fmla="*/ 0 h 2071930"/>
              <a:gd name="connsiteX1" fmla="*/ 1828803 w 2174132"/>
              <a:gd name="connsiteY1" fmla="*/ 0 h 2071930"/>
              <a:gd name="connsiteX2" fmla="*/ 2174132 w 2174132"/>
              <a:gd name="connsiteY2" fmla="*/ 345329 h 2071930"/>
              <a:gd name="connsiteX3" fmla="*/ 2174132 w 2174132"/>
              <a:gd name="connsiteY3" fmla="*/ 1726601 h 2071930"/>
              <a:gd name="connsiteX4" fmla="*/ 1828803 w 2174132"/>
              <a:gd name="connsiteY4" fmla="*/ 2071930 h 2071930"/>
              <a:gd name="connsiteX5" fmla="*/ 345329 w 2174132"/>
              <a:gd name="connsiteY5" fmla="*/ 2071930 h 2071930"/>
              <a:gd name="connsiteX6" fmla="*/ 0 w 2174132"/>
              <a:gd name="connsiteY6" fmla="*/ 1726601 h 2071930"/>
              <a:gd name="connsiteX7" fmla="*/ 0 w 2174132"/>
              <a:gd name="connsiteY7" fmla="*/ 345329 h 2071930"/>
              <a:gd name="connsiteX8" fmla="*/ 345329 w 2174132"/>
              <a:gd name="connsiteY8" fmla="*/ 0 h 207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4132" h="2071930" extrusionOk="0">
                <a:moveTo>
                  <a:pt x="345329" y="0"/>
                </a:moveTo>
                <a:lnTo>
                  <a:pt x="1828803" y="0"/>
                </a:lnTo>
                <a:cubicBezTo>
                  <a:pt x="2019523" y="0"/>
                  <a:pt x="2174132" y="154609"/>
                  <a:pt x="2174132" y="345329"/>
                </a:cubicBezTo>
                <a:lnTo>
                  <a:pt x="2174132" y="1726601"/>
                </a:lnTo>
                <a:cubicBezTo>
                  <a:pt x="2174132" y="1917321"/>
                  <a:pt x="2019523" y="2071930"/>
                  <a:pt x="1828803" y="2071930"/>
                </a:cubicBezTo>
                <a:lnTo>
                  <a:pt x="345329" y="2071930"/>
                </a:lnTo>
                <a:cubicBezTo>
                  <a:pt x="154609" y="2071930"/>
                  <a:pt x="0" y="1917321"/>
                  <a:pt x="0" y="1726601"/>
                </a:cubicBezTo>
                <a:lnTo>
                  <a:pt x="0" y="345329"/>
                </a:lnTo>
                <a:cubicBezTo>
                  <a:pt x="0" y="154609"/>
                  <a:pt x="154609" y="0"/>
                  <a:pt x="3453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>
              <a:defRPr/>
            </a:pPr>
            <a:endParaRPr lang="zh-CN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 bwMode="auto">
          <a:xfrm>
            <a:off x="5004897" y="2114549"/>
            <a:ext cx="2174132" cy="2071931"/>
          </a:xfrm>
          <a:custGeom>
            <a:avLst/>
            <a:gdLst>
              <a:gd name="connsiteX0" fmla="*/ 345329 w 2174132"/>
              <a:gd name="connsiteY0" fmla="*/ 0 h 2071930"/>
              <a:gd name="connsiteX1" fmla="*/ 1828803 w 2174132"/>
              <a:gd name="connsiteY1" fmla="*/ 0 h 2071930"/>
              <a:gd name="connsiteX2" fmla="*/ 2174132 w 2174132"/>
              <a:gd name="connsiteY2" fmla="*/ 345329 h 2071930"/>
              <a:gd name="connsiteX3" fmla="*/ 2174132 w 2174132"/>
              <a:gd name="connsiteY3" fmla="*/ 1726601 h 2071930"/>
              <a:gd name="connsiteX4" fmla="*/ 1828803 w 2174132"/>
              <a:gd name="connsiteY4" fmla="*/ 2071930 h 2071930"/>
              <a:gd name="connsiteX5" fmla="*/ 345329 w 2174132"/>
              <a:gd name="connsiteY5" fmla="*/ 2071930 h 2071930"/>
              <a:gd name="connsiteX6" fmla="*/ 0 w 2174132"/>
              <a:gd name="connsiteY6" fmla="*/ 1726601 h 2071930"/>
              <a:gd name="connsiteX7" fmla="*/ 0 w 2174132"/>
              <a:gd name="connsiteY7" fmla="*/ 345329 h 2071930"/>
              <a:gd name="connsiteX8" fmla="*/ 345329 w 2174132"/>
              <a:gd name="connsiteY8" fmla="*/ 0 h 207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4132" h="2071930" extrusionOk="0">
                <a:moveTo>
                  <a:pt x="345329" y="0"/>
                </a:moveTo>
                <a:lnTo>
                  <a:pt x="1828803" y="0"/>
                </a:lnTo>
                <a:cubicBezTo>
                  <a:pt x="2019523" y="0"/>
                  <a:pt x="2174132" y="154609"/>
                  <a:pt x="2174132" y="345329"/>
                </a:cubicBezTo>
                <a:lnTo>
                  <a:pt x="2174132" y="1726601"/>
                </a:lnTo>
                <a:cubicBezTo>
                  <a:pt x="2174132" y="1917321"/>
                  <a:pt x="2019523" y="2071930"/>
                  <a:pt x="1828803" y="2071930"/>
                </a:cubicBezTo>
                <a:lnTo>
                  <a:pt x="345329" y="2071930"/>
                </a:lnTo>
                <a:cubicBezTo>
                  <a:pt x="154609" y="2071930"/>
                  <a:pt x="0" y="1917321"/>
                  <a:pt x="0" y="1726601"/>
                </a:cubicBezTo>
                <a:lnTo>
                  <a:pt x="0" y="345329"/>
                </a:lnTo>
                <a:cubicBezTo>
                  <a:pt x="0" y="154609"/>
                  <a:pt x="154609" y="0"/>
                  <a:pt x="3453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>
              <a:defRPr/>
            </a:pPr>
            <a:endParaRPr lang="zh-CN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 bwMode="auto">
          <a:xfrm>
            <a:off x="8163159" y="2114549"/>
            <a:ext cx="2174132" cy="2071931"/>
          </a:xfrm>
          <a:custGeom>
            <a:avLst/>
            <a:gdLst>
              <a:gd name="connsiteX0" fmla="*/ 345329 w 2174132"/>
              <a:gd name="connsiteY0" fmla="*/ 0 h 2071930"/>
              <a:gd name="connsiteX1" fmla="*/ 1828803 w 2174132"/>
              <a:gd name="connsiteY1" fmla="*/ 0 h 2071930"/>
              <a:gd name="connsiteX2" fmla="*/ 2174132 w 2174132"/>
              <a:gd name="connsiteY2" fmla="*/ 345329 h 2071930"/>
              <a:gd name="connsiteX3" fmla="*/ 2174132 w 2174132"/>
              <a:gd name="connsiteY3" fmla="*/ 1726601 h 2071930"/>
              <a:gd name="connsiteX4" fmla="*/ 1828803 w 2174132"/>
              <a:gd name="connsiteY4" fmla="*/ 2071930 h 2071930"/>
              <a:gd name="connsiteX5" fmla="*/ 345329 w 2174132"/>
              <a:gd name="connsiteY5" fmla="*/ 2071930 h 2071930"/>
              <a:gd name="connsiteX6" fmla="*/ 0 w 2174132"/>
              <a:gd name="connsiteY6" fmla="*/ 1726601 h 2071930"/>
              <a:gd name="connsiteX7" fmla="*/ 0 w 2174132"/>
              <a:gd name="connsiteY7" fmla="*/ 345329 h 2071930"/>
              <a:gd name="connsiteX8" fmla="*/ 345329 w 2174132"/>
              <a:gd name="connsiteY8" fmla="*/ 0 h 207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4132" h="2071930" extrusionOk="0">
                <a:moveTo>
                  <a:pt x="345329" y="0"/>
                </a:moveTo>
                <a:lnTo>
                  <a:pt x="1828803" y="0"/>
                </a:lnTo>
                <a:cubicBezTo>
                  <a:pt x="2019523" y="0"/>
                  <a:pt x="2174132" y="154609"/>
                  <a:pt x="2174132" y="345329"/>
                </a:cubicBezTo>
                <a:lnTo>
                  <a:pt x="2174132" y="1726601"/>
                </a:lnTo>
                <a:cubicBezTo>
                  <a:pt x="2174132" y="1917321"/>
                  <a:pt x="2019523" y="2071930"/>
                  <a:pt x="1828803" y="2071930"/>
                </a:cubicBezTo>
                <a:lnTo>
                  <a:pt x="345329" y="2071930"/>
                </a:lnTo>
                <a:cubicBezTo>
                  <a:pt x="154609" y="2071930"/>
                  <a:pt x="0" y="1917321"/>
                  <a:pt x="0" y="1726601"/>
                </a:cubicBezTo>
                <a:lnTo>
                  <a:pt x="0" y="345329"/>
                </a:lnTo>
                <a:cubicBezTo>
                  <a:pt x="0" y="154609"/>
                  <a:pt x="154609" y="0"/>
                  <a:pt x="3453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>
              <a:defRPr/>
            </a:pPr>
            <a:endParaRPr 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5_自定义版式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 bwMode="auto">
          <a:xfrm>
            <a:off x="2" y="1885950"/>
            <a:ext cx="2441233" cy="2423887"/>
          </a:xfrm>
          <a:custGeom>
            <a:avLst/>
            <a:gdLst>
              <a:gd name="connsiteX0" fmla="*/ 0 w 2441233"/>
              <a:gd name="connsiteY0" fmla="*/ 0 h 2423886"/>
              <a:gd name="connsiteX1" fmla="*/ 2441233 w 2441233"/>
              <a:gd name="connsiteY1" fmla="*/ 0 h 2423886"/>
              <a:gd name="connsiteX2" fmla="*/ 2441233 w 2441233"/>
              <a:gd name="connsiteY2" fmla="*/ 2423886 h 2423886"/>
              <a:gd name="connsiteX3" fmla="*/ 0 w 2441233"/>
              <a:gd name="connsiteY3" fmla="*/ 2423886 h 242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1233" h="2423886" extrusionOk="0">
                <a:moveTo>
                  <a:pt x="0" y="0"/>
                </a:moveTo>
                <a:lnTo>
                  <a:pt x="2441233" y="0"/>
                </a:lnTo>
                <a:lnTo>
                  <a:pt x="2441233" y="2423886"/>
                </a:lnTo>
                <a:lnTo>
                  <a:pt x="0" y="24238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>
              <a:defRPr/>
            </a:pPr>
            <a:endParaRPr lang="zh-CN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 bwMode="auto">
          <a:xfrm>
            <a:off x="4875386" y="1885950"/>
            <a:ext cx="2441233" cy="2423887"/>
          </a:xfrm>
          <a:custGeom>
            <a:avLst/>
            <a:gdLst>
              <a:gd name="connsiteX0" fmla="*/ 0 w 2441233"/>
              <a:gd name="connsiteY0" fmla="*/ 0 h 2423886"/>
              <a:gd name="connsiteX1" fmla="*/ 2441233 w 2441233"/>
              <a:gd name="connsiteY1" fmla="*/ 0 h 2423886"/>
              <a:gd name="connsiteX2" fmla="*/ 2441233 w 2441233"/>
              <a:gd name="connsiteY2" fmla="*/ 2423886 h 2423886"/>
              <a:gd name="connsiteX3" fmla="*/ 0 w 2441233"/>
              <a:gd name="connsiteY3" fmla="*/ 2423886 h 242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1233" h="2423886" extrusionOk="0">
                <a:moveTo>
                  <a:pt x="0" y="0"/>
                </a:moveTo>
                <a:lnTo>
                  <a:pt x="2441233" y="0"/>
                </a:lnTo>
                <a:lnTo>
                  <a:pt x="2441233" y="2423886"/>
                </a:lnTo>
                <a:lnTo>
                  <a:pt x="0" y="24238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>
              <a:defRPr/>
            </a:pPr>
            <a:endParaRPr lang="zh-CN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4"/>
          </p:nvPr>
        </p:nvSpPr>
        <p:spPr bwMode="auto">
          <a:xfrm>
            <a:off x="9750769" y="1885950"/>
            <a:ext cx="2441233" cy="2423887"/>
          </a:xfrm>
          <a:custGeom>
            <a:avLst/>
            <a:gdLst>
              <a:gd name="connsiteX0" fmla="*/ 0 w 2441233"/>
              <a:gd name="connsiteY0" fmla="*/ 0 h 2423886"/>
              <a:gd name="connsiteX1" fmla="*/ 2441233 w 2441233"/>
              <a:gd name="connsiteY1" fmla="*/ 0 h 2423886"/>
              <a:gd name="connsiteX2" fmla="*/ 2441233 w 2441233"/>
              <a:gd name="connsiteY2" fmla="*/ 2423886 h 2423886"/>
              <a:gd name="connsiteX3" fmla="*/ 0 w 2441233"/>
              <a:gd name="connsiteY3" fmla="*/ 2423886 h 242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1233" h="2423886" extrusionOk="0">
                <a:moveTo>
                  <a:pt x="0" y="0"/>
                </a:moveTo>
                <a:lnTo>
                  <a:pt x="2441233" y="0"/>
                </a:lnTo>
                <a:lnTo>
                  <a:pt x="2441233" y="2423886"/>
                </a:lnTo>
                <a:lnTo>
                  <a:pt x="0" y="24238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>
              <a:defRPr/>
            </a:pPr>
            <a:endParaRPr 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标题幻灯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 bwMode="auto">
          <a:xfrm>
            <a:off x="0" y="0"/>
            <a:ext cx="1271304" cy="819150"/>
            <a:chOff x="0" y="0"/>
            <a:chExt cx="4316522" cy="2781300"/>
          </a:xfrm>
        </p:grpSpPr>
        <p:sp>
          <p:nvSpPr>
            <p:cNvPr id="7" name="等腰三角形 4"/>
            <p:cNvSpPr/>
            <p:nvPr userDrawn="1"/>
          </p:nvSpPr>
          <p:spPr bwMode="auto">
            <a:xfrm flipH="1" flipV="1">
              <a:off x="0" y="0"/>
              <a:ext cx="3619500" cy="2781300"/>
            </a:xfrm>
            <a:custGeom>
              <a:avLst/>
              <a:gdLst>
                <a:gd name="connsiteX0" fmla="*/ 0 w 3981450"/>
                <a:gd name="connsiteY0" fmla="*/ 4057650 h 4057650"/>
                <a:gd name="connsiteX1" fmla="*/ 3981450 w 3981450"/>
                <a:gd name="connsiteY1" fmla="*/ 0 h 4057650"/>
                <a:gd name="connsiteX2" fmla="*/ 3981450 w 3981450"/>
                <a:gd name="connsiteY2" fmla="*/ 4057650 h 4057650"/>
                <a:gd name="connsiteX3" fmla="*/ 0 w 3981450"/>
                <a:gd name="connsiteY3" fmla="*/ 4057650 h 4057650"/>
                <a:gd name="connsiteX0-1" fmla="*/ 0 w 5848350"/>
                <a:gd name="connsiteY0-2" fmla="*/ 4057650 h 4057650"/>
                <a:gd name="connsiteX1-3" fmla="*/ 5848350 w 5848350"/>
                <a:gd name="connsiteY1-4" fmla="*/ 0 h 4057650"/>
                <a:gd name="connsiteX2-5" fmla="*/ 5848350 w 5848350"/>
                <a:gd name="connsiteY2-6" fmla="*/ 4057650 h 4057650"/>
                <a:gd name="connsiteX3-7" fmla="*/ 0 w 5848350"/>
                <a:gd name="connsiteY3-8" fmla="*/ 4057650 h 4057650"/>
                <a:gd name="connsiteX0-9" fmla="*/ 0 w 5848350"/>
                <a:gd name="connsiteY0-10" fmla="*/ 3865734 h 3865734"/>
                <a:gd name="connsiteX1-11" fmla="*/ 5848350 w 5848350"/>
                <a:gd name="connsiteY1-12" fmla="*/ 0 h 3865734"/>
                <a:gd name="connsiteX2-13" fmla="*/ 5848350 w 5848350"/>
                <a:gd name="connsiteY2-14" fmla="*/ 3865734 h 3865734"/>
                <a:gd name="connsiteX3-15" fmla="*/ 0 w 5848350"/>
                <a:gd name="connsiteY3-16" fmla="*/ 3865734 h 3865734"/>
                <a:gd name="connsiteX0-17" fmla="*/ 0 w 5848350"/>
                <a:gd name="connsiteY0-18" fmla="*/ 4002817 h 4002817"/>
                <a:gd name="connsiteX1-19" fmla="*/ 5848350 w 5848350"/>
                <a:gd name="connsiteY1-20" fmla="*/ 0 h 4002817"/>
                <a:gd name="connsiteX2-21" fmla="*/ 5848350 w 5848350"/>
                <a:gd name="connsiteY2-22" fmla="*/ 4002817 h 4002817"/>
                <a:gd name="connsiteX3-23" fmla="*/ 0 w 5848350"/>
                <a:gd name="connsiteY3-24" fmla="*/ 4002817 h 40028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848350" h="4002817" extrusionOk="0">
                  <a:moveTo>
                    <a:pt x="0" y="4002817"/>
                  </a:moveTo>
                  <a:lnTo>
                    <a:pt x="5848350" y="0"/>
                  </a:lnTo>
                  <a:lnTo>
                    <a:pt x="5848350" y="4002817"/>
                  </a:lnTo>
                  <a:lnTo>
                    <a:pt x="0" y="400281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8" name="平行四边形 5"/>
            <p:cNvSpPr/>
            <p:nvPr userDrawn="1"/>
          </p:nvSpPr>
          <p:spPr bwMode="auto">
            <a:xfrm>
              <a:off x="1820972" y="0"/>
              <a:ext cx="2495550" cy="1371600"/>
            </a:xfrm>
            <a:custGeom>
              <a:avLst/>
              <a:gdLst>
                <a:gd name="connsiteX0" fmla="*/ 0 w 2000250"/>
                <a:gd name="connsiteY0" fmla="*/ 1371600 h 1371600"/>
                <a:gd name="connsiteX1" fmla="*/ 1447504 w 2000250"/>
                <a:gd name="connsiteY1" fmla="*/ 0 h 1371600"/>
                <a:gd name="connsiteX2" fmla="*/ 2000250 w 2000250"/>
                <a:gd name="connsiteY2" fmla="*/ 0 h 1371600"/>
                <a:gd name="connsiteX3" fmla="*/ 552746 w 2000250"/>
                <a:gd name="connsiteY3" fmla="*/ 1371600 h 1371600"/>
                <a:gd name="connsiteX4" fmla="*/ 0 w 2000250"/>
                <a:gd name="connsiteY4" fmla="*/ 1371600 h 1371600"/>
                <a:gd name="connsiteX0-1" fmla="*/ 0 w 2324100"/>
                <a:gd name="connsiteY0-2" fmla="*/ 1371600 h 1371600"/>
                <a:gd name="connsiteX1-3" fmla="*/ 1771354 w 2324100"/>
                <a:gd name="connsiteY1-4" fmla="*/ 0 h 1371600"/>
                <a:gd name="connsiteX2-5" fmla="*/ 2324100 w 2324100"/>
                <a:gd name="connsiteY2-6" fmla="*/ 0 h 1371600"/>
                <a:gd name="connsiteX3-7" fmla="*/ 876596 w 2324100"/>
                <a:gd name="connsiteY3-8" fmla="*/ 1371600 h 1371600"/>
                <a:gd name="connsiteX4-9" fmla="*/ 0 w 2324100"/>
                <a:gd name="connsiteY4-10" fmla="*/ 1371600 h 1371600"/>
                <a:gd name="connsiteX0-11" fmla="*/ 0 w 2495550"/>
                <a:gd name="connsiteY0-12" fmla="*/ 1371600 h 1371600"/>
                <a:gd name="connsiteX1-13" fmla="*/ 1771354 w 2495550"/>
                <a:gd name="connsiteY1-14" fmla="*/ 0 h 1371600"/>
                <a:gd name="connsiteX2-15" fmla="*/ 2495550 w 2495550"/>
                <a:gd name="connsiteY2-16" fmla="*/ 0 h 1371600"/>
                <a:gd name="connsiteX3-17" fmla="*/ 876596 w 2495550"/>
                <a:gd name="connsiteY3-18" fmla="*/ 1371600 h 1371600"/>
                <a:gd name="connsiteX4-19" fmla="*/ 0 w 2495550"/>
                <a:gd name="connsiteY4-20" fmla="*/ 1371600 h 1371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495550" h="1371600" extrusionOk="0">
                  <a:moveTo>
                    <a:pt x="0" y="1371600"/>
                  </a:moveTo>
                  <a:lnTo>
                    <a:pt x="1771354" y="0"/>
                  </a:lnTo>
                  <a:lnTo>
                    <a:pt x="2495550" y="0"/>
                  </a:lnTo>
                  <a:lnTo>
                    <a:pt x="876596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rgbClr val="337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</p:grpSp>
      <p:sp>
        <p:nvSpPr>
          <p:cNvPr id="10" name="平行四边形 9"/>
          <p:cNvSpPr/>
          <p:nvPr userDrawn="1"/>
        </p:nvSpPr>
        <p:spPr bwMode="auto">
          <a:xfrm>
            <a:off x="1485900" y="201982"/>
            <a:ext cx="10706100" cy="571500"/>
          </a:xfrm>
          <a:prstGeom prst="parallelogram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/>
          </a:p>
        </p:txBody>
      </p:sp>
      <p:sp>
        <p:nvSpPr>
          <p:cNvPr id="11" name="文本框 10"/>
          <p:cNvSpPr txBox="1"/>
          <p:nvPr userDrawn="1"/>
        </p:nvSpPr>
        <p:spPr bwMode="auto">
          <a:xfrm>
            <a:off x="1602330" y="311817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sz="2400">
                <a:solidFill>
                  <a:schemeClr val="bg1"/>
                </a:solidFill>
                <a:latin typeface="字魂59号-创粗黑"/>
                <a:ea typeface="字魂59号-创粗黑"/>
              </a:rPr>
              <a:t>单击此处添加文字标题</a:t>
            </a:r>
            <a:endParaRPr/>
          </a:p>
        </p:txBody>
      </p:sp>
      <p:sp>
        <p:nvSpPr>
          <p:cNvPr id="12" name="文本框 11"/>
          <p:cNvSpPr txBox="1"/>
          <p:nvPr userDrawn="1"/>
        </p:nvSpPr>
        <p:spPr bwMode="auto">
          <a:xfrm>
            <a:off x="10929818" y="311817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1"/>
                </a:solidFill>
                <a:latin typeface="字魂59号-创粗黑"/>
                <a:ea typeface="字魂59号-创粗黑"/>
              </a:rPr>
              <a:t>LOGO</a:t>
            </a:r>
            <a:endParaRPr lang="zh-CN" sz="2400">
              <a:solidFill>
                <a:schemeClr val="bg1"/>
              </a:solidFill>
              <a:latin typeface="字魂59号-创粗黑"/>
              <a:ea typeface="字魂59号-创粗黑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01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57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51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44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88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4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节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6608F5A-A8CE-4936-9232-1ED0B1823FAE}" type="datetimeFigureOut">
              <a:rPr lang="en-US" altLang="zh-CN"/>
              <a:t>4/1/2025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41910FB-DD91-4A09-BDAC-B00C830E8DE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71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21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5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710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7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两栏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6608F5A-A8CE-4936-9232-1ED0B1823FAE}" type="datetimeFigureOut">
              <a:rPr lang="en-US" altLang="zh-CN"/>
              <a:t>4/1/2025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41910FB-DD91-4A09-BDAC-B00C830E8DE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比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6608F5A-A8CE-4936-9232-1ED0B1823FAE}" type="datetimeFigureOut">
              <a:rPr lang="en-US" altLang="zh-CN"/>
              <a:t>4/1/2025</a:t>
            </a:fld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41910FB-DD91-4A09-BDAC-B00C830E8DE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仅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6608F5A-A8CE-4936-9232-1ED0B1823FAE}" type="datetimeFigureOut">
              <a:rPr lang="en-US" altLang="zh-CN"/>
              <a:t>4/1/2025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41910FB-DD91-4A09-BDAC-B00C830E8DE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空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6608F5A-A8CE-4936-9232-1ED0B1823FAE}" type="datetimeFigureOut">
              <a:rPr lang="en-US" altLang="zh-CN"/>
              <a:t>4/1/2025</a:t>
            </a:fld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41910FB-DD91-4A09-BDAC-B00C830E8DE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内容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6608F5A-A8CE-4936-9232-1ED0B1823FAE}" type="datetimeFigureOut">
              <a:rPr lang="en-US" altLang="zh-CN"/>
              <a:t>4/1/2025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41910FB-DD91-4A09-BDAC-B00C830E8DE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图片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6608F5A-A8CE-4936-9232-1ED0B1823FAE}" type="datetimeFigureOut">
              <a:rPr lang="en-US" altLang="zh-CN"/>
              <a:t>4/1/2025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41910FB-DD91-4A09-BDAC-B00C830E8DE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608F5A-A8CE-4936-9232-1ED0B1823FAE}" type="datetimeFigureOut">
              <a:rPr lang="en-US" altLang="zh-CN"/>
              <a:t>4/1/2025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1910FB-DD91-4A09-BDAC-B00C830E8DE7}" type="slidenum">
              <a:rPr lang="en-US" altLang="zh-CN"/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 bwMode="auto"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>
              <a:defRPr/>
            </a:pPr>
            <a:r>
              <a:rPr lang="zh-CN"/>
              <a:t>单击此处编辑母版文本样式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854A03-91AF-448A-9954-517C0577E5F0}" type="datetimeFigureOut">
              <a:rPr lang="en-US" altLang="zh-CN"/>
              <a:t>4/1/2025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EFC946-6D13-4F8C-9740-992A906A613E}" type="slidenum">
              <a:rPr lang="en-US" altLang="zh-CN"/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200">
        <a:spcBef>
          <a:spcPts val="0"/>
        </a:spcBef>
        <a:buNone/>
        <a:defRPr sz="58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>
        <a:spcBef>
          <a:spcPts val="0"/>
        </a:spcBef>
        <a:buFont typeface="Arial"/>
        <a:buChar char="•"/>
        <a:defRPr sz="425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>
        <a:spcBef>
          <a:spcPts val="0"/>
        </a:spcBef>
        <a:buFont typeface="Arial"/>
        <a:buChar char="–"/>
        <a:defRPr sz="375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>
        <a:spcBef>
          <a:spcPts val="0"/>
        </a:spcBef>
        <a:buFont typeface="Arial"/>
        <a:buChar char="–"/>
        <a:defRPr sz="265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>
        <a:spcBef>
          <a:spcPts val="0"/>
        </a:spcBef>
        <a:buFont typeface="Arial"/>
        <a:buChar char="»"/>
        <a:defRPr sz="265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>
        <a:spcBef>
          <a:spcPts val="0"/>
        </a:spcBef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>
        <a:spcBef>
          <a:spcPts val="0"/>
        </a:spcBef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9200">
        <a:spcBef>
          <a:spcPts val="0"/>
        </a:spcBef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8pPr>
      <a:lvl9pPr marL="5180965" indent="-304800" algn="l" defTabSz="1219200">
        <a:spcBef>
          <a:spcPts val="0"/>
        </a:spcBef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37764" algn="l" defTabSz="1219200"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9200"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9200">
        <a:defRPr sz="2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B106E36-FD25-4E2D-B0AA-010F637433A0}" type="datetimeFigureOut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rtl="0"/>
              <a:t>01.04.2025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25C68B6-61C2-468F-89AB-4B9F7531AA68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7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jpeg"/><Relationship Id="rId4" Type="http://schemas.openxmlformats.org/officeDocument/2006/relationships/chart" Target="../charts/char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jp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9.png"/><Relationship Id="rId7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10" Type="http://schemas.openxmlformats.org/officeDocument/2006/relationships/chart" Target="../charts/chart6.xml"/><Relationship Id="rId4" Type="http://schemas.microsoft.com/office/2007/relationships/hdphoto" Target="../media/hdphoto1.wdp"/><Relationship Id="rId9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Рисунок 20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50"/>
            <a:ext cx="12192000" cy="3539298"/>
          </a:xfrm>
          <a:prstGeom prst="rect">
            <a:avLst/>
          </a:prstGeom>
        </p:spPr>
      </p:pic>
      <p:pic>
        <p:nvPicPr>
          <p:cNvPr id="2822" name="Рисунок 591" descr="Герб города для бла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306" y="3822701"/>
            <a:ext cx="5715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7" name="Graphic 3"/>
          <p:cNvSpPr>
            <a:spLocks/>
          </p:cNvSpPr>
          <p:nvPr/>
        </p:nvSpPr>
        <p:spPr>
          <a:xfrm>
            <a:off x="3503712" y="3822700"/>
            <a:ext cx="68580" cy="2627630"/>
          </a:xfrm>
          <a:custGeom>
            <a:avLst/>
            <a:gdLst/>
            <a:ahLst/>
            <a:cxnLst/>
            <a:rect l="l" t="t" r="r" b="b"/>
            <a:pathLst>
              <a:path w="68580" h="2627630">
                <a:moveTo>
                  <a:pt x="68580" y="0"/>
                </a:moveTo>
                <a:lnTo>
                  <a:pt x="0" y="0"/>
                </a:lnTo>
                <a:lnTo>
                  <a:pt x="0" y="2627375"/>
                </a:lnTo>
                <a:lnTo>
                  <a:pt x="68580" y="2627375"/>
                </a:lnTo>
                <a:lnTo>
                  <a:pt x="68580" y="0"/>
                </a:lnTo>
                <a:close/>
              </a:path>
            </a:pathLst>
          </a:custGeom>
          <a:solidFill>
            <a:srgbClr val="39ACA4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75" name="Rectangle 775"/>
          <p:cNvSpPr>
            <a:spLocks noChangeArrowheads="1"/>
          </p:cNvSpPr>
          <p:nvPr/>
        </p:nvSpPr>
        <p:spPr bwMode="auto">
          <a:xfrm>
            <a:off x="1676401" y="129679"/>
            <a:ext cx="184731" cy="50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6" name="Rectangle 776"/>
          <p:cNvSpPr>
            <a:spLocks noChangeArrowheads="1"/>
          </p:cNvSpPr>
          <p:nvPr/>
        </p:nvSpPr>
        <p:spPr bwMode="auto">
          <a:xfrm>
            <a:off x="1605583" y="4387815"/>
            <a:ext cx="1584176" cy="228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06272" tIns="23170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50" b="1" dirty="0">
                <a:solidFill>
                  <a:srgbClr val="5C5C5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Администрация</a:t>
            </a:r>
            <a:endParaRPr lang="en-US" altLang="ru-RU" sz="1050" b="1" dirty="0">
              <a:solidFill>
                <a:srgbClr val="5C5C5C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50" b="1" dirty="0">
                <a:solidFill>
                  <a:srgbClr val="5C5C5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города Пыть-Ях</a:t>
            </a:r>
            <a:endParaRPr lang="en-US" altLang="ru-RU" sz="1050" b="1" dirty="0">
              <a:solidFill>
                <a:srgbClr val="5C5C5C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50" dirty="0">
                <a:solidFill>
                  <a:srgbClr val="25252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Пыть-Ях, апрель</a:t>
            </a:r>
            <a:endParaRPr lang="ru-RU" alt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50" dirty="0">
                <a:solidFill>
                  <a:srgbClr val="25252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2024 год</a:t>
            </a:r>
            <a:endParaRPr lang="ru-RU" altLang="ru-RU" sz="105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5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05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alt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50" dirty="0">
                <a:solidFill>
                  <a:srgbClr val="25252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Комитет по финансам</a:t>
            </a:r>
            <a:endParaRPr lang="en-US" altLang="ru-RU" sz="1050" dirty="0">
              <a:solidFill>
                <a:srgbClr val="252525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50" dirty="0">
                <a:solidFill>
                  <a:srgbClr val="25252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администрации города Пыть-Яха</a:t>
            </a:r>
            <a:endParaRPr lang="ru-RU" altLang="ru-RU" sz="1050" dirty="0">
              <a:latin typeface="Times New Roman" panose="02020603050405020304" pitchFamily="18" charset="0"/>
              <a:ea typeface="Arial Black" panose="020B0A04020102020204" pitchFamily="34" charset="0"/>
              <a:cs typeface="Times New Roman" panose="02020603050405020304" pitchFamily="18" charset="0"/>
            </a:endParaRP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077" name="Rectangle 777"/>
          <p:cNvSpPr>
            <a:spLocks noChangeArrowheads="1"/>
          </p:cNvSpPr>
          <p:nvPr/>
        </p:nvSpPr>
        <p:spPr bwMode="auto">
          <a:xfrm>
            <a:off x="3677225" y="3408344"/>
            <a:ext cx="702027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80B6"/>
                </a:solidFill>
                <a:latin typeface="Times New Roman" panose="02020603050405020304" pitchFamily="18" charset="0"/>
                <a:ea typeface="Arial Black" panose="020B0A04020102020204" pitchFamily="34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3600" b="1" dirty="0">
              <a:latin typeface="Times New Roman" panose="02020603050405020304" pitchFamily="18" charset="0"/>
              <a:ea typeface="Arial Black" panose="020B0A04020102020204" pitchFamily="34" charset="0"/>
              <a:cs typeface="Times New Roman" panose="02020603050405020304" pitchFamily="18" charset="0"/>
            </a:endParaRP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80B6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 проекту решения Думы города Пыть-Яха</a:t>
            </a:r>
            <a:endParaRPr lang="en-US" altLang="ru-RU" sz="2000" b="1" dirty="0">
              <a:solidFill>
                <a:srgbClr val="0080B6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80B6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«Об исполнении бюджета города Пыть-Яха </a:t>
            </a: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80B6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 2024 год»</a:t>
            </a:r>
            <a:endParaRPr lang="ru-RU" alt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8" name="Прямоугольник 2077"/>
          <p:cNvSpPr/>
          <p:nvPr/>
        </p:nvSpPr>
        <p:spPr>
          <a:xfrm>
            <a:off x="3753018" y="5675122"/>
            <a:ext cx="623655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5252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Стефогло Венера Валерьевна,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5252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Заместитель главы города-председатель </a:t>
            </a:r>
            <a:r>
              <a:rPr lang="ru-RU" altLang="ru-RU" dirty="0" smtClean="0">
                <a:solidFill>
                  <a:srgbClr val="25252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комитета</a:t>
            </a:r>
            <a:r>
              <a:rPr lang="en-US" altLang="ru-RU" dirty="0" smtClean="0">
                <a:solidFill>
                  <a:srgbClr val="25252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rgbClr val="25252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 финансам</a:t>
            </a:r>
            <a:endParaRPr lang="ru-RU" altLang="ru-RU" sz="1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ru-RU" altLang="ru-RU" sz="1200" dirty="0"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ru-RU" altLang="ru-RU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38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171" y="78267"/>
            <a:ext cx="12017829" cy="830997"/>
          </a:xfrm>
          <a:prstGeom prst="rect">
            <a:avLst/>
          </a:prstGeom>
          <a:solidFill>
            <a:srgbClr val="418A99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2400" b="1" kern="1200" spc="5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 доходов и расходов бюджета города Пыть-Ях </a:t>
            </a:r>
          </a:p>
          <a:p>
            <a:pPr algn="ctr" rtl="0"/>
            <a:r>
              <a:rPr lang="ru-RU" sz="2400" b="1" kern="1200" spc="5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2023-2024 годы</a:t>
            </a:r>
            <a:r>
              <a:rPr lang="ru-RU" sz="2400" b="1" kern="1200" spc="5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kern="1200" spc="5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ru-RU" sz="2000" b="1" kern="1200" spc="5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sz="2000" b="1" kern="1200" spc="5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000" b="1" kern="1200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8364" y="1066197"/>
            <a:ext cx="2143140" cy="10716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3200" b="1" kern="1200" dirty="0" smtClean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ru-RU" sz="3200" b="1" kern="1200" dirty="0" smtClean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kern="1200" dirty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8364" y="2379370"/>
            <a:ext cx="2143140" cy="11833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3200" b="1" kern="1200" dirty="0" smtClean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ru-RU" sz="3200" b="1" kern="1200" dirty="0" smtClean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kern="1200" dirty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43196" y="3891729"/>
            <a:ext cx="2143140" cy="10501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800" b="1" kern="1200" dirty="0" smtClean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endParaRPr lang="ru-RU" sz="2800" b="1" kern="1200" dirty="0">
              <a:ln w="12700">
                <a:solidFill>
                  <a:srgbClr val="775F55">
                    <a:satMod val="155000"/>
                  </a:srgb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433766" y="1501628"/>
            <a:ext cx="1062983" cy="62349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solidFill>
                <a:prstClr val="white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356809" y="2701001"/>
            <a:ext cx="1062983" cy="62349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solidFill>
                <a:prstClr val="white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353938" y="3977311"/>
            <a:ext cx="1071476" cy="62349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solidFill>
                <a:prstClr val="white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883076"/>
              </p:ext>
            </p:extLst>
          </p:nvPr>
        </p:nvGraphicFramePr>
        <p:xfrm>
          <a:off x="4754881" y="1088806"/>
          <a:ext cx="6309671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7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963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36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29172">
                <a:tc>
                  <a:txBody>
                    <a:bodyPr/>
                    <a:lstStyle/>
                    <a:p>
                      <a:pPr algn="ctr"/>
                      <a:r>
                        <a:rPr lang="ru-RU" sz="20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Профицит(+)</a:t>
                      </a:r>
                    </a:p>
                    <a:p>
                      <a:pPr algn="ctr"/>
                      <a:r>
                        <a:rPr lang="ru-RU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r>
                        <a:rPr lang="ru-RU" b="0" cap="none" spc="0" baseline="0" dirty="0">
                          <a:ln w="0"/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(-)</a:t>
                      </a:r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488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4 719 492,4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4 618 083,8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+101 408,6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891433"/>
              </p:ext>
            </p:extLst>
          </p:nvPr>
        </p:nvGraphicFramePr>
        <p:xfrm>
          <a:off x="4725097" y="2495928"/>
          <a:ext cx="6329496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0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32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102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Профицит(+)</a:t>
                      </a:r>
                    </a:p>
                    <a:p>
                      <a:pPr algn="ctr"/>
                      <a:r>
                        <a:rPr lang="ru-RU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r>
                        <a:rPr lang="ru-RU" b="0" cap="none" spc="0" baseline="0" dirty="0">
                          <a:ln w="0"/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(-)</a:t>
                      </a:r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5 478 706,4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5 465 220,5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+13 485,9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146043"/>
              </p:ext>
            </p:extLst>
          </p:nvPr>
        </p:nvGraphicFramePr>
        <p:xfrm>
          <a:off x="4693016" y="3883410"/>
          <a:ext cx="6336703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3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57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126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Профицит(+)</a:t>
                      </a:r>
                    </a:p>
                    <a:p>
                      <a:pPr algn="ctr"/>
                      <a:r>
                        <a:rPr lang="ru-RU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r>
                        <a:rPr lang="ru-RU" b="0" cap="none" spc="0" baseline="0" dirty="0">
                          <a:ln w="0"/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(-)</a:t>
                      </a:r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+ 759 214,0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+ 847 136,7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Рисунок 11" descr="Герб города для бланка"/>
          <p:cNvPicPr/>
          <p:nvPr/>
        </p:nvPicPr>
        <p:blipFill>
          <a:blip r:embed="rId4"/>
          <a:stretch/>
        </p:blipFill>
        <p:spPr bwMode="auto">
          <a:xfrm>
            <a:off x="95793" y="78267"/>
            <a:ext cx="705395" cy="830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247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299990" y="194091"/>
            <a:ext cx="1089201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города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Пыть-Яха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Герб города для бланка"/>
          <p:cNvPicPr/>
          <p:nvPr/>
        </p:nvPicPr>
        <p:blipFill>
          <a:blip r:embed="rId3" cstate="print"/>
          <a:stretch/>
        </p:blipFill>
        <p:spPr bwMode="auto">
          <a:xfrm>
            <a:off x="76963" y="0"/>
            <a:ext cx="480385" cy="7053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62404512"/>
              </p:ext>
            </p:extLst>
          </p:nvPr>
        </p:nvGraphicFramePr>
        <p:xfrm>
          <a:off x="4681728" y="996110"/>
          <a:ext cx="7510272" cy="5502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Нашивка 9"/>
          <p:cNvSpPr/>
          <p:nvPr/>
        </p:nvSpPr>
        <p:spPr>
          <a:xfrm>
            <a:off x="557348" y="2160839"/>
            <a:ext cx="180020" cy="338448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 bwMode="auto">
          <a:xfrm>
            <a:off x="510811" y="3572308"/>
            <a:ext cx="180020" cy="338448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 bwMode="auto">
          <a:xfrm>
            <a:off x="566056" y="4983777"/>
            <a:ext cx="180020" cy="338448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5548" y="1838598"/>
            <a:ext cx="3956868" cy="1099674"/>
          </a:xfrm>
          <a:prstGeom prst="roundRect">
            <a:avLst/>
          </a:prstGeom>
          <a:solidFill>
            <a:srgbClr val="67A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поступили в сумме  1 920 349,4 тыс. рублей или 105,9% к годовому плану.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42682" y="4673320"/>
            <a:ext cx="3909734" cy="983767"/>
          </a:xfrm>
          <a:prstGeom prst="roundRect">
            <a:avLst/>
          </a:prstGeom>
          <a:solidFill>
            <a:srgbClr val="67A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составили 3 152 983,4 тыс. рублей или 99,6% к годовому плану.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42682" y="3293974"/>
            <a:ext cx="3909734" cy="997610"/>
          </a:xfrm>
          <a:prstGeom prst="roundRect">
            <a:avLst/>
          </a:prstGeom>
          <a:solidFill>
            <a:srgbClr val="67A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поступили в сумме 405 373,6 тыс. рублей или 108,8% к годовому плану.</a:t>
            </a:r>
          </a:p>
        </p:txBody>
      </p:sp>
    </p:spTree>
    <p:extLst>
      <p:ext uri="{BB962C8B-B14F-4D97-AF65-F5344CB8AC3E}">
        <p14:creationId xmlns:p14="http://schemas.microsoft.com/office/powerpoint/2010/main" val="145884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299990" y="194091"/>
            <a:ext cx="10892010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бюджета города Пыть-Яха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Герб города для бланка"/>
          <p:cNvPicPr/>
          <p:nvPr/>
        </p:nvPicPr>
        <p:blipFill>
          <a:blip r:embed="rId3" cstate="print"/>
          <a:stretch/>
        </p:blipFill>
        <p:spPr bwMode="auto">
          <a:xfrm>
            <a:off x="76963" y="0"/>
            <a:ext cx="480385" cy="70539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807158" y="1802778"/>
            <a:ext cx="39342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Налоговые </a:t>
            </a:r>
            <a:r>
              <a:rPr lang="ru-RU" sz="2000" b="1" dirty="0">
                <a:solidFill>
                  <a:schemeClr val="bg1"/>
                </a:solidFill>
              </a:rPr>
              <a:t>доходы поступили в сумме  1 </a:t>
            </a:r>
            <a:r>
              <a:rPr lang="ru-RU" sz="2000" b="1" dirty="0" smtClean="0">
                <a:solidFill>
                  <a:schemeClr val="bg1"/>
                </a:solidFill>
              </a:rPr>
              <a:t>920 349,4 тыс</a:t>
            </a:r>
            <a:r>
              <a:rPr lang="ru-RU" sz="2000" b="1" dirty="0">
                <a:solidFill>
                  <a:schemeClr val="bg1"/>
                </a:solidFill>
              </a:rPr>
              <a:t>. рублей или </a:t>
            </a:r>
            <a:r>
              <a:rPr lang="ru-RU" sz="2000" b="1" dirty="0" smtClean="0">
                <a:solidFill>
                  <a:schemeClr val="bg1"/>
                </a:solidFill>
              </a:rPr>
              <a:t>105,9% </a:t>
            </a:r>
            <a:r>
              <a:rPr lang="ru-RU" sz="2000" b="1" dirty="0">
                <a:solidFill>
                  <a:schemeClr val="bg1"/>
                </a:solidFill>
              </a:rPr>
              <a:t>к годовому плану.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4901" y="3279867"/>
            <a:ext cx="49159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Неналоговые </a:t>
            </a:r>
            <a:r>
              <a:rPr lang="ru-RU" sz="2000" b="1" dirty="0">
                <a:solidFill>
                  <a:schemeClr val="bg1"/>
                </a:solidFill>
              </a:rPr>
              <a:t>доходы поступили в </a:t>
            </a:r>
            <a:r>
              <a:rPr lang="ru-RU" sz="2000" b="1" dirty="0" smtClean="0">
                <a:solidFill>
                  <a:schemeClr val="bg1"/>
                </a:solidFill>
              </a:rPr>
              <a:t>сумме 405 373,6 </a:t>
            </a:r>
            <a:r>
              <a:rPr lang="ru-RU" sz="2000" b="1" dirty="0">
                <a:solidFill>
                  <a:schemeClr val="bg1"/>
                </a:solidFill>
              </a:rPr>
              <a:t>тыс. рублей или </a:t>
            </a:r>
            <a:r>
              <a:rPr lang="ru-RU" sz="2000" b="1" dirty="0" smtClean="0">
                <a:solidFill>
                  <a:schemeClr val="bg1"/>
                </a:solidFill>
              </a:rPr>
              <a:t>108,8% </a:t>
            </a:r>
            <a:r>
              <a:rPr lang="ru-RU" sz="2000" b="1" dirty="0">
                <a:solidFill>
                  <a:schemeClr val="bg1"/>
                </a:solidFill>
              </a:rPr>
              <a:t>к годовому плану.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4901" y="4518411"/>
            <a:ext cx="36518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Безвозмездные поступления составили 3 152 983,4 тыс</a:t>
            </a:r>
            <a:r>
              <a:rPr lang="ru-RU" sz="2000" b="1" dirty="0">
                <a:solidFill>
                  <a:schemeClr val="bg1"/>
                </a:solidFill>
              </a:rPr>
              <a:t>. рублей или </a:t>
            </a:r>
            <a:r>
              <a:rPr lang="ru-RU" sz="2000" b="1" dirty="0" smtClean="0">
                <a:solidFill>
                  <a:schemeClr val="bg1"/>
                </a:solidFill>
              </a:rPr>
              <a:t>99,6% </a:t>
            </a:r>
            <a:r>
              <a:rPr lang="ru-RU" sz="2000" b="1" dirty="0">
                <a:solidFill>
                  <a:schemeClr val="bg1"/>
                </a:solidFill>
              </a:rPr>
              <a:t>к годовому плану.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73382469"/>
              </p:ext>
            </p:extLst>
          </p:nvPr>
        </p:nvGraphicFramePr>
        <p:xfrm>
          <a:off x="1227294" y="924462"/>
          <a:ext cx="9984539" cy="5225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8"/>
          <p:cNvSpPr txBox="1"/>
          <p:nvPr/>
        </p:nvSpPr>
        <p:spPr>
          <a:xfrm>
            <a:off x="6685577" y="3907813"/>
            <a:ext cx="2575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405 373,6 тыс. рублей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8"/>
          <p:cNvSpPr txBox="1"/>
          <p:nvPr/>
        </p:nvSpPr>
        <p:spPr bwMode="auto">
          <a:xfrm>
            <a:off x="3266797" y="4126900"/>
            <a:ext cx="1953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294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618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тыс. рублей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8"/>
          <p:cNvSpPr txBox="1"/>
          <p:nvPr/>
        </p:nvSpPr>
        <p:spPr>
          <a:xfrm>
            <a:off x="2668518" y="4601097"/>
            <a:ext cx="255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1 616 588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87941" y="2864321"/>
            <a:ext cx="38282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chemeClr val="accent5">
                    <a:lumMod val="90000"/>
                    <a:lumOff val="10000"/>
                    <a:alpha val="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0000" b="1" dirty="0" smtClean="0">
                <a:solidFill>
                  <a:schemeClr val="accent5">
                    <a:lumMod val="90000"/>
                    <a:lumOff val="10000"/>
                    <a:alpha val="30000"/>
                  </a:schemeClr>
                </a:solidFill>
                <a:latin typeface="+mj-lt"/>
              </a:rPr>
              <a:t>3</a:t>
            </a:r>
            <a:endParaRPr lang="en-US" sz="10000" b="1" dirty="0">
              <a:solidFill>
                <a:schemeClr val="accent5">
                  <a:lumMod val="90000"/>
                  <a:lumOff val="10000"/>
                  <a:alpha val="30000"/>
                </a:schemeClr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 rot="16200000">
            <a:off x="4279496" y="2972090"/>
            <a:ext cx="38282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chemeClr val="accent5">
                    <a:lumMod val="90000"/>
                    <a:lumOff val="10000"/>
                    <a:alpha val="30000"/>
                  </a:schemeClr>
                </a:solidFill>
                <a:latin typeface="+mj-lt"/>
              </a:rPr>
              <a:t>202</a:t>
            </a:r>
            <a:r>
              <a:rPr lang="ru-RU" sz="10000" b="1" dirty="0" smtClean="0">
                <a:solidFill>
                  <a:schemeClr val="accent5">
                    <a:lumMod val="90000"/>
                    <a:lumOff val="10000"/>
                    <a:alpha val="30000"/>
                  </a:schemeClr>
                </a:solidFill>
                <a:latin typeface="+mj-lt"/>
              </a:rPr>
              <a:t>4</a:t>
            </a:r>
            <a:endParaRPr lang="en-US" sz="10000" b="1" dirty="0">
              <a:solidFill>
                <a:schemeClr val="accent5">
                  <a:lumMod val="90000"/>
                  <a:lumOff val="10000"/>
                  <a:alpha val="30000"/>
                </a:schemeClr>
              </a:solidFill>
              <a:latin typeface="+mj-lt"/>
            </a:endParaRPr>
          </a:p>
        </p:txBody>
      </p:sp>
      <p:sp>
        <p:nvSpPr>
          <p:cNvPr id="17" name="TextBox 18"/>
          <p:cNvSpPr txBox="1"/>
          <p:nvPr/>
        </p:nvSpPr>
        <p:spPr bwMode="auto">
          <a:xfrm>
            <a:off x="6568159" y="4518411"/>
            <a:ext cx="255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1 920 349,4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0914" y="1100794"/>
            <a:ext cx="2817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4 719</a:t>
            </a:r>
            <a:r>
              <a:rPr lang="en-US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492,4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en-US" sz="2400" b="1" dirty="0">
              <a:solidFill>
                <a:schemeClr val="accent6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8989551" y="1100793"/>
            <a:ext cx="2817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5 478 706,4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en-US" sz="2400" b="1" dirty="0">
              <a:solidFill>
                <a:schemeClr val="accent6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12863" y="1123158"/>
            <a:ext cx="1419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+ 759</a:t>
            </a:r>
            <a:r>
              <a:rPr lang="en-US" b="1" dirty="0" smtClean="0">
                <a:solidFill>
                  <a:srgbClr val="00B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B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214</a:t>
            </a:r>
          </a:p>
          <a:p>
            <a:r>
              <a:rPr lang="ru-RU" sz="1400" b="1" dirty="0" smtClean="0">
                <a:solidFill>
                  <a:srgbClr val="00B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400" b="1" dirty="0">
              <a:solidFill>
                <a:srgbClr val="00B8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6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491175" y="243729"/>
            <a:ext cx="10700825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Исполнение доходов бюджета города Пыть-Яха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417575"/>
              </p:ext>
            </p:extLst>
          </p:nvPr>
        </p:nvGraphicFramePr>
        <p:xfrm>
          <a:off x="407636" y="967087"/>
          <a:ext cx="11632365" cy="5722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3391"/>
                <a:gridCol w="1238865"/>
                <a:gridCol w="1563329"/>
                <a:gridCol w="1494503"/>
                <a:gridCol w="1132277"/>
              </a:tblGrid>
              <a:tr h="707266"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600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Наименование показателей</a:t>
                      </a:r>
                      <a:endParaRPr lang="ru-RU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Факт  за 2023 </a:t>
                      </a: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год (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тыс.руб.)</a:t>
                      </a:r>
                    </a:p>
                    <a:p>
                      <a:pPr algn="ctr">
                        <a:defRPr/>
                      </a:pPr>
                      <a:endParaRPr lang="ru-RU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2024 год</a:t>
                      </a:r>
                    </a:p>
                    <a:p>
                      <a:pPr algn="ctr">
                        <a:defRPr/>
                      </a:pPr>
                      <a:endParaRPr lang="ru-RU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ru-RU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ru-RU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2178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 dirty="0"/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Уточнённый </a:t>
                      </a:r>
                    </a:p>
                    <a:p>
                      <a:pPr algn="ctr"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план, тыс. руб.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Исполнение, </a:t>
                      </a:r>
                    </a:p>
                    <a:p>
                      <a:pPr algn="ctr"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8309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1400" spc="1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ло</a:t>
                      </a:r>
                      <a:r>
                        <a:rPr lang="ru-RU" sz="14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400" spc="-5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вые д</a:t>
                      </a:r>
                      <a:r>
                        <a:rPr lang="ru-RU" sz="1400" spc="-45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spc="-75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400" spc="-5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ды</a:t>
                      </a:r>
                      <a:r>
                        <a:rPr lang="ru-RU" sz="1400" spc="-1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spc="15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400" spc="25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lang="ru-RU" sz="1400" spc="-5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1 616 588,2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1 814 097,8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1 920 349,4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105,86</a:t>
                      </a:r>
                      <a:endParaRPr dirty="0"/>
                    </a:p>
                  </a:txBody>
                  <a:tcPr marL="9525" marR="9525" marT="9525" marB="0" anchor="b"/>
                </a:tc>
              </a:tr>
              <a:tr h="456852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оги</a:t>
                      </a:r>
                      <a:r>
                        <a:rPr lang="ru-RU" sz="1400" spc="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400" spc="1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4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spc="-6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400" spc="-45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ды</a:t>
                      </a:r>
                      <a:r>
                        <a:rPr lang="ru-RU" sz="14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400" spc="-125" dirty="0" smtClean="0"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1 275 946,8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1 387 376,4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1 489 682,4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107,37</a:t>
                      </a:r>
                    </a:p>
                  </a:txBody>
                  <a:tcPr marL="9525" marR="9525" marT="9525" marB="0" anchor="b"/>
                </a:tc>
              </a:tr>
              <a:tr h="448795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оги</a:t>
                      </a:r>
                      <a:r>
                        <a:rPr lang="ru-RU" sz="1400" spc="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400" spc="1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</a:t>
                      </a: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spc="-25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ны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r>
                        <a:rPr lang="ru-RU" sz="1400" spc="2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4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spc="-6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400" spc="-45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</a:p>
                    <a:p>
                      <a:pPr marL="65405">
                        <a:lnSpc>
                          <a:spcPts val="1905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УСН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2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ьс</a:t>
                      </a:r>
                      <a:r>
                        <a:rPr lang="ru-RU" sz="1400" spc="-8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1400" spc="-35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озяйс</a:t>
                      </a: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тв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енн</a:t>
                      </a: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r>
                        <a:rPr lang="ru-RU" sz="1400" spc="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налог,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spc="-4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тен</a:t>
                      </a: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ы)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208 918,6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291 537,1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290 913,8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99,79</a:t>
                      </a:r>
                      <a:endParaRPr dirty="0"/>
                    </a:p>
                  </a:txBody>
                  <a:tcPr marL="9525" marR="9525" marT="9525" marB="0" anchor="b"/>
                </a:tc>
              </a:tr>
              <a:tr h="421781">
                <a:tc>
                  <a:txBody>
                    <a:bodyPr/>
                    <a:lstStyle/>
                    <a:p>
                      <a:pPr marL="65405" marR="63246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ло</a:t>
                      </a: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400" spc="1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400" spc="1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им</a:t>
                      </a: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r>
                        <a:rPr lang="ru-RU" sz="1400" spc="3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r>
                        <a:rPr lang="ru-RU" sz="1400" spc="-15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spc="4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(земе</a:t>
                      </a: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ьный</a:t>
                      </a:r>
                      <a:r>
                        <a:rPr lang="ru-RU" sz="140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налог,</a:t>
                      </a:r>
                      <a:r>
                        <a:rPr lang="ru-RU" sz="1400" spc="1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лог</a:t>
                      </a:r>
                      <a:r>
                        <a:rPr lang="ru-RU" sz="1400" spc="3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им</a:t>
                      </a: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r>
                        <a:rPr lang="ru-RU" sz="1400" spc="3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r>
                        <a:rPr lang="ru-RU" sz="1400" spc="-15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spc="4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</a:t>
                      </a:r>
                      <a:r>
                        <a:rPr lang="ru-RU" sz="1400" spc="35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ских</a:t>
                      </a:r>
                      <a:r>
                        <a:rPr lang="ru-RU" sz="1400" spc="4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ц)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105 822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104 190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105 033,2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100,81</a:t>
                      </a:r>
                      <a:endParaRPr dirty="0"/>
                    </a:p>
                  </a:txBody>
                  <a:tcPr marL="9525" marR="9525" marT="9525" marB="0" anchor="b"/>
                </a:tc>
              </a:tr>
              <a:tr h="22397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налоги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25 900,8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30 994,3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24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679,6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79,63</a:t>
                      </a:r>
                      <a:endParaRPr dirty="0"/>
                    </a:p>
                  </a:txBody>
                  <a:tcPr marL="9525" marR="9525" marT="9525" marB="0" anchor="b"/>
                </a:tc>
              </a:tr>
              <a:tr h="40650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 smtClean="0">
                          <a:latin typeface="Times New Roman"/>
                        </a:rPr>
                        <a:t> Неналоговые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доходы (всего)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294 618,7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372 482,9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405 373,6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108,83</a:t>
                      </a:r>
                      <a:endParaRPr dirty="0"/>
                    </a:p>
                  </a:txBody>
                  <a:tcPr marL="9525" marR="9525" marT="9525" marB="0" anchor="b"/>
                </a:tc>
              </a:tr>
              <a:tr h="628067">
                <a:tc>
                  <a:txBody>
                    <a:bodyPr/>
                    <a:lstStyle/>
                    <a:p>
                      <a:pPr marL="65405" marR="167195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4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400" spc="-45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ды</a:t>
                      </a:r>
                      <a:r>
                        <a:rPr lang="ru-RU" sz="14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</a:t>
                      </a:r>
                      <a:r>
                        <a:rPr lang="ru-RU" sz="1400" spc="-25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ль</a:t>
                      </a: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spc="-25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ания</a:t>
                      </a:r>
                      <a:r>
                        <a:rPr lang="ru-RU" sz="1400" spc="3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им</a:t>
                      </a: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r>
                        <a:rPr lang="ru-RU" sz="1400" spc="3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r>
                        <a:rPr lang="ru-RU" sz="1400" spc="-25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а, на</a:t>
                      </a:r>
                      <a:r>
                        <a:rPr lang="ru-RU" sz="1400" spc="-6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400" spc="-45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дяще</a:t>
                      </a:r>
                      <a:r>
                        <a:rPr lang="ru-RU" sz="1400" spc="-4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400" spc="4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ся</a:t>
                      </a:r>
                      <a:r>
                        <a:rPr lang="ru-RU" sz="1400" spc="2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ни</a:t>
                      </a: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spc="15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льн</a:t>
                      </a:r>
                      <a:r>
                        <a:rPr lang="ru-RU" sz="1400" spc="1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й собст</a:t>
                      </a: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енн</a:t>
                      </a:r>
                      <a:r>
                        <a:rPr lang="ru-RU" sz="1400" spc="35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215 324,2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236 671,4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252 126,1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106,53</a:t>
                      </a:r>
                      <a:endParaRPr dirty="0"/>
                    </a:p>
                  </a:txBody>
                  <a:tcPr marL="9525" marR="9525" marT="9525" marB="0" anchor="b"/>
                </a:tc>
              </a:tr>
              <a:tr h="421781">
                <a:tc>
                  <a:txBody>
                    <a:bodyPr/>
                    <a:lstStyle/>
                    <a:p>
                      <a:pPr marL="65405" marR="27432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4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400" spc="-45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ды</a:t>
                      </a:r>
                      <a:r>
                        <a:rPr lang="ru-RU" sz="14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</a:t>
                      </a:r>
                      <a:r>
                        <a:rPr lang="ru-RU" sz="1400" spc="-4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дажи</a:t>
                      </a: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400" spc="-25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ти</a:t>
                      </a:r>
                      <a:r>
                        <a:rPr lang="ru-RU" sz="1400" spc="-15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ов</a:t>
                      </a: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400" spc="-45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дажа</a:t>
                      </a:r>
                      <a:r>
                        <a:rPr lang="ru-RU" sz="1400" spc="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14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4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тир, р</a:t>
                      </a:r>
                      <a:r>
                        <a:rPr lang="ru-RU" sz="1400" spc="2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зация</a:t>
                      </a:r>
                      <a:r>
                        <a:rPr lang="ru-RU" sz="1400" spc="4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им</a:t>
                      </a: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r>
                        <a:rPr lang="ru-RU" sz="1400" spc="3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r>
                        <a:rPr lang="ru-RU" sz="1400" spc="-25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400" spc="1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</a:t>
                      </a:r>
                      <a:r>
                        <a:rPr lang="ru-RU" sz="1400" spc="-4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дажа</a:t>
                      </a:r>
                      <a:r>
                        <a:rPr lang="ru-RU" sz="1400" spc="1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</a:t>
                      </a: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ьных</a:t>
                      </a:r>
                      <a:r>
                        <a:rPr lang="ru-RU" sz="1400" spc="3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</a:t>
                      </a:r>
                      <a:r>
                        <a:rPr lang="ru-RU" sz="1400" spc="-85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ов)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55 320,2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120 223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137 523,2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114,39</a:t>
                      </a:r>
                      <a:endParaRPr dirty="0"/>
                    </a:p>
                  </a:txBody>
                  <a:tcPr marL="9525" marR="9525" marT="9525" marB="0" anchor="b"/>
                </a:tc>
              </a:tr>
              <a:tr h="421781">
                <a:tc>
                  <a:txBody>
                    <a:bodyPr/>
                    <a:lstStyle/>
                    <a:p>
                      <a:pPr marL="0" marR="0" indent="0" algn="l" defTabSz="1219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Пр</a:t>
                      </a:r>
                      <a:r>
                        <a:rPr lang="ru-RU" sz="1400" spc="-35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чие</a:t>
                      </a: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ен</a:t>
                      </a: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ло</a:t>
                      </a:r>
                      <a:r>
                        <a:rPr lang="ru-RU" sz="14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овые</a:t>
                      </a:r>
                      <a:r>
                        <a:rPr lang="ru-RU" sz="1400" spc="2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4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400" spc="-45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ды</a:t>
                      </a:r>
                      <a:r>
                        <a:rPr lang="ru-RU" sz="14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(д</a:t>
                      </a:r>
                      <a:r>
                        <a:rPr lang="ru-RU" sz="1400" spc="-35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400" spc="-45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ды</a:t>
                      </a: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25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азания п</a:t>
                      </a: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1400" spc="-4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тн</a:t>
                      </a: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400" spc="4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400" spc="3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400" spc="-8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1400" spc="-35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мпе</a:t>
                      </a: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1400" spc="2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ация,</a:t>
                      </a:r>
                      <a:r>
                        <a:rPr lang="ru-RU" sz="140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r>
                        <a:rPr lang="ru-RU" sz="1400" spc="2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раф</a:t>
                      </a: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spc="2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2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анкци</a:t>
                      </a:r>
                      <a:r>
                        <a:rPr lang="ru-RU" sz="1400" spc="1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23 974,3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15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588,5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15 724,3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100,87</a:t>
                      </a:r>
                      <a:endParaRPr dirty="0"/>
                    </a:p>
                  </a:txBody>
                  <a:tcPr marL="9525" marR="9525" marT="9525" marB="0" anchor="b"/>
                </a:tc>
              </a:tr>
              <a:tr h="307432">
                <a:tc>
                  <a:txBody>
                    <a:bodyPr/>
                    <a:lstStyle/>
                    <a:p>
                      <a:pPr marL="0" marR="0" indent="0" algn="l" defTabSz="1219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Без</a:t>
                      </a:r>
                      <a:r>
                        <a:rPr lang="ru-RU" sz="1400" spc="-15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</a:t>
                      </a:r>
                      <a:r>
                        <a:rPr lang="ru-RU" sz="1400" spc="-40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дн</a:t>
                      </a: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</a:t>
                      </a:r>
                      <a:r>
                        <a:rPr lang="ru-RU" sz="1400" spc="-35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400" spc="1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ения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2 808 285,5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3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165 576,2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3 152 983,4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99,60</a:t>
                      </a:r>
                      <a:endParaRPr dirty="0"/>
                    </a:p>
                  </a:txBody>
                  <a:tcPr marL="9525" marR="9525" marT="9525" marB="0" anchor="b"/>
                </a:tc>
              </a:tr>
              <a:tr h="421781">
                <a:tc>
                  <a:txBody>
                    <a:bodyPr/>
                    <a:lstStyle/>
                    <a:p>
                      <a:pPr marL="0" marR="0" indent="0" algn="l" defTabSz="1219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 доходов</a:t>
                      </a:r>
                    </a:p>
                    <a:p>
                      <a:pPr marL="0" marR="0" indent="0" algn="l" defTabSz="1219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4 719 492,4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5 352 156,9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5 478 706,4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102,36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4" name="Рисунок 3" descr="Герб города для бланка"/>
          <p:cNvPicPr/>
          <p:nvPr/>
        </p:nvPicPr>
        <p:blipFill>
          <a:blip r:embed="rId3" cstate="print"/>
          <a:stretch/>
        </p:blipFill>
        <p:spPr bwMode="auto">
          <a:xfrm>
            <a:off x="76963" y="0"/>
            <a:ext cx="480385" cy="705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159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 bwMode="auto">
          <a:xfrm>
            <a:off x="813489" y="2572083"/>
            <a:ext cx="2875951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8565">
              <a:lnSpc>
                <a:spcPct val="120000"/>
              </a:lnSpc>
              <a:defRPr/>
            </a:pPr>
            <a:endParaRPr lang="zh-CN" sz="1400">
              <a:solidFill>
                <a:srgbClr val="000000">
                  <a:lumMod val="50000"/>
                  <a:lumOff val="50000"/>
                </a:srgbClr>
              </a:solidFill>
              <a:latin typeface="字魂59号-创粗黑"/>
              <a:ea typeface="字魂59号-创粗黑"/>
              <a:cs typeface="+mn-ea"/>
            </a:endParaRPr>
          </a:p>
        </p:txBody>
      </p:sp>
      <p:grpSp>
        <p:nvGrpSpPr>
          <p:cNvPr id="73" name="组合 72"/>
          <p:cNvGrpSpPr/>
          <p:nvPr/>
        </p:nvGrpSpPr>
        <p:grpSpPr bwMode="auto">
          <a:xfrm>
            <a:off x="813489" y="4412077"/>
            <a:ext cx="2875951" cy="721695"/>
            <a:chOff x="548738" y="4213143"/>
            <a:chExt cx="2876324" cy="721789"/>
          </a:xfrm>
        </p:grpSpPr>
        <p:sp>
          <p:nvSpPr>
            <p:cNvPr id="74" name="矩形 73"/>
            <p:cNvSpPr/>
            <p:nvPr/>
          </p:nvSpPr>
          <p:spPr bwMode="auto">
            <a:xfrm>
              <a:off x="548738" y="4594795"/>
              <a:ext cx="2876324" cy="34013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 defTabSz="1218565">
                <a:lnSpc>
                  <a:spcPct val="120000"/>
                </a:lnSpc>
                <a:defRPr/>
              </a:pPr>
              <a:endParaRPr lang="zh-CN" sz="1400">
                <a:solidFill>
                  <a:srgbClr val="000000">
                    <a:lumMod val="50000"/>
                    <a:lumOff val="50000"/>
                  </a:srgbClr>
                </a:solidFill>
                <a:latin typeface="字魂59号-创粗黑"/>
                <a:ea typeface="字魂59号-创粗黑"/>
                <a:cs typeface="+mn-ea"/>
              </a:endParaRPr>
            </a:p>
          </p:txBody>
        </p:sp>
        <p:sp>
          <p:nvSpPr>
            <p:cNvPr id="75" name="矩形 74"/>
            <p:cNvSpPr/>
            <p:nvPr/>
          </p:nvSpPr>
          <p:spPr bwMode="auto">
            <a:xfrm>
              <a:off x="1183089" y="4213143"/>
              <a:ext cx="2241974" cy="41093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 defTabSz="1218565">
                <a:lnSpc>
                  <a:spcPct val="120000"/>
                </a:lnSpc>
                <a:defRPr/>
              </a:pPr>
              <a:endParaRPr lang="zh-CN" b="1">
                <a:solidFill>
                  <a:srgbClr val="000000">
                    <a:lumMod val="65000"/>
                    <a:lumOff val="35000"/>
                  </a:srgbClr>
                </a:solidFill>
                <a:latin typeface="字魂59号-创粗黑"/>
                <a:ea typeface="字魂59号-创粗黑"/>
                <a:cs typeface="+mn-ea"/>
              </a:endParaRPr>
            </a:p>
          </p:txBody>
        </p:sp>
      </p:grpSp>
      <p:sp>
        <p:nvSpPr>
          <p:cNvPr id="80" name="矩形 79"/>
          <p:cNvSpPr/>
          <p:nvPr/>
        </p:nvSpPr>
        <p:spPr bwMode="auto">
          <a:xfrm>
            <a:off x="8620023" y="4793683"/>
            <a:ext cx="2875951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>
              <a:lnSpc>
                <a:spcPct val="120000"/>
              </a:lnSpc>
              <a:defRPr/>
            </a:pPr>
            <a:endParaRPr lang="zh-CN" sz="1400">
              <a:solidFill>
                <a:srgbClr val="000000">
                  <a:lumMod val="50000"/>
                  <a:lumOff val="50000"/>
                </a:srgbClr>
              </a:solidFill>
              <a:latin typeface="字魂59号-创粗黑"/>
              <a:ea typeface="字魂59号-创粗黑"/>
              <a:cs typeface="+mn-ea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447758" y="190473"/>
            <a:ext cx="10744242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ГОРОДА ПЫТЬ-ЯХА ЗА 2023-2024 ГОДЫ </a:t>
            </a:r>
          </a:p>
        </p:txBody>
      </p:sp>
      <p:graphicFrame>
        <p:nvGraphicFramePr>
          <p:cNvPr id="38" name="Диаграм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31991"/>
              </p:ext>
            </p:extLst>
          </p:nvPr>
        </p:nvGraphicFramePr>
        <p:xfrm>
          <a:off x="163628" y="931816"/>
          <a:ext cx="11916000" cy="5792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 descr="Герб города для бланка"/>
          <p:cNvPicPr/>
          <p:nvPr/>
        </p:nvPicPr>
        <p:blipFill>
          <a:blip r:embed="rId4"/>
          <a:stretch/>
        </p:blipFill>
        <p:spPr bwMode="auto">
          <a:xfrm>
            <a:off x="76963" y="0"/>
            <a:ext cx="515219" cy="652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68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91">
        <p:fade/>
      </p:transition>
    </mc:Choice>
    <mc:Fallback xmlns="" xmlns:m="http://schemas.openxmlformats.org/officeDocument/2006/math" xmlns:w="http://schemas.openxmlformats.org/wordprocessingml/2006/main">
      <p:transition spd="slow" advClick="0" advTm="159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 bwMode="auto">
          <a:xfrm>
            <a:off x="813489" y="2572083"/>
            <a:ext cx="2875951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8565">
              <a:lnSpc>
                <a:spcPct val="120000"/>
              </a:lnSpc>
              <a:defRPr/>
            </a:pPr>
            <a:endParaRPr lang="zh-CN" sz="1400">
              <a:solidFill>
                <a:srgbClr val="000000">
                  <a:lumMod val="50000"/>
                  <a:lumOff val="50000"/>
                </a:srgbClr>
              </a:solidFill>
              <a:latin typeface="字魂59号-创粗黑"/>
              <a:ea typeface="字魂59号-创粗黑"/>
              <a:cs typeface="+mn-ea"/>
            </a:endParaRPr>
          </a:p>
        </p:txBody>
      </p:sp>
      <p:grpSp>
        <p:nvGrpSpPr>
          <p:cNvPr id="73" name="组合 72"/>
          <p:cNvGrpSpPr/>
          <p:nvPr/>
        </p:nvGrpSpPr>
        <p:grpSpPr bwMode="auto">
          <a:xfrm>
            <a:off x="813489" y="4412077"/>
            <a:ext cx="2875951" cy="721695"/>
            <a:chOff x="548738" y="4213143"/>
            <a:chExt cx="2876324" cy="721789"/>
          </a:xfrm>
        </p:grpSpPr>
        <p:sp>
          <p:nvSpPr>
            <p:cNvPr id="74" name="矩形 73"/>
            <p:cNvSpPr/>
            <p:nvPr/>
          </p:nvSpPr>
          <p:spPr bwMode="auto">
            <a:xfrm>
              <a:off x="548738" y="4594795"/>
              <a:ext cx="2876324" cy="34013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 defTabSz="1218565">
                <a:lnSpc>
                  <a:spcPct val="120000"/>
                </a:lnSpc>
                <a:defRPr/>
              </a:pPr>
              <a:endParaRPr lang="zh-CN" sz="1400">
                <a:solidFill>
                  <a:srgbClr val="000000">
                    <a:lumMod val="50000"/>
                    <a:lumOff val="50000"/>
                  </a:srgbClr>
                </a:solidFill>
                <a:latin typeface="字魂59号-创粗黑"/>
                <a:ea typeface="字魂59号-创粗黑"/>
                <a:cs typeface="+mn-ea"/>
              </a:endParaRPr>
            </a:p>
          </p:txBody>
        </p:sp>
        <p:sp>
          <p:nvSpPr>
            <p:cNvPr id="75" name="矩形 74"/>
            <p:cNvSpPr/>
            <p:nvPr/>
          </p:nvSpPr>
          <p:spPr bwMode="auto">
            <a:xfrm>
              <a:off x="1183089" y="4213143"/>
              <a:ext cx="2241974" cy="41093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 defTabSz="1218565">
                <a:lnSpc>
                  <a:spcPct val="120000"/>
                </a:lnSpc>
                <a:defRPr/>
              </a:pPr>
              <a:endParaRPr lang="zh-CN" b="1">
                <a:solidFill>
                  <a:srgbClr val="000000">
                    <a:lumMod val="65000"/>
                    <a:lumOff val="35000"/>
                  </a:srgbClr>
                </a:solidFill>
                <a:latin typeface="字魂59号-创粗黑"/>
                <a:ea typeface="字魂59号-创粗黑"/>
                <a:cs typeface="+mn-ea"/>
              </a:endParaRPr>
            </a:p>
          </p:txBody>
        </p:sp>
      </p:grpSp>
      <p:sp>
        <p:nvSpPr>
          <p:cNvPr id="80" name="矩形 79"/>
          <p:cNvSpPr/>
          <p:nvPr/>
        </p:nvSpPr>
        <p:spPr bwMode="auto">
          <a:xfrm>
            <a:off x="8620023" y="4793683"/>
            <a:ext cx="2875951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>
              <a:lnSpc>
                <a:spcPct val="120000"/>
              </a:lnSpc>
              <a:defRPr/>
            </a:pPr>
            <a:endParaRPr lang="zh-CN" sz="1400">
              <a:solidFill>
                <a:srgbClr val="000000">
                  <a:lumMod val="50000"/>
                  <a:lumOff val="50000"/>
                </a:srgbClr>
              </a:solidFill>
              <a:latin typeface="字魂59号-创粗黑"/>
              <a:ea typeface="字魂59号-创粗黑"/>
              <a:cs typeface="+mn-ea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447758" y="190473"/>
            <a:ext cx="10744242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ДОХОДОВ БЮДЖЕТА ГОРОДА ПЫТЬ-ЯХА ЗА 2023-2024 ГОДЫ </a:t>
            </a:r>
          </a:p>
        </p:txBody>
      </p:sp>
      <p:graphicFrame>
        <p:nvGraphicFramePr>
          <p:cNvPr id="38" name="Диаграм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672345"/>
              </p:ext>
            </p:extLst>
          </p:nvPr>
        </p:nvGraphicFramePr>
        <p:xfrm>
          <a:off x="368300" y="1485899"/>
          <a:ext cx="11823700" cy="5168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 descr="Герб города для бланка"/>
          <p:cNvPicPr/>
          <p:nvPr/>
        </p:nvPicPr>
        <p:blipFill>
          <a:blip r:embed="rId3"/>
          <a:stretch/>
        </p:blipFill>
        <p:spPr bwMode="auto">
          <a:xfrm>
            <a:off x="76963" y="0"/>
            <a:ext cx="515219" cy="652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800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91">
        <p:fade/>
      </p:transition>
    </mc:Choice>
    <mc:Fallback xmlns="" xmlns:m="http://schemas.openxmlformats.org/officeDocument/2006/math" xmlns:w="http://schemas.openxmlformats.org/wordprocessingml/2006/main">
      <p:transition spd="slow" advClick="0" advTm="159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 bwMode="auto">
          <a:xfrm>
            <a:off x="813489" y="2572083"/>
            <a:ext cx="2875951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8565">
              <a:lnSpc>
                <a:spcPct val="120000"/>
              </a:lnSpc>
              <a:defRPr/>
            </a:pPr>
            <a:endParaRPr lang="zh-CN" sz="1400">
              <a:solidFill>
                <a:srgbClr val="000000">
                  <a:lumMod val="50000"/>
                  <a:lumOff val="50000"/>
                </a:srgbClr>
              </a:solidFill>
              <a:latin typeface="字魂59号-创粗黑"/>
              <a:ea typeface="字魂59号-创粗黑"/>
              <a:cs typeface="+mn-ea"/>
            </a:endParaRPr>
          </a:p>
        </p:txBody>
      </p:sp>
      <p:grpSp>
        <p:nvGrpSpPr>
          <p:cNvPr id="73" name="组合 72"/>
          <p:cNvGrpSpPr/>
          <p:nvPr/>
        </p:nvGrpSpPr>
        <p:grpSpPr bwMode="auto">
          <a:xfrm>
            <a:off x="813489" y="4412077"/>
            <a:ext cx="2875951" cy="721695"/>
            <a:chOff x="548738" y="4213143"/>
            <a:chExt cx="2876324" cy="721789"/>
          </a:xfrm>
        </p:grpSpPr>
        <p:sp>
          <p:nvSpPr>
            <p:cNvPr id="74" name="矩形 73"/>
            <p:cNvSpPr/>
            <p:nvPr/>
          </p:nvSpPr>
          <p:spPr bwMode="auto">
            <a:xfrm>
              <a:off x="548738" y="4594795"/>
              <a:ext cx="2876324" cy="34013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 defTabSz="1218565">
                <a:lnSpc>
                  <a:spcPct val="120000"/>
                </a:lnSpc>
                <a:defRPr/>
              </a:pPr>
              <a:endParaRPr lang="zh-CN" sz="1400">
                <a:solidFill>
                  <a:srgbClr val="000000">
                    <a:lumMod val="50000"/>
                    <a:lumOff val="50000"/>
                  </a:srgbClr>
                </a:solidFill>
                <a:latin typeface="字魂59号-创粗黑"/>
                <a:ea typeface="字魂59号-创粗黑"/>
                <a:cs typeface="+mn-ea"/>
              </a:endParaRPr>
            </a:p>
          </p:txBody>
        </p:sp>
        <p:sp>
          <p:nvSpPr>
            <p:cNvPr id="75" name="矩形 74"/>
            <p:cNvSpPr/>
            <p:nvPr/>
          </p:nvSpPr>
          <p:spPr bwMode="auto">
            <a:xfrm>
              <a:off x="1183089" y="4213143"/>
              <a:ext cx="2241974" cy="41093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 defTabSz="1218565">
                <a:lnSpc>
                  <a:spcPct val="120000"/>
                </a:lnSpc>
                <a:defRPr/>
              </a:pPr>
              <a:endParaRPr lang="zh-CN" b="1">
                <a:solidFill>
                  <a:srgbClr val="000000">
                    <a:lumMod val="65000"/>
                    <a:lumOff val="35000"/>
                  </a:srgbClr>
                </a:solidFill>
                <a:latin typeface="字魂59号-创粗黑"/>
                <a:ea typeface="字魂59号-创粗黑"/>
                <a:cs typeface="+mn-ea"/>
              </a:endParaRPr>
            </a:p>
          </p:txBody>
        </p:sp>
      </p:grpSp>
      <p:sp>
        <p:nvSpPr>
          <p:cNvPr id="80" name="矩形 79"/>
          <p:cNvSpPr/>
          <p:nvPr/>
        </p:nvSpPr>
        <p:spPr bwMode="auto">
          <a:xfrm>
            <a:off x="8620023" y="4793683"/>
            <a:ext cx="2875951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>
              <a:lnSpc>
                <a:spcPct val="120000"/>
              </a:lnSpc>
              <a:defRPr/>
            </a:pPr>
            <a:endParaRPr lang="zh-CN" sz="1400">
              <a:solidFill>
                <a:srgbClr val="000000">
                  <a:lumMod val="50000"/>
                  <a:lumOff val="50000"/>
                </a:srgbClr>
              </a:solidFill>
              <a:latin typeface="字魂59号-创粗黑"/>
              <a:ea typeface="字魂59号-创粗黑"/>
              <a:cs typeface="+mn-ea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447758" y="196793"/>
            <a:ext cx="10744242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ТРАНСФЕРТОВ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ГОРОДА ПЫТЬ-ЯХА ЗА 2023-2024 ГОДЫ </a:t>
            </a:r>
          </a:p>
        </p:txBody>
      </p:sp>
      <p:graphicFrame>
        <p:nvGraphicFramePr>
          <p:cNvPr id="38" name="Диаграм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30559"/>
              </p:ext>
            </p:extLst>
          </p:nvPr>
        </p:nvGraphicFramePr>
        <p:xfrm>
          <a:off x="276000" y="1065459"/>
          <a:ext cx="11916000" cy="5792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 descr="Герб города для бланка"/>
          <p:cNvPicPr/>
          <p:nvPr/>
        </p:nvPicPr>
        <p:blipFill>
          <a:blip r:embed="rId4"/>
          <a:stretch/>
        </p:blipFill>
        <p:spPr bwMode="auto">
          <a:xfrm>
            <a:off x="76963" y="0"/>
            <a:ext cx="515219" cy="652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587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91">
        <p:fade/>
      </p:transition>
    </mc:Choice>
    <mc:Fallback xmlns="" xmlns:m="http://schemas.openxmlformats.org/officeDocument/2006/math" xmlns:w="http://schemas.openxmlformats.org/wordprocessingml/2006/main">
      <p:transition spd="slow" advClick="0" advTm="159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ерб города для бланка"/>
          <p:cNvPicPr/>
          <p:nvPr/>
        </p:nvPicPr>
        <p:blipFill>
          <a:blip r:embed="rId3" cstate="print"/>
          <a:stretch/>
        </p:blipFill>
        <p:spPr bwMode="auto">
          <a:xfrm>
            <a:off x="76963" y="0"/>
            <a:ext cx="480385" cy="70539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807158" y="1802778"/>
            <a:ext cx="3934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плану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4901" y="3279867"/>
            <a:ext cx="49159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Неналоговые </a:t>
            </a:r>
            <a:r>
              <a:rPr lang="ru-RU" sz="2000" b="1" dirty="0">
                <a:solidFill>
                  <a:schemeClr val="bg1"/>
                </a:solidFill>
              </a:rPr>
              <a:t>доходы поступили в </a:t>
            </a:r>
            <a:r>
              <a:rPr lang="ru-RU" sz="2000" b="1" dirty="0" smtClean="0">
                <a:solidFill>
                  <a:schemeClr val="bg1"/>
                </a:solidFill>
              </a:rPr>
              <a:t>сумме 405 373,6 </a:t>
            </a:r>
            <a:r>
              <a:rPr lang="ru-RU" sz="2000" b="1" dirty="0">
                <a:solidFill>
                  <a:schemeClr val="bg1"/>
                </a:solidFill>
              </a:rPr>
              <a:t>тыс. рублей или </a:t>
            </a:r>
            <a:r>
              <a:rPr lang="ru-RU" sz="2000" b="1" dirty="0" smtClean="0">
                <a:solidFill>
                  <a:schemeClr val="bg1"/>
                </a:solidFill>
              </a:rPr>
              <a:t>108,8% </a:t>
            </a:r>
            <a:r>
              <a:rPr lang="ru-RU" sz="2000" b="1" dirty="0">
                <a:solidFill>
                  <a:schemeClr val="bg1"/>
                </a:solidFill>
              </a:rPr>
              <a:t>к годовому плану.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4901" y="4518411"/>
            <a:ext cx="36518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Безвозмездные поступления составили 3 152 983,4 тыс</a:t>
            </a:r>
            <a:r>
              <a:rPr lang="ru-RU" sz="2000" b="1" dirty="0">
                <a:solidFill>
                  <a:schemeClr val="bg1"/>
                </a:solidFill>
              </a:rPr>
              <a:t>. рублей или </a:t>
            </a:r>
            <a:r>
              <a:rPr lang="ru-RU" sz="2000" b="1" dirty="0" smtClean="0">
                <a:solidFill>
                  <a:schemeClr val="bg1"/>
                </a:solidFill>
              </a:rPr>
              <a:t>99,6% </a:t>
            </a:r>
            <a:r>
              <a:rPr lang="ru-RU" sz="2000" b="1" dirty="0">
                <a:solidFill>
                  <a:schemeClr val="bg1"/>
                </a:solidFill>
              </a:rPr>
              <a:t>к годовому плану.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420836" y="177336"/>
            <a:ext cx="10771163" cy="802388"/>
          </a:xfrm>
          <a:prstGeom prst="round2DiagRect">
            <a:avLst/>
          </a:prstGeom>
          <a:solidFill>
            <a:srgbClr val="418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85903" y="248454"/>
            <a:ext cx="9572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фактических поступлениях доходов по видам доходов города Пыть-Яха в сравнении с первоначально утвержденными решениями о бюджете значениями и с уточненными значениями с учетом внесенных изменений за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2024год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 </a:t>
            </a:r>
          </a:p>
        </p:txBody>
      </p:sp>
      <p:graphicFrame>
        <p:nvGraphicFramePr>
          <p:cNvPr id="110" name="Таблица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291790"/>
              </p:ext>
            </p:extLst>
          </p:nvPr>
        </p:nvGraphicFramePr>
        <p:xfrm>
          <a:off x="552450" y="1181099"/>
          <a:ext cx="11525249" cy="5079326"/>
        </p:xfrm>
        <a:graphic>
          <a:graphicData uri="http://schemas.openxmlformats.org/drawingml/2006/table">
            <a:tbl>
              <a:tblPr/>
              <a:tblGrid>
                <a:gridCol w="2640397"/>
                <a:gridCol w="1396570"/>
                <a:gridCol w="641344"/>
                <a:gridCol w="722185"/>
                <a:gridCol w="764596"/>
                <a:gridCol w="832789"/>
                <a:gridCol w="853440"/>
                <a:gridCol w="2299063"/>
                <a:gridCol w="1374865"/>
              </a:tblGrid>
              <a:tr h="3117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ДОХОДА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КБК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Утвержденный план на 2024 год (первоначальный)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Уточненный план 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 с начала года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5998" marR="5998" marT="5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невыполнения (перевыполнения) плановых назначений (менее чем 95% и более чем 105%)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первоначальному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плану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 уточненному плану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первоначальному плану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 уточненному плану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238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000 1 00 00000 00 0000 000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1 785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462,2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2 186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580,7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2 325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723,0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130,3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106,4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98" marR="5998" marT="5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98" marR="5998" marT="5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6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ДОХОДЫ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1 516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688,5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1 814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097,8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1 920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349,4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126,6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105,9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98" marR="5998" marT="5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98" marR="5998" marT="5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251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НА ПРИБЫЛЬ, ДОХОДЫ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182 1 01 00000 00 0000 000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1 130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752,2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1 387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376,4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1 489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682,4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131,7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107,4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98" marR="5998" marT="5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98" marR="5998" marT="5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30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182 1 01 02000 00 0000 110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1 130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1 387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376,4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1 489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682,4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131,7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107,4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Ежегодным индексированием заработной платы и ростом поступлений, полученных с доходов в виде дивидендов. </a:t>
                      </a:r>
                    </a:p>
                  </a:txBody>
                  <a:tcPr marL="5998" marR="5998" marT="5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5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100 1 03 00000 00 0000 000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994,3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982,2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116,9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Зачисление согласно ст. 58 БК РФ</a:t>
                      </a:r>
                    </a:p>
                  </a:txBody>
                  <a:tcPr marL="5998" marR="5998" marT="5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6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100 1 03 02000 00 0000 110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994,3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116,9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78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182 1 05 00000 00 0000 000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246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241,0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291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537,1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290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913,8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118,1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98" marR="5998" marT="5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98" marR="5998" marT="5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439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182 1 05 01000 00 0000 110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742,3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119,5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100,3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 поступлений в 2024 году от индивидуальных предпринимателей и юридических лиц, в связи с увеличением объемов выручки.</a:t>
                      </a:r>
                    </a:p>
                  </a:txBody>
                  <a:tcPr marL="5998" marR="5998" marT="5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98" marR="5998" marT="5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182 1 05 02000 00 0000 110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239,2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241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100,8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связи с отменой с 2021 года налога на вменённый доход осуществляется возврат по уточнённым расчётам</a:t>
                      </a:r>
                    </a:p>
                  </a:txBody>
                  <a:tcPr marL="5998" marR="5998" marT="5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3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182 1 05 03000 00 0000 110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св. 200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100,1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Ошибочно перечисленный налогоплательщиком платеж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98" marR="5998" marT="5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82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182 1 05 04000 00 0000 110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87,8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87,8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поступлений связано с уменьшением начислений по патентной системе за счет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уплаченных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страховых взносов, прекращение деятельности индивидуальных предпринимателей, применяющих патентную систему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налогообложения,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утратой патента</a:t>
                      </a:r>
                    </a:p>
                  </a:txBody>
                  <a:tcPr marL="5998" marR="5998" marT="59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15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ерб города для бланка"/>
          <p:cNvPicPr/>
          <p:nvPr/>
        </p:nvPicPr>
        <p:blipFill>
          <a:blip r:embed="rId3" cstate="print"/>
          <a:stretch/>
        </p:blipFill>
        <p:spPr bwMode="auto">
          <a:xfrm>
            <a:off x="76963" y="0"/>
            <a:ext cx="480385" cy="70539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807158" y="1802778"/>
            <a:ext cx="3934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плану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4901" y="3279867"/>
            <a:ext cx="49159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Неналоговые </a:t>
            </a:r>
            <a:r>
              <a:rPr lang="ru-RU" sz="2000" b="1" dirty="0">
                <a:solidFill>
                  <a:schemeClr val="bg1"/>
                </a:solidFill>
              </a:rPr>
              <a:t>доходы поступили в </a:t>
            </a:r>
            <a:r>
              <a:rPr lang="ru-RU" sz="2000" b="1" dirty="0" smtClean="0">
                <a:solidFill>
                  <a:schemeClr val="bg1"/>
                </a:solidFill>
              </a:rPr>
              <a:t>сумме 405 373,6 </a:t>
            </a:r>
            <a:r>
              <a:rPr lang="ru-RU" sz="2000" b="1" dirty="0">
                <a:solidFill>
                  <a:schemeClr val="bg1"/>
                </a:solidFill>
              </a:rPr>
              <a:t>тыс. рублей или </a:t>
            </a:r>
            <a:r>
              <a:rPr lang="ru-RU" sz="2000" b="1" dirty="0" smtClean="0">
                <a:solidFill>
                  <a:schemeClr val="bg1"/>
                </a:solidFill>
              </a:rPr>
              <a:t>108,8% </a:t>
            </a:r>
            <a:r>
              <a:rPr lang="ru-RU" sz="2000" b="1" dirty="0">
                <a:solidFill>
                  <a:schemeClr val="bg1"/>
                </a:solidFill>
              </a:rPr>
              <a:t>к годовому плану.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4901" y="4518411"/>
            <a:ext cx="36518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Безвозмездные поступления составили 3 152 983,4 тыс</a:t>
            </a:r>
            <a:r>
              <a:rPr lang="ru-RU" sz="2000" b="1" dirty="0">
                <a:solidFill>
                  <a:schemeClr val="bg1"/>
                </a:solidFill>
              </a:rPr>
              <a:t>. рублей или </a:t>
            </a:r>
            <a:r>
              <a:rPr lang="ru-RU" sz="2000" b="1" dirty="0" smtClean="0">
                <a:solidFill>
                  <a:schemeClr val="bg1"/>
                </a:solidFill>
              </a:rPr>
              <a:t>99,6% </a:t>
            </a:r>
            <a:r>
              <a:rPr lang="ru-RU" sz="2000" b="1" dirty="0">
                <a:solidFill>
                  <a:schemeClr val="bg1"/>
                </a:solidFill>
              </a:rPr>
              <a:t>к годовому плану.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420837" y="177336"/>
            <a:ext cx="10771163" cy="802388"/>
          </a:xfrm>
          <a:prstGeom prst="round2DiagRect">
            <a:avLst/>
          </a:prstGeom>
          <a:solidFill>
            <a:srgbClr val="418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85903" y="248454"/>
            <a:ext cx="9572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фактических поступлениях доходов по видам доходов города Пыть-Яха в сравнении с первоначально утвержденными решениями о бюджете значениями и с уточненными значениями с учетом внесенных изменений за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2024год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077992"/>
              </p:ext>
            </p:extLst>
          </p:nvPr>
        </p:nvGraphicFramePr>
        <p:xfrm>
          <a:off x="557348" y="1898337"/>
          <a:ext cx="11482252" cy="4749549"/>
        </p:xfrm>
        <a:graphic>
          <a:graphicData uri="http://schemas.openxmlformats.org/drawingml/2006/table">
            <a:tbl>
              <a:tblPr/>
              <a:tblGrid>
                <a:gridCol w="2583935"/>
                <a:gridCol w="1411052"/>
                <a:gridCol w="703059"/>
                <a:gridCol w="758391"/>
                <a:gridCol w="781633"/>
                <a:gridCol w="1052868"/>
                <a:gridCol w="1086164"/>
                <a:gridCol w="1423891"/>
                <a:gridCol w="1681259"/>
              </a:tblGrid>
              <a:tr h="1611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НА ИМУЩЕСТВО</a:t>
                      </a:r>
                    </a:p>
                  </a:txBody>
                  <a:tcPr marL="5686" marR="5686" marT="5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182 1 06 00000 00 0000 000</a:t>
                      </a:r>
                    </a:p>
                  </a:txBody>
                  <a:tcPr marL="5686" marR="5686" marT="5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6" marR="5686" marT="5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6" marR="5686" marT="5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033,2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6" marR="5686" marT="5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92,0</a:t>
                      </a:r>
                    </a:p>
                  </a:txBody>
                  <a:tcPr marL="5686" marR="5686" marT="5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100,8</a:t>
                      </a:r>
                    </a:p>
                  </a:txBody>
                  <a:tcPr marL="5686" marR="5686" marT="5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86" marR="5686" marT="5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86" marR="5686" marT="5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828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182 1 06 01000 00 0000 110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25 324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324,0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110,6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110,6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Высокий процент исполнения обусловлен поступлением в 2024 году недоимки прошлых лет по налогу на имущество физических лиц</a:t>
                      </a:r>
                    </a:p>
                  </a:txBody>
                  <a:tcPr marL="5686" marR="5686" marT="56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792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Транспортный налог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182 1 06 04000 00 0000 110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358,6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85,8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связи с ростом выпадающих доходов, обусловленных предоставленными преференциями в соответствии с Законом автономного округа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14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ноября 2002 года № 62-оз «О транспортном налоге в Ханты-Мансийском автономном округе – Югре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6" marR="5686" marT="56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12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182 1 06 06000 00 0000 110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60 436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786,0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87,1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101,7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поступлений по данным Межрайонной ИФНС России № 7 по ХМАО-Югре обусловлено снижением налоговой базы по земельному налогу, в связи с реализацией земельных участков физическим лицам и изменением вида разрешенного использования земельных участков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1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5686" marR="5686" marT="5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000 1 08 00000 00 0000 000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737,9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169,2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131,1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86" marR="5686" marT="5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86" marR="5686" marT="5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21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Государственная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пошлина по делам, рассматриваемым в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судах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общей юрисдикции, мировыми судьями</a:t>
                      </a:r>
                    </a:p>
                  </a:txBody>
                  <a:tcPr marL="5686" marR="5686" marT="5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182 1 08 03000 00 0000110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169,2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131,1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Поступления носят заявительный характер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1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НЕНАЛОГОВЫЕ ДОХОДЫ</a:t>
                      </a:r>
                    </a:p>
                  </a:txBody>
                  <a:tcPr marL="5686" marR="5686" marT="5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268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773,7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372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482,9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405 373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150,8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108,8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86" marR="5686" marT="5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86" marR="5686" marT="5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3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5686" marR="5686" marT="5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040 1 11 00000 00 0000 000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671,4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252 126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143,1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106,5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86" marR="5686" marT="5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86" marR="5686" marT="5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819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в виде прибыли, приходящейся на доли в уставных (складочных) капиталах хозяйственных товариществ и обществ, или дивидендов по акциям, принадлежащим Российской Федерации, субъектам Российской Федерации или муниципальным образованиям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040 1 11 01000 00 0000 120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686" marR="5686" marT="5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от планового назначения связано с перечислением части прибыли, оставшейся после уплаты налогов и иных обязательных платежей, подлежащая перечислению в бюджет городского округа г. Пыть-Ях от ООО "Пыть-Яхторгсервис"</a:t>
                      </a:r>
                    </a:p>
                  </a:txBody>
                  <a:tcPr marL="5686" marR="5686" marT="5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86" marR="5686" marT="5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811778"/>
              </p:ext>
            </p:extLst>
          </p:nvPr>
        </p:nvGraphicFramePr>
        <p:xfrm>
          <a:off x="557348" y="1066354"/>
          <a:ext cx="11482252" cy="831983"/>
        </p:xfrm>
        <a:graphic>
          <a:graphicData uri="http://schemas.openxmlformats.org/drawingml/2006/table">
            <a:tbl>
              <a:tblPr/>
              <a:tblGrid>
                <a:gridCol w="2602256"/>
                <a:gridCol w="1382899"/>
                <a:gridCol w="722515"/>
                <a:gridCol w="748413"/>
                <a:gridCol w="773168"/>
                <a:gridCol w="1066161"/>
                <a:gridCol w="1071982"/>
                <a:gridCol w="1410911"/>
                <a:gridCol w="1703947"/>
              </a:tblGrid>
              <a:tr h="2459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ДОХОДА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КБК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Утвержденный план на 2024 год (первоначальный)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Уточненный план 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 с начала года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5998" marR="5998" marT="5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невыполнения (перевыполнения) плановых назначений (менее чем 95% и более чем 105%)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первоначальному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плану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 уточненному плану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первоначальному плану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 уточненному плану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54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ерб города для бланка"/>
          <p:cNvPicPr/>
          <p:nvPr/>
        </p:nvPicPr>
        <p:blipFill>
          <a:blip r:embed="rId3" cstate="print"/>
          <a:stretch/>
        </p:blipFill>
        <p:spPr bwMode="auto">
          <a:xfrm>
            <a:off x="76963" y="0"/>
            <a:ext cx="480385" cy="70539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807158" y="1802778"/>
            <a:ext cx="3934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плану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4901" y="3279867"/>
            <a:ext cx="49159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Неналоговые </a:t>
            </a:r>
            <a:r>
              <a:rPr lang="ru-RU" sz="2000" b="1" dirty="0">
                <a:solidFill>
                  <a:schemeClr val="bg1"/>
                </a:solidFill>
              </a:rPr>
              <a:t>доходы поступили в </a:t>
            </a:r>
            <a:r>
              <a:rPr lang="ru-RU" sz="2000" b="1" dirty="0" smtClean="0">
                <a:solidFill>
                  <a:schemeClr val="bg1"/>
                </a:solidFill>
              </a:rPr>
              <a:t>сумме 405 373,6 </a:t>
            </a:r>
            <a:r>
              <a:rPr lang="ru-RU" sz="2000" b="1" dirty="0">
                <a:solidFill>
                  <a:schemeClr val="bg1"/>
                </a:solidFill>
              </a:rPr>
              <a:t>тыс. рублей или </a:t>
            </a:r>
            <a:r>
              <a:rPr lang="ru-RU" sz="2000" b="1" dirty="0" smtClean="0">
                <a:solidFill>
                  <a:schemeClr val="bg1"/>
                </a:solidFill>
              </a:rPr>
              <a:t>108,8% </a:t>
            </a:r>
            <a:r>
              <a:rPr lang="ru-RU" sz="2000" b="1" dirty="0">
                <a:solidFill>
                  <a:schemeClr val="bg1"/>
                </a:solidFill>
              </a:rPr>
              <a:t>к годовому плану.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4901" y="4518411"/>
            <a:ext cx="36518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Безвозмездные поступления составили 3 152 983,4 тыс</a:t>
            </a:r>
            <a:r>
              <a:rPr lang="ru-RU" sz="2000" b="1" dirty="0">
                <a:solidFill>
                  <a:schemeClr val="bg1"/>
                </a:solidFill>
              </a:rPr>
              <a:t>. рублей или </a:t>
            </a:r>
            <a:r>
              <a:rPr lang="ru-RU" sz="2000" b="1" dirty="0" smtClean="0">
                <a:solidFill>
                  <a:schemeClr val="bg1"/>
                </a:solidFill>
              </a:rPr>
              <a:t>99,6% </a:t>
            </a:r>
            <a:r>
              <a:rPr lang="ru-RU" sz="2000" b="1" dirty="0">
                <a:solidFill>
                  <a:schemeClr val="bg1"/>
                </a:solidFill>
              </a:rPr>
              <a:t>к годовому плану.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448972" y="177336"/>
            <a:ext cx="10743028" cy="802388"/>
          </a:xfrm>
          <a:prstGeom prst="round2DiagRect">
            <a:avLst/>
          </a:prstGeom>
          <a:solidFill>
            <a:srgbClr val="418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85903" y="248454"/>
            <a:ext cx="9572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фактических поступлениях доходов по видам доходов города Пыть-Яха в сравнении с первоначально утвержденными решениями о бюджете значениями и с уточненными значениями с учетом внесенных изменений за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2024год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985559"/>
              </p:ext>
            </p:extLst>
          </p:nvPr>
        </p:nvGraphicFramePr>
        <p:xfrm>
          <a:off x="557349" y="1196842"/>
          <a:ext cx="11482252" cy="831983"/>
        </p:xfrm>
        <a:graphic>
          <a:graphicData uri="http://schemas.openxmlformats.org/drawingml/2006/table">
            <a:tbl>
              <a:tblPr/>
              <a:tblGrid>
                <a:gridCol w="2602256"/>
                <a:gridCol w="1422227"/>
                <a:gridCol w="806245"/>
                <a:gridCol w="625355"/>
                <a:gridCol w="773168"/>
                <a:gridCol w="1036950"/>
                <a:gridCol w="1101193"/>
                <a:gridCol w="1410911"/>
                <a:gridCol w="1703947"/>
              </a:tblGrid>
              <a:tr h="2459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ДОХОДА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КБК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Утвержденный план на 2024 год (первоначальный)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Уточненный план 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 с начала года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5998" marR="5998" marT="5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невыполнения (перевыполнения) плановых назначений (менее чем 95% и более чем 105%)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первоначальному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плану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 уточненному плану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первоначальному плану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 уточненному плану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622422"/>
              </p:ext>
            </p:extLst>
          </p:nvPr>
        </p:nvGraphicFramePr>
        <p:xfrm>
          <a:off x="557347" y="2028824"/>
          <a:ext cx="11482256" cy="5367389"/>
        </p:xfrm>
        <a:graphic>
          <a:graphicData uri="http://schemas.openxmlformats.org/drawingml/2006/table">
            <a:tbl>
              <a:tblPr/>
              <a:tblGrid>
                <a:gridCol w="2592520"/>
                <a:gridCol w="1422133"/>
                <a:gridCol w="796413"/>
                <a:gridCol w="634349"/>
                <a:gridCol w="778947"/>
                <a:gridCol w="1041842"/>
                <a:gridCol w="1100263"/>
                <a:gridCol w="1427960"/>
                <a:gridCol w="1687829"/>
              </a:tblGrid>
              <a:tr h="75832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040 1 11 05000 00 0000 120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232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247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143,8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106,6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от плановых назначений в связи с дополнительным поступлением доходов в бюджет в результате: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претензионно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-исковой работы в рамках принятия мер по урегулированию и взысканию задолженности;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проведенной работы по выявлению собственников, не оформивших договоры аренды, за фактическое использование земельных участков;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индексации размера арендной платы на 2024 год.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75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автономных учреждений, а также имущества государственных и муниципальных унитарных предприятий, в том числе казенных) 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040 1 11 09000 00 0000 120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113,3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103,0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9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048 1 12 00000 00 0000 000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757,6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652,0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97,2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256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048 1 12 01000 01 0000 120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97,2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2024 году зачисление доходов по нормативу 60%.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75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040 1 13 00000 00 0000 000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720,1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6 813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св. 200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101,4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789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доходы от оказания платных услуг (работ)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040 1 13 01990 00 0000 130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107,6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Поступления носят заявительный характер. Отклонение от планового назначения обусловлено поступлением в 2024 году оплаты за предоставление сведений, документов и материалов, содержащихся в ГИСОГД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75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доходы от компенсации затрат государства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040 1 13 02990 00 0000 130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639,8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св. 200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101,2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апреле 2024 года поступили доходы от возврата субсидии от МУП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АТП.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 имеет несистемный характер поступлений.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379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040 1 14 00000 00 0000 000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223,0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137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523,2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185,3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114,4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300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квартир 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040 1 14 01000 00 0000 410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св.200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104,4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Поступления носят заявительный характер (оплата проводилась в соответствии с заключёнными договорами купли-продажи)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22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8" y="3901253"/>
            <a:ext cx="5453537" cy="2925007"/>
          </a:xfrm>
          <a:prstGeom prst="rect">
            <a:avLst/>
          </a:prstGeom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81" y="578298"/>
            <a:ext cx="5128318" cy="28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Промышленно-логистический парк г.Пыть-Ях — Промышленные парки Юг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1" y="192061"/>
            <a:ext cx="4364055" cy="306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31503" y="116633"/>
            <a:ext cx="5172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Пыть-Ях- один из самых молодых городов Приобья, находится на правом берегу реки Большой Балык (левый приток Оби)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7010400" y="0"/>
            <a:ext cx="5181599" cy="54868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Bahnschrift SemiBold" panose="020B0502040204020203" pitchFamily="34" charset="0"/>
              </a:rPr>
              <a:t>Население города на 01.01.2025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Bahnschrift SemiBold" panose="020B0502040204020203" pitchFamily="34" charset="0"/>
              </a:rPr>
              <a:t>40 608 человек</a:t>
            </a: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387888" y="3305140"/>
            <a:ext cx="5453537" cy="54868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Bahnschrift SemiBold" panose="020B0502040204020203" pitchFamily="34" charset="0"/>
              </a:rPr>
              <a:t>Протяжённость дорог составляет  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Bahnschrift SemiBold" panose="020B0502040204020203" pitchFamily="34" charset="0"/>
              </a:rPr>
              <a:t>78,1 км</a:t>
            </a: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7079226" y="3455725"/>
            <a:ext cx="5112774" cy="54868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Bahnschrift SemiBold" panose="020B0502040204020203" pitchFamily="34" charset="0"/>
              </a:rPr>
              <a:t>Территория города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Bahnschrift SemiBold" panose="020B0502040204020203" pitchFamily="34" charset="0"/>
              </a:rPr>
              <a:t>80,4 кв. км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26" y="4077075"/>
            <a:ext cx="5112774" cy="278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ерб города для бланка"/>
          <p:cNvPicPr/>
          <p:nvPr/>
        </p:nvPicPr>
        <p:blipFill>
          <a:blip r:embed="rId3" cstate="print"/>
          <a:stretch/>
        </p:blipFill>
        <p:spPr bwMode="auto">
          <a:xfrm>
            <a:off x="76963" y="0"/>
            <a:ext cx="480385" cy="70539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807158" y="1802778"/>
            <a:ext cx="3934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плану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4901" y="3279867"/>
            <a:ext cx="49159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Неналоговые </a:t>
            </a:r>
            <a:r>
              <a:rPr lang="ru-RU" sz="2000" b="1" dirty="0">
                <a:solidFill>
                  <a:schemeClr val="bg1"/>
                </a:solidFill>
              </a:rPr>
              <a:t>доходы поступили в </a:t>
            </a:r>
            <a:r>
              <a:rPr lang="ru-RU" sz="2000" b="1" dirty="0" smtClean="0">
                <a:solidFill>
                  <a:schemeClr val="bg1"/>
                </a:solidFill>
              </a:rPr>
              <a:t>сумме 405 373,6 </a:t>
            </a:r>
            <a:r>
              <a:rPr lang="ru-RU" sz="2000" b="1" dirty="0">
                <a:solidFill>
                  <a:schemeClr val="bg1"/>
                </a:solidFill>
              </a:rPr>
              <a:t>тыс. рублей или </a:t>
            </a:r>
            <a:r>
              <a:rPr lang="ru-RU" sz="2000" b="1" dirty="0" smtClean="0">
                <a:solidFill>
                  <a:schemeClr val="bg1"/>
                </a:solidFill>
              </a:rPr>
              <a:t>108,8% </a:t>
            </a:r>
            <a:r>
              <a:rPr lang="ru-RU" sz="2000" b="1" dirty="0">
                <a:solidFill>
                  <a:schemeClr val="bg1"/>
                </a:solidFill>
              </a:rPr>
              <a:t>к годовому плану.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4901" y="4518411"/>
            <a:ext cx="36518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Безвозмездные поступления составили 3 152 983,4 тыс</a:t>
            </a:r>
            <a:r>
              <a:rPr lang="ru-RU" sz="2000" b="1" dirty="0">
                <a:solidFill>
                  <a:schemeClr val="bg1"/>
                </a:solidFill>
              </a:rPr>
              <a:t>. рублей или </a:t>
            </a:r>
            <a:r>
              <a:rPr lang="ru-RU" sz="2000" b="1" dirty="0" smtClean="0">
                <a:solidFill>
                  <a:schemeClr val="bg1"/>
                </a:solidFill>
              </a:rPr>
              <a:t>99,6% </a:t>
            </a:r>
            <a:r>
              <a:rPr lang="ru-RU" sz="2000" b="1" dirty="0">
                <a:solidFill>
                  <a:schemeClr val="bg1"/>
                </a:solidFill>
              </a:rPr>
              <a:t>к годовому плану.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378634" y="177336"/>
            <a:ext cx="10813366" cy="802388"/>
          </a:xfrm>
          <a:prstGeom prst="round2DiagRect">
            <a:avLst/>
          </a:prstGeom>
          <a:solidFill>
            <a:srgbClr val="418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87580" y="209198"/>
            <a:ext cx="9572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фактических поступлениях доходов по видам доходов города Пыть-Яха в сравнении с первоначально утвержденными решениями о бюджете значениями и с уточненными значениями с учетом внесенных изменений за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2024год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019126"/>
              </p:ext>
            </p:extLst>
          </p:nvPr>
        </p:nvGraphicFramePr>
        <p:xfrm>
          <a:off x="557348" y="1011586"/>
          <a:ext cx="11508359" cy="640233"/>
        </p:xfrm>
        <a:graphic>
          <a:graphicData uri="http://schemas.openxmlformats.org/drawingml/2006/table">
            <a:tbl>
              <a:tblPr/>
              <a:tblGrid>
                <a:gridCol w="2608173"/>
                <a:gridCol w="1357318"/>
                <a:gridCol w="809557"/>
                <a:gridCol w="693440"/>
                <a:gridCol w="522448"/>
                <a:gridCol w="1002890"/>
                <a:gridCol w="629265"/>
                <a:gridCol w="2177447"/>
                <a:gridCol w="1707821"/>
              </a:tblGrid>
              <a:tr h="2459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ДОХОДА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КБК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Утвержденный план на 2024 год (первоначальный)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Уточненный план 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 с начала года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5998" marR="5998" marT="5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невыполнения (перевыполнения) плановых назначений (менее чем 95% и более чем 105%)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первоначальному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плану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 уточненному плану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первоначальному плану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 уточненному плану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214132"/>
              </p:ext>
            </p:extLst>
          </p:nvPr>
        </p:nvGraphicFramePr>
        <p:xfrm>
          <a:off x="557349" y="1683681"/>
          <a:ext cx="11508358" cy="5136208"/>
        </p:xfrm>
        <a:graphic>
          <a:graphicData uri="http://schemas.openxmlformats.org/drawingml/2006/table">
            <a:tbl>
              <a:tblPr/>
              <a:tblGrid>
                <a:gridCol w="2647968"/>
                <a:gridCol w="1376516"/>
                <a:gridCol w="816078"/>
                <a:gridCol w="668593"/>
                <a:gridCol w="540775"/>
                <a:gridCol w="983225"/>
                <a:gridCol w="658762"/>
                <a:gridCol w="2122988"/>
                <a:gridCol w="1693453"/>
              </a:tblGrid>
              <a:tr h="11562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имущества, находящегося в государственной и муниципальной собственности (за исключением имущества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040 1 14 02000 00 0000 410</a:t>
                      </a: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134,4</a:t>
                      </a: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128,9</a:t>
                      </a: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изменений в План приватизации имущества, находящегося в собственности муниципального образования, по результатам аукционов реализовано 13 объектов муниципального имущества (вагон-бытовка – 5 штук, гараж металлический, административный корпус с земельным участком, снегопогрузчик, спец. автомобиль, 2 объекта по адресу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10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Мамонтово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ул. Студенческая, д. 50, 1 объект по адресу мкр.3 Кедровый, д.  34а, нежилое помещение (гараж) по ул. Магистральная, д.70, помещение 131)</a:t>
                      </a: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631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находящихся в государственной и муниципальной собственности (за исключением земельных участков автономных учреждений) </a:t>
                      </a: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040 1 14 06000 00 0000 430</a:t>
                      </a: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носят заявительный характер (оплата проводилась в соответствии с заключёнными договорами купли-продажи)</a:t>
                      </a: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88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000 1 16 00000 00 0000 000</a:t>
                      </a: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067,2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29,3</a:t>
                      </a: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</a:t>
                      </a: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908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Кодексом Российской Федерации об административных правонарушениях</a:t>
                      </a: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000 1 16 01000 00 0000 140</a:t>
                      </a: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67,6</a:t>
                      </a: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превысили план в связи с увеличением  поступлений административных штрафов за административные правонарушения, посягающие на общественный порядок и общественную безопасность, налагаемые мировыми судьями, комиссиями по делам несовершеннолетних и защите их прав</a:t>
                      </a: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88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законами субъектов Российской Федерации об административных правонарушениях</a:t>
                      </a: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000 1 16 02000 00 0000 140</a:t>
                      </a: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</a:t>
                      </a: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</a:t>
                      </a: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причиной снижения количества административных протоколов стало принятие Постановления Правительства РФ от 10.03.2022 № 336 «Об особенностях организации и осуществления государственного контроля (надзора), муниципального контроля», которым введены ограничения и особенности проведения проверок в рамках муниципального контроля. А также вступление в силу Закона № 290-ФЗ от 14.07.2022, которым внесены изменения в статью 28.1 КоАП РФ.</a:t>
                      </a: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42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неустойки, пени, уплаченные в соответствии с законом или договором в случае неисполнения или ненадлежащего исполнения обязательств перед государственным (муниципальным) органом, органом управления государственным внебюджетным фондом, казенным учреждением, Центральным банком Российской Федерации, иной организацией, действующей от имени Российской Федерации</a:t>
                      </a: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000 1 16 07000 00 0000 140</a:t>
                      </a: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29,4</a:t>
                      </a: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106,6</a:t>
                      </a: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объемов поступлений в бюджет в связи с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фактическим исполнением контрактов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добросовестность поставщика (исполнителя, подрядчика)</a:t>
                      </a:r>
                    </a:p>
                  </a:txBody>
                  <a:tcPr marL="4877" marR="4877" marT="4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86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ерб города для бланка"/>
          <p:cNvPicPr/>
          <p:nvPr/>
        </p:nvPicPr>
        <p:blipFill>
          <a:blip r:embed="rId3" cstate="print"/>
          <a:stretch/>
        </p:blipFill>
        <p:spPr bwMode="auto">
          <a:xfrm>
            <a:off x="76963" y="0"/>
            <a:ext cx="480385" cy="70539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807158" y="1802778"/>
            <a:ext cx="3934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плану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4901" y="3279867"/>
            <a:ext cx="49159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Неналоговые </a:t>
            </a:r>
            <a:r>
              <a:rPr lang="ru-RU" sz="2000" b="1" dirty="0">
                <a:solidFill>
                  <a:schemeClr val="bg1"/>
                </a:solidFill>
              </a:rPr>
              <a:t>доходы поступили в </a:t>
            </a:r>
            <a:r>
              <a:rPr lang="ru-RU" sz="2000" b="1" dirty="0" smtClean="0">
                <a:solidFill>
                  <a:schemeClr val="bg1"/>
                </a:solidFill>
              </a:rPr>
              <a:t>сумме 405 373,6 </a:t>
            </a:r>
            <a:r>
              <a:rPr lang="ru-RU" sz="2000" b="1" dirty="0">
                <a:solidFill>
                  <a:schemeClr val="bg1"/>
                </a:solidFill>
              </a:rPr>
              <a:t>тыс. рублей или </a:t>
            </a:r>
            <a:r>
              <a:rPr lang="ru-RU" sz="2000" b="1" dirty="0" smtClean="0">
                <a:solidFill>
                  <a:schemeClr val="bg1"/>
                </a:solidFill>
              </a:rPr>
              <a:t>108,8% </a:t>
            </a:r>
            <a:r>
              <a:rPr lang="ru-RU" sz="2000" b="1" dirty="0">
                <a:solidFill>
                  <a:schemeClr val="bg1"/>
                </a:solidFill>
              </a:rPr>
              <a:t>к годовому плану.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4901" y="4518411"/>
            <a:ext cx="36518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Безвозмездные поступления составили 3 152 983,4 тыс</a:t>
            </a:r>
            <a:r>
              <a:rPr lang="ru-RU" sz="2000" b="1" dirty="0">
                <a:solidFill>
                  <a:schemeClr val="bg1"/>
                </a:solidFill>
              </a:rPr>
              <a:t>. рублей или </a:t>
            </a:r>
            <a:r>
              <a:rPr lang="ru-RU" sz="2000" b="1" dirty="0" smtClean="0">
                <a:solidFill>
                  <a:schemeClr val="bg1"/>
                </a:solidFill>
              </a:rPr>
              <a:t>99,6% </a:t>
            </a:r>
            <a:r>
              <a:rPr lang="ru-RU" sz="2000" b="1" dirty="0">
                <a:solidFill>
                  <a:schemeClr val="bg1"/>
                </a:solidFill>
              </a:rPr>
              <a:t>к годовому плану.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420836" y="177336"/>
            <a:ext cx="10771163" cy="802388"/>
          </a:xfrm>
          <a:prstGeom prst="round2DiagRect">
            <a:avLst/>
          </a:prstGeom>
          <a:solidFill>
            <a:srgbClr val="418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85903" y="248454"/>
            <a:ext cx="9572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фактических поступлениях доходов по видам доходов города Пыть-Яха в сравнении с первоначально утвержденными решениями о бюджете значениями и с уточненными значениями с учетом внесенных изменений за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2024год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815958"/>
              </p:ext>
            </p:extLst>
          </p:nvPr>
        </p:nvGraphicFramePr>
        <p:xfrm>
          <a:off x="557348" y="1109616"/>
          <a:ext cx="11508359" cy="831983"/>
        </p:xfrm>
        <a:graphic>
          <a:graphicData uri="http://schemas.openxmlformats.org/drawingml/2006/table">
            <a:tbl>
              <a:tblPr/>
              <a:tblGrid>
                <a:gridCol w="2608173"/>
                <a:gridCol w="1287502"/>
                <a:gridCol w="831246"/>
                <a:gridCol w="741567"/>
                <a:gridCol w="774926"/>
                <a:gridCol w="1039308"/>
                <a:gridCol w="1103697"/>
                <a:gridCol w="1518894"/>
                <a:gridCol w="1603046"/>
              </a:tblGrid>
              <a:tr h="2459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ДОХОДА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КБК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Утвержденный план на 2024 год (первоначальный)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Уточненный план 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 с начала года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5998" marR="5998" marT="5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невыполнения (перевыполнения) плановых назначений (менее чем 95% и более чем 105%)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первоначальному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плану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 уточненному плану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первоначальному плану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 уточненному плану</a:t>
                      </a:r>
                    </a:p>
                  </a:txBody>
                  <a:tcPr marL="5998" marR="5998" marT="5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791998"/>
              </p:ext>
            </p:extLst>
          </p:nvPr>
        </p:nvGraphicFramePr>
        <p:xfrm>
          <a:off x="557348" y="1936034"/>
          <a:ext cx="11508356" cy="1529978"/>
        </p:xfrm>
        <a:graphic>
          <a:graphicData uri="http://schemas.openxmlformats.org/drawingml/2006/table">
            <a:tbl>
              <a:tblPr/>
              <a:tblGrid>
                <a:gridCol w="2621869"/>
                <a:gridCol w="1276821"/>
                <a:gridCol w="818606"/>
                <a:gridCol w="760363"/>
                <a:gridCol w="769991"/>
                <a:gridCol w="1033153"/>
                <a:gridCol w="1111127"/>
                <a:gridCol w="1513383"/>
                <a:gridCol w="1603043"/>
              </a:tblGrid>
              <a:tr h="3245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Платежи в целях возмещения причиненного ущерба (убытков)</a:t>
                      </a: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000 1 16 10000 00 0000 140</a:t>
                      </a: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543,8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613,3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поступлений в 2024 году в связи с аварийным состоянием Путепровода, что привело к запрету выдачи разрешений на проезд тяжелогрузного транспорта</a:t>
                      </a: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97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000 1 17 00000 00 0000 000</a:t>
                      </a: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698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040 1 17 05000 00 0000 180</a:t>
                      </a: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от плановых назначений обусловлено уточнением платежей прошлых лет по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уведомлениям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97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 </a:t>
                      </a: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040 2 00 00000 00 0000 000</a:t>
                      </a: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2 704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299,5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3 165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576,2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3 152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983,4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116,6</a:t>
                      </a: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5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040 2 02 00000 00 0000 000</a:t>
                      </a: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2 704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299,5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3 125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957,0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3 112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716,2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115,1</a:t>
                      </a: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03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 бюджетам субъектов Российской Федерации и муниципальных образований</a:t>
                      </a: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040 2 02 10000 00 0000 150</a:t>
                      </a: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378,9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586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484,7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586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484,7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117,2</a:t>
                      </a: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9" marR="4759" marT="47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630551"/>
              </p:ext>
            </p:extLst>
          </p:nvPr>
        </p:nvGraphicFramePr>
        <p:xfrm>
          <a:off x="557349" y="3453904"/>
          <a:ext cx="11507898" cy="552039"/>
        </p:xfrm>
        <a:graphic>
          <a:graphicData uri="http://schemas.openxmlformats.org/drawingml/2006/table">
            <a:tbl>
              <a:tblPr/>
              <a:tblGrid>
                <a:gridCol w="2630614"/>
                <a:gridCol w="1275334"/>
                <a:gridCol w="807596"/>
                <a:gridCol w="772295"/>
                <a:gridCol w="761393"/>
                <a:gridCol w="1046916"/>
                <a:gridCol w="1104020"/>
                <a:gridCol w="1512186"/>
                <a:gridCol w="1597544"/>
              </a:tblGrid>
              <a:tr h="30479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3400" marR="3400" marT="3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040 2 02 20000 00 0000 150</a:t>
                      </a:r>
                    </a:p>
                  </a:txBody>
                  <a:tcPr marL="3400" marR="3400" marT="3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446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763,9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00" marR="3400" marT="3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419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167,3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00" marR="3400" marT="3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417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00" marR="3400" marT="3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93,4</a:t>
                      </a:r>
                    </a:p>
                  </a:txBody>
                  <a:tcPr marL="3400" marR="3400" marT="3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3400" marR="3400" marT="3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00" marR="3400" marT="3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0" marR="3400" marT="3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13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00" marR="3400" marT="3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040 2 02 30000 00 0000 150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00" marR="3400" marT="3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1 717 122,4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00" marR="3400" marT="3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1 736 042,7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00" marR="3400" marT="3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1 724 800,7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00" marR="3400" marT="3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00" marR="3400" marT="3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00" marR="3400" marT="3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00" marR="3400" marT="3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00" marR="3400" marT="3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596309"/>
              </p:ext>
            </p:extLst>
          </p:nvPr>
        </p:nvGraphicFramePr>
        <p:xfrm>
          <a:off x="557349" y="4023361"/>
          <a:ext cx="11507898" cy="1720193"/>
        </p:xfrm>
        <a:graphic>
          <a:graphicData uri="http://schemas.openxmlformats.org/drawingml/2006/table">
            <a:tbl>
              <a:tblPr/>
              <a:tblGrid>
                <a:gridCol w="2601269"/>
                <a:gridCol w="1295868"/>
                <a:gridCol w="808261"/>
                <a:gridCol w="781002"/>
                <a:gridCol w="754735"/>
                <a:gridCol w="1038601"/>
                <a:gridCol w="1114829"/>
                <a:gridCol w="1519797"/>
                <a:gridCol w="1593536"/>
              </a:tblGrid>
              <a:tr h="21848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040 2 02 40000 00 0000 150</a:t>
                      </a: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034,3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384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384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св.200</a:t>
                      </a: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95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безвозмездные поступления от государственных (муниципальных) организаций в бюджеты городских округов</a:t>
                      </a:r>
                    </a:p>
                  </a:txBody>
                  <a:tcPr marL="5108" marR="5108" marT="51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000 2 03 04099 04 0000 150</a:t>
                      </a: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505,9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св. 200</a:t>
                      </a: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738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безвозмездные поступления от государственных (муниципальных) организаций в бюджеты городских округов</a:t>
                      </a:r>
                    </a:p>
                  </a:txBody>
                  <a:tcPr marL="5108" marR="5108" marT="51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040 2 03 04099 04 0000 150</a:t>
                      </a: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505,9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св. 200</a:t>
                      </a: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предписанию КРО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возврат субсидий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муниципальному заданию</a:t>
                      </a: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936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безвозмездные поступления в бюджеты городских округов</a:t>
                      </a: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040 2 07 04000 04 0000 150</a:t>
                      </a: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 </a:t>
                      </a:r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20043"/>
              </p:ext>
            </p:extLst>
          </p:nvPr>
        </p:nvGraphicFramePr>
        <p:xfrm>
          <a:off x="561513" y="5761086"/>
          <a:ext cx="11503734" cy="894136"/>
        </p:xfrm>
        <a:graphic>
          <a:graphicData uri="http://schemas.openxmlformats.org/drawingml/2006/table">
            <a:tbl>
              <a:tblPr/>
              <a:tblGrid>
                <a:gridCol w="2600327"/>
                <a:gridCol w="1295400"/>
                <a:gridCol w="816942"/>
                <a:gridCol w="778275"/>
                <a:gridCol w="747933"/>
                <a:gridCol w="1038225"/>
                <a:gridCol w="1114425"/>
                <a:gridCol w="1523371"/>
                <a:gridCol w="1588836"/>
              </a:tblGrid>
              <a:tr h="59296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безвозмездные поступления в бюджеты городских округов</a:t>
                      </a:r>
                    </a:p>
                  </a:txBody>
                  <a:tcPr marL="5108" marR="5108" marT="51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040 2 07 04050 04 0000 150</a:t>
                      </a: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Возврат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 пожертвования по договорам, заключенным с ООО "РН-Юганскнефтегаз" в сумме -90 886,7 тыс. рублей и поступлением в сумме 130 000,0 тыс. рублей по договору пожертвования № 2142024/2270Д от 12.07.2024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2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ДОХОДОВ </a:t>
                      </a: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4 489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761,7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5 352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5 478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706,4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122,0</a:t>
                      </a: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102,4</a:t>
                      </a: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98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506583" y="281886"/>
            <a:ext cx="10544246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Динамика и структура расходов бюджета города Пыть-Яха</a:t>
            </a:r>
            <a:endParaRPr lang="ru-RU" sz="2800" b="1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65847"/>
              </p:ext>
            </p:extLst>
          </p:nvPr>
        </p:nvGraphicFramePr>
        <p:xfrm>
          <a:off x="5895753" y="1072800"/>
          <a:ext cx="6062304" cy="5424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384179"/>
              </p:ext>
            </p:extLst>
          </p:nvPr>
        </p:nvGraphicFramePr>
        <p:xfrm>
          <a:off x="75599" y="809877"/>
          <a:ext cx="5911200" cy="568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Рисунок 4" descr="Герб города для бланка"/>
          <p:cNvPicPr/>
          <p:nvPr/>
        </p:nvPicPr>
        <p:blipFill>
          <a:blip r:embed="rId5"/>
          <a:stretch/>
        </p:blipFill>
        <p:spPr bwMode="auto">
          <a:xfrm>
            <a:off x="76963" y="0"/>
            <a:ext cx="460341" cy="570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366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399" y="3522847"/>
            <a:ext cx="4956600" cy="3226296"/>
          </a:xfrm>
          <a:prstGeom prst="rect">
            <a:avLst/>
          </a:prstGeom>
        </p:spPr>
      </p:pic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913870"/>
              </p:ext>
            </p:extLst>
          </p:nvPr>
        </p:nvGraphicFramePr>
        <p:xfrm>
          <a:off x="4908884" y="840299"/>
          <a:ext cx="7131153" cy="2150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144"/>
                <a:gridCol w="1376990"/>
                <a:gridCol w="1168121"/>
                <a:gridCol w="272680"/>
                <a:gridCol w="1769807"/>
                <a:gridCol w="998411"/>
              </a:tblGrid>
              <a:tr h="39614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200" b="1" cap="none" spc="50" dirty="0">
                        <a:ln w="0"/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 marT="23739" marB="23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cap="none" spc="50" dirty="0" smtClean="0">
                          <a:ln w="0"/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2023 </a:t>
                      </a:r>
                      <a:r>
                        <a:rPr lang="ru-RU" sz="1600" b="1" cap="none" spc="50" dirty="0">
                          <a:ln w="0"/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 marT="23739" marB="23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cap="none" spc="50" dirty="0" smtClean="0">
                          <a:ln w="0"/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>
                        <a:defRPr/>
                      </a:pPr>
                      <a:r>
                        <a:rPr lang="ru-RU" sz="1600" b="1" cap="none" spc="50" dirty="0" smtClean="0">
                          <a:ln w="0"/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года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 marT="23739" marB="23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 marT="23739" marB="23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cap="none" spc="50" dirty="0" smtClean="0">
                          <a:ln w="0"/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2024 </a:t>
                      </a:r>
                      <a:r>
                        <a:rPr lang="ru-RU" sz="1600" b="1" cap="none" spc="50" dirty="0">
                          <a:ln w="0"/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 marT="23739" marB="23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 marT="23739" marB="23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1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b="1" cap="none" spc="50" dirty="0">
                          <a:ln w="0"/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 marT="23739" marB="23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cap="none" spc="50" dirty="0">
                          <a:ln w="0"/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4 618 083,8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cap="none" spc="50" dirty="0" smtClean="0">
                          <a:ln w="0"/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5 762 707,5</a:t>
                      </a:r>
                      <a:endParaRPr lang="ru-RU" sz="1600" b="1" cap="none" spc="50" dirty="0">
                        <a:ln w="0"/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600" b="1" cap="none" spc="50" dirty="0">
                        <a:ln w="0"/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cap="none" spc="50" dirty="0">
                          <a:ln w="0"/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5 465 220,5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cap="none" spc="50" dirty="0" smtClean="0">
                          <a:ln w="0"/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  <a:endParaRPr lang="ru-RU" sz="1600" b="1" cap="none" spc="50" dirty="0">
                        <a:ln w="0"/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1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b="0" i="1" cap="none" spc="50" dirty="0">
                          <a:ln w="0"/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 marT="23739" marB="23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600" b="1" cap="none" spc="50" dirty="0">
                        <a:ln w="0"/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 marT="23739" marB="23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600" b="1" cap="none" spc="50" dirty="0">
                        <a:ln w="0"/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 marT="23739" marB="23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812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b="1" cap="none" spc="50" dirty="0">
                          <a:ln w="0"/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программном формате 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 marT="23739" marB="23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cap="none" spc="50" dirty="0" smtClean="0">
                          <a:ln w="0"/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4 566,620,0</a:t>
                      </a:r>
                    </a:p>
                    <a:p>
                      <a:pPr algn="ctr">
                        <a:defRPr/>
                      </a:pPr>
                      <a:r>
                        <a:rPr lang="ru-RU" sz="1600" b="1" cap="none" spc="50" dirty="0" smtClean="0">
                          <a:ln w="0"/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(98,9%)</a:t>
                      </a:r>
                      <a:endParaRPr lang="ru-RU" sz="1600" b="1" cap="none" spc="50" dirty="0">
                        <a:ln w="0"/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cap="none" spc="50" dirty="0" smtClean="0">
                          <a:ln w="0"/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5 709 472,3</a:t>
                      </a:r>
                    </a:p>
                    <a:p>
                      <a:pPr algn="ctr">
                        <a:defRPr/>
                      </a:pPr>
                      <a:r>
                        <a:rPr lang="en-US" sz="1600" b="1" cap="none" spc="50" dirty="0" smtClean="0">
                          <a:ln w="0"/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(99,1%)</a:t>
                      </a:r>
                      <a:endParaRPr lang="ru-RU" sz="1600" b="1" cap="none" spc="50" dirty="0">
                        <a:ln w="0"/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cap="none" spc="50" dirty="0">
                          <a:ln w="0"/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5 414 543,7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600" b="1" cap="none" spc="50" dirty="0">
                          <a:ln w="0"/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(99,1%)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cap="none" spc="50" dirty="0" smtClean="0">
                          <a:ln w="0"/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  <a:endParaRPr lang="ru-RU" sz="1600" b="1" cap="none" spc="50" dirty="0">
                        <a:ln w="0"/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 bwMode="auto">
          <a:xfrm>
            <a:off x="1501540" y="279622"/>
            <a:ext cx="10690459" cy="46166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Расходы бюджета города Пыть-Яха за </a:t>
            </a:r>
            <a:r>
              <a:rPr lang="ru-RU" sz="2400" b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202</a:t>
            </a:r>
            <a:r>
              <a:rPr lang="en-US" sz="2400" b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ru-RU" sz="2400" b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- 2024 </a:t>
            </a:r>
            <a:r>
              <a:rPr lang="ru-RU" sz="2400" b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годы</a:t>
            </a:r>
            <a:r>
              <a:rPr lang="en-US" sz="2400" b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600" b="1" i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sz="1600" b="1" i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тыс. рублей</a:t>
            </a:r>
            <a:r>
              <a:rPr lang="en-US" sz="1600" b="1" i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1600" b="1" i="1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6192494"/>
              </p:ext>
            </p:extLst>
          </p:nvPr>
        </p:nvGraphicFramePr>
        <p:xfrm>
          <a:off x="326362" y="3013934"/>
          <a:ext cx="6203133" cy="3775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 bwMode="auto">
          <a:xfrm>
            <a:off x="760396" y="1559074"/>
            <a:ext cx="347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i="1" dirty="0">
                <a:latin typeface="Times New Roman"/>
                <a:ea typeface="Calibri"/>
                <a:cs typeface="Times New Roman"/>
              </a:rPr>
              <a:t>Основные направления финансового обеспечения р</a:t>
            </a:r>
            <a:r>
              <a:rPr lang="ru-RU" sz="2000" i="1" dirty="0">
                <a:latin typeface="Times New Roman"/>
                <a:cs typeface="Times New Roman"/>
              </a:rPr>
              <a:t>асходов бюджета 2024 года</a:t>
            </a:r>
          </a:p>
        </p:txBody>
      </p:sp>
      <p:pic>
        <p:nvPicPr>
          <p:cNvPr id="33" name="Рисунок 32" descr="Герб города для бланка"/>
          <p:cNvPicPr/>
          <p:nvPr/>
        </p:nvPicPr>
        <p:blipFill>
          <a:blip r:embed="rId4"/>
          <a:stretch/>
        </p:blipFill>
        <p:spPr bwMode="auto">
          <a:xfrm>
            <a:off x="105838" y="32139"/>
            <a:ext cx="547305" cy="7091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 bwMode="auto">
          <a:xfrm>
            <a:off x="9053582" y="3968396"/>
            <a:ext cx="758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16,2%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9701584" y="3610285"/>
            <a:ext cx="758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13,3%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0493953" y="3879323"/>
            <a:ext cx="758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11,4%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0824894" y="456614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4,1%</a:t>
            </a:r>
          </a:p>
        </p:txBody>
      </p:sp>
      <p:sp>
        <p:nvSpPr>
          <p:cNvPr id="9" name="Шестиугольник 8"/>
          <p:cNvSpPr/>
          <p:nvPr/>
        </p:nvSpPr>
        <p:spPr>
          <a:xfrm>
            <a:off x="6883309" y="2979690"/>
            <a:ext cx="908925" cy="36933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52,9</a:t>
            </a:r>
            <a:r>
              <a:rPr lang="en-US" sz="1400" dirty="0" smtClean="0"/>
              <a:t>%</a:t>
            </a:r>
            <a:endParaRPr lang="ru-RU" sz="1400" dirty="0"/>
          </a:p>
        </p:txBody>
      </p:sp>
      <p:sp>
        <p:nvSpPr>
          <p:cNvPr id="14" name="Шестиугольник 13"/>
          <p:cNvSpPr/>
          <p:nvPr/>
        </p:nvSpPr>
        <p:spPr>
          <a:xfrm>
            <a:off x="6870411" y="3501388"/>
            <a:ext cx="921823" cy="33634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16,2%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Шестиугольник 28"/>
          <p:cNvSpPr/>
          <p:nvPr/>
        </p:nvSpPr>
        <p:spPr bwMode="auto">
          <a:xfrm>
            <a:off x="6861777" y="4043167"/>
            <a:ext cx="934643" cy="33634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13,3%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Шестиугольник 31"/>
          <p:cNvSpPr/>
          <p:nvPr/>
        </p:nvSpPr>
        <p:spPr bwMode="auto">
          <a:xfrm>
            <a:off x="6891531" y="4540893"/>
            <a:ext cx="963600" cy="33634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11,4%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Шестиугольник 34"/>
          <p:cNvSpPr/>
          <p:nvPr/>
        </p:nvSpPr>
        <p:spPr bwMode="auto">
          <a:xfrm>
            <a:off x="6885720" y="5066409"/>
            <a:ext cx="908924" cy="33634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4,1%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Шестиугольник 35"/>
          <p:cNvSpPr/>
          <p:nvPr/>
        </p:nvSpPr>
        <p:spPr bwMode="auto">
          <a:xfrm>
            <a:off x="6885720" y="5624356"/>
            <a:ext cx="908924" cy="33634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2,0%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Шестиугольник 36"/>
          <p:cNvSpPr/>
          <p:nvPr/>
        </p:nvSpPr>
        <p:spPr bwMode="auto">
          <a:xfrm>
            <a:off x="6874636" y="6194129"/>
            <a:ext cx="908924" cy="33634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0,004</a:t>
            </a:r>
            <a:r>
              <a:rPr lang="en-US" sz="1300" dirty="0" smtClean="0"/>
              <a:t>%</a:t>
            </a:r>
            <a:endParaRPr lang="ru-RU" sz="13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72">
        <p:fade/>
      </p:transition>
    </mc:Choice>
    <mc:Fallback xmlns="" xmlns:m="http://schemas.openxmlformats.org/officeDocument/2006/math" xmlns:w="http://schemas.openxmlformats.org/wordprocessingml/2006/main">
      <p:transition spd="slow" advClick="0" advTm="4072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/>
        </p:nvSpPr>
        <p:spPr bwMode="auto">
          <a:xfrm>
            <a:off x="4670644" y="1371600"/>
            <a:ext cx="7521356" cy="5486400"/>
          </a:xfrm>
          <a:prstGeom prst="triangle">
            <a:avLst>
              <a:gd name="adj" fmla="val 100000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latin typeface="字魂59号-创粗黑"/>
              <a:ea typeface="字魂59号-创粗黑"/>
            </a:endParaRPr>
          </a:p>
        </p:txBody>
      </p:sp>
      <p:sp>
        <p:nvSpPr>
          <p:cNvPr id="11" name="等腰三角形 10"/>
          <p:cNvSpPr/>
          <p:nvPr/>
        </p:nvSpPr>
        <p:spPr bwMode="auto">
          <a:xfrm>
            <a:off x="5010150" y="1619250"/>
            <a:ext cx="7181850" cy="5238750"/>
          </a:xfrm>
          <a:prstGeom prst="triangle">
            <a:avLst>
              <a:gd name="adj" fmla="val 100000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latin typeface="字魂59号-创粗黑"/>
              <a:ea typeface="字魂59号-创粗黑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1432028" y="202454"/>
            <a:ext cx="10660821" cy="461665"/>
          </a:xfrm>
          <a:prstGeom prst="rect">
            <a:avLst/>
          </a:prstGeom>
          <a:solidFill>
            <a:srgbClr val="337E8D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Расходы </a:t>
            </a:r>
            <a:r>
              <a:rPr lang="ru-RU" sz="24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бюджета города Пыть-Яха за 2024 год</a:t>
            </a:r>
            <a:endParaRPr lang="ru-RU" sz="2400" b="1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pic>
        <p:nvPicPr>
          <p:cNvPr id="22" name="Рисунок 21" descr="Герб города для бланка"/>
          <p:cNvPicPr/>
          <p:nvPr/>
        </p:nvPicPr>
        <p:blipFill>
          <a:blip r:embed="rId3"/>
          <a:stretch/>
        </p:blipFill>
        <p:spPr bwMode="auto">
          <a:xfrm>
            <a:off x="86589" y="202453"/>
            <a:ext cx="533944" cy="6847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432028" y="809897"/>
            <a:ext cx="77119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расходов осуществляется в соответствии с расходными обязательствами, законодательно закрепленными за соответствующими уровнями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формируется: 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⇨</a:t>
            </a:r>
            <a:r>
              <a:rPr lang="ru-RU" sz="2400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разделам,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⇨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ведомствам,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⇨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 программам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применяется бюджетная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⇨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⇨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Ведомственная классификация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⇨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по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</a:t>
            </a:r>
          </a:p>
        </p:txBody>
      </p:sp>
    </p:spTree>
    <p:extLst>
      <p:ext uri="{BB962C8B-B14F-4D97-AF65-F5344CB8AC3E}">
        <p14:creationId xmlns:p14="http://schemas.microsoft.com/office/powerpoint/2010/main" val="382680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fade/>
      </p:transition>
    </mc:Choice>
    <mc:Fallback xmlns="" xmlns:m="http://schemas.openxmlformats.org/officeDocument/2006/math" xmlns:w="http://schemas.openxmlformats.org/wordprocessingml/2006/main">
      <p:transition spd="slow" advClick="0" advTm="0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673768" y="166382"/>
            <a:ext cx="11518232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Показатели исполнения бюджета по расходам бюджета города Пыть-Яха по разделам и подразделам классификации расходов бюджетов за </a:t>
            </a:r>
            <a:r>
              <a:rPr lang="en-US" sz="22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2023 - </a:t>
            </a:r>
            <a:r>
              <a:rPr lang="ru-RU" sz="22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2024 годы</a:t>
            </a:r>
            <a:endParaRPr lang="ru-RU" sz="22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011688"/>
              </p:ext>
            </p:extLst>
          </p:nvPr>
        </p:nvGraphicFramePr>
        <p:xfrm>
          <a:off x="412284" y="1251284"/>
          <a:ext cx="11367432" cy="5500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077"/>
                <a:gridCol w="507789"/>
                <a:gridCol w="562984"/>
                <a:gridCol w="1708379"/>
                <a:gridCol w="1708379"/>
                <a:gridCol w="1620182"/>
                <a:gridCol w="700642"/>
              </a:tblGrid>
              <a:tr h="66927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за 2023 год (тыс. руб.)</a:t>
                      </a:r>
                    </a:p>
                    <a:p>
                      <a:pPr>
                        <a:defRPr/>
                      </a:pP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за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/>
                </a:tc>
              </a:tr>
              <a:tr h="2227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Общегосударственные вопросы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spc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537 391,0</a:t>
                      </a:r>
                      <a:endParaRPr lang="ru-RU" sz="1400" spc="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 spc="0" baseline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604 </a:t>
                      </a:r>
                      <a:r>
                        <a:rPr lang="ru-RU" sz="1400" b="1" spc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267,6</a:t>
                      </a:r>
                      <a:endParaRPr lang="ru-RU" sz="1400" spc="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spc="0" baseline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597 </a:t>
                      </a:r>
                      <a:r>
                        <a:rPr lang="ru-RU" sz="1400" b="1" spc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777,6</a:t>
                      </a:r>
                      <a:endParaRPr lang="ru-RU" sz="1400" spc="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spc="0" baseline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98,9</a:t>
                      </a:r>
                      <a:endParaRPr lang="ru-RU" sz="1400" spc="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83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spc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12 383,8</a:t>
                      </a:r>
                      <a:endParaRPr spc="0" baseline="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spc="0" baseline="0" dirty="0">
                          <a:latin typeface="Times New Roman"/>
                          <a:ea typeface="Calibri"/>
                          <a:cs typeface="Times New Roman"/>
                        </a:rPr>
                        <a:t>9 </a:t>
                      </a:r>
                      <a:r>
                        <a:rPr lang="ru-RU" sz="1400" spc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632,8</a:t>
                      </a:r>
                      <a:endParaRPr spc="0" baseline="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spc="0" baseline="0" dirty="0">
                          <a:latin typeface="Times New Roman"/>
                          <a:ea typeface="Calibri"/>
                          <a:cs typeface="Times New Roman"/>
                        </a:rPr>
                        <a:t>9 </a:t>
                      </a:r>
                      <a:r>
                        <a:rPr lang="ru-RU" sz="1400" spc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508,9</a:t>
                      </a:r>
                      <a:endParaRPr spc="0" baseline="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spc="0" baseline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98,7</a:t>
                      </a:r>
                      <a:endParaRPr lang="ru-RU" sz="1400" spc="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83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spc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28 615,3</a:t>
                      </a:r>
                      <a:endParaRPr spc="0" baseline="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spc="0" baseline="0" dirty="0">
                          <a:latin typeface="Times New Roman"/>
                          <a:ea typeface="Calibri"/>
                          <a:cs typeface="Times New Roman"/>
                        </a:rPr>
                        <a:t>24 </a:t>
                      </a:r>
                      <a:r>
                        <a:rPr lang="ru-RU" sz="1400" spc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661,3</a:t>
                      </a:r>
                      <a:endParaRPr spc="0" baseline="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spc="0" baseline="0" dirty="0">
                          <a:latin typeface="Times New Roman"/>
                          <a:ea typeface="Calibri"/>
                          <a:cs typeface="Times New Roman"/>
                        </a:rPr>
                        <a:t>22 </a:t>
                      </a:r>
                      <a:r>
                        <a:rPr lang="ru-RU" sz="1400" spc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718,0</a:t>
                      </a:r>
                      <a:endParaRPr spc="0" baseline="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spc="0" baseline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92,1</a:t>
                      </a:r>
                      <a:endParaRPr lang="ru-RU" sz="1400" spc="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911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spc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132 445,2</a:t>
                      </a:r>
                      <a:endParaRPr spc="0" baseline="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spc="0" baseline="0" dirty="0">
                          <a:latin typeface="Times New Roman"/>
                          <a:ea typeface="Calibri"/>
                          <a:cs typeface="Times New Roman"/>
                        </a:rPr>
                        <a:t>144 </a:t>
                      </a:r>
                      <a:r>
                        <a:rPr lang="ru-RU" sz="1400" spc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934,0</a:t>
                      </a:r>
                      <a:endParaRPr spc="0" baseline="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spc="0" baseline="0" dirty="0">
                          <a:latin typeface="Times New Roman"/>
                          <a:ea typeface="Calibri"/>
                          <a:cs typeface="Times New Roman"/>
                        </a:rPr>
                        <a:t>144 </a:t>
                      </a:r>
                      <a:r>
                        <a:rPr lang="ru-RU" sz="1400" spc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664,6</a:t>
                      </a:r>
                      <a:endParaRPr spc="0" baseline="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spc="0" baseline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99,8</a:t>
                      </a:r>
                      <a:endParaRPr lang="ru-RU" sz="1400" spc="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38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Судебная система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spc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10,2</a:t>
                      </a:r>
                      <a:endParaRPr spc="0" baseline="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spc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3,1</a:t>
                      </a:r>
                      <a:endParaRPr spc="0" baseline="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spc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3,1</a:t>
                      </a:r>
                      <a:endParaRPr spc="0" baseline="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spc="0" baseline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400" spc="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83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spc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48 550,5</a:t>
                      </a:r>
                      <a:endParaRPr spc="0" baseline="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spc="0" baseline="0" dirty="0">
                          <a:latin typeface="Times New Roman"/>
                          <a:ea typeface="Calibri"/>
                          <a:cs typeface="Times New Roman"/>
                        </a:rPr>
                        <a:t>53 </a:t>
                      </a:r>
                      <a:r>
                        <a:rPr lang="ru-RU" sz="1400" spc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298,7</a:t>
                      </a:r>
                      <a:endParaRPr spc="0" baseline="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spc="0" baseline="0" dirty="0">
                          <a:latin typeface="Times New Roman"/>
                          <a:ea typeface="Calibri"/>
                          <a:cs typeface="Times New Roman"/>
                        </a:rPr>
                        <a:t>52 </a:t>
                      </a:r>
                      <a:r>
                        <a:rPr lang="ru-RU" sz="1400" spc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802,2</a:t>
                      </a:r>
                      <a:endParaRPr spc="0" baseline="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spc="0" baseline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99,1</a:t>
                      </a:r>
                      <a:endParaRPr lang="ru-RU" sz="1400" spc="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38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Резервные фонды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spc="0" baseline="0" dirty="0"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spc="0" baseline="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spc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500,0</a:t>
                      </a:r>
                      <a:endParaRPr spc="0" baseline="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spc="0" baseline="0" dirty="0"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spc="0" baseline="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spc="0" baseline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400" spc="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38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Другие общегосударственные вопросы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spc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315 386,0</a:t>
                      </a:r>
                      <a:endParaRPr spc="0" baseline="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spc="0" baseline="0" dirty="0">
                          <a:latin typeface="Times New Roman"/>
                          <a:ea typeface="Calibri"/>
                          <a:cs typeface="Times New Roman"/>
                        </a:rPr>
                        <a:t>371 </a:t>
                      </a:r>
                      <a:r>
                        <a:rPr lang="ru-RU" sz="1400" spc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237,6</a:t>
                      </a:r>
                      <a:endParaRPr spc="0" baseline="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spc="0" baseline="0" dirty="0">
                          <a:latin typeface="Times New Roman"/>
                          <a:ea typeface="Calibri"/>
                          <a:cs typeface="Times New Roman"/>
                        </a:rPr>
                        <a:t>368 </a:t>
                      </a:r>
                      <a:r>
                        <a:rPr lang="ru-RU" sz="1400" spc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080,9</a:t>
                      </a:r>
                      <a:endParaRPr spc="0" baseline="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spc="0" baseline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99,1</a:t>
                      </a:r>
                      <a:endParaRPr lang="ru-RU" sz="1400" spc="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38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Национальная оборона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spc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8 032,6</a:t>
                      </a:r>
                      <a:endParaRPr lang="ru-RU" sz="1400" spc="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spc="0" baseline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 </a:t>
                      </a:r>
                      <a:r>
                        <a:rPr lang="ru-RU" sz="1400" b="1" spc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436,6</a:t>
                      </a:r>
                      <a:endParaRPr lang="ru-RU" sz="1400" spc="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spc="0" baseline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 </a:t>
                      </a:r>
                      <a:r>
                        <a:rPr lang="ru-RU" sz="1400" b="1" spc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436,5</a:t>
                      </a:r>
                      <a:endParaRPr lang="ru-RU" sz="1400" spc="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spc="0" baseline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400" spc="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38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Мобилизационная и вневойсковая подготовка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spc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8 032,6</a:t>
                      </a:r>
                      <a:endParaRPr spc="0" baseline="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spc="0" baseline="0" dirty="0">
                          <a:latin typeface="Times New Roman"/>
                          <a:ea typeface="Calibri"/>
                          <a:cs typeface="Times New Roman"/>
                        </a:rPr>
                        <a:t>9 </a:t>
                      </a:r>
                      <a:r>
                        <a:rPr lang="ru-RU" sz="1400" spc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436,6</a:t>
                      </a:r>
                      <a:endParaRPr spc="0" baseline="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spc="0" baseline="0" dirty="0">
                          <a:latin typeface="Times New Roman"/>
                          <a:ea typeface="Calibri"/>
                          <a:cs typeface="Times New Roman"/>
                        </a:rPr>
                        <a:t>9 </a:t>
                      </a:r>
                      <a:r>
                        <a:rPr lang="ru-RU" sz="1400" spc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436,5</a:t>
                      </a:r>
                      <a:endParaRPr spc="0" baseline="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spc="0" baseline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400" spc="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Рисунок 3" descr="Герб города для бланка"/>
          <p:cNvPicPr/>
          <p:nvPr/>
        </p:nvPicPr>
        <p:blipFill>
          <a:blip r:embed="rId2"/>
          <a:stretch/>
        </p:blipFill>
        <p:spPr bwMode="auto">
          <a:xfrm>
            <a:off x="45109" y="0"/>
            <a:ext cx="512239" cy="63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673768" y="166382"/>
            <a:ext cx="11518232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Показатели исполнения бюджета по расходам бюджета города Пыть-Яха по разделам и подразделам классификации расходов бюджетов за </a:t>
            </a:r>
            <a:r>
              <a:rPr lang="ru-RU" sz="22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2023 - 2024 годы</a:t>
            </a:r>
            <a:endParaRPr lang="ru-RU" sz="22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724710"/>
              </p:ext>
            </p:extLst>
          </p:nvPr>
        </p:nvGraphicFramePr>
        <p:xfrm>
          <a:off x="673768" y="1104306"/>
          <a:ext cx="11367432" cy="5664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077"/>
                <a:gridCol w="507789"/>
                <a:gridCol w="562984"/>
                <a:gridCol w="1708379"/>
                <a:gridCol w="1708379"/>
                <a:gridCol w="1634982"/>
                <a:gridCol w="685842"/>
              </a:tblGrid>
              <a:tr h="65935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за 2023 год (тыс. руб.)</a:t>
                      </a:r>
                    </a:p>
                    <a:p>
                      <a:pPr>
                        <a:defRPr/>
                      </a:pP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года (тыс. руб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за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руб.)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/>
                </a:tc>
              </a:tr>
              <a:tr h="428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39 850,2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331,8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553,7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98,2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4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Органы юстиции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6 562,1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909,1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909,1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Гражданская оборона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381,4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263,9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263,9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7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30 571,2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34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587,0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33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892,8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98,0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8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2 335,4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571,8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487,9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94,7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Национальная экономика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401 488,2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492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150,4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462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257,0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93,9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1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Общеэкономические вопросы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4 208,1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206,4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200,9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99,9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3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Сельское хозяйство и рыболовство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15 635,1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26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845,0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24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679,6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91,9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1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Транспорт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85 218,3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84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973,8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80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930,0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95,2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1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Дорожное хозяйство (дорожные фонды)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190 065,7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250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258,6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228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900,8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91,5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1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Связь и информатика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15 257,2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18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062,5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17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962,1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99,4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1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Другие вопросы в области национальной экономики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91 103,7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107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804,1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105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583,8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97,9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1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904 391,9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1 126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076,3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1 097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522,8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97,5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1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Жилищное хозяйство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196 941,0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72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815,4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71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008,4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97,5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1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Коммунальное хозяйство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519 399,7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805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261,4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782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163,5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97,1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Рисунок 3" descr="Герб города для бланка"/>
          <p:cNvPicPr/>
          <p:nvPr/>
        </p:nvPicPr>
        <p:blipFill>
          <a:blip r:embed="rId2"/>
          <a:stretch/>
        </p:blipFill>
        <p:spPr bwMode="auto">
          <a:xfrm>
            <a:off x="68255" y="0"/>
            <a:ext cx="471676" cy="653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673768" y="166382"/>
            <a:ext cx="11518232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Показатели исполнения бюджета по расходам бюджета города Пыть-Яха по разделам и подразделам классификации расходов бюджетов за </a:t>
            </a:r>
            <a:r>
              <a:rPr lang="ru-RU" sz="22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2023 - 2024 годы</a:t>
            </a:r>
            <a:endParaRPr lang="ru-RU" sz="22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670992"/>
              </p:ext>
            </p:extLst>
          </p:nvPr>
        </p:nvGraphicFramePr>
        <p:xfrm>
          <a:off x="749167" y="1097281"/>
          <a:ext cx="11330538" cy="5666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4280"/>
                <a:gridCol w="506141"/>
                <a:gridCol w="561157"/>
                <a:gridCol w="1702834"/>
                <a:gridCol w="1702834"/>
                <a:gridCol w="1585421"/>
                <a:gridCol w="727871"/>
              </a:tblGrid>
              <a:tr h="65354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/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за 2023  год (тыс.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defRPr/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года (тыс.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(тыс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/>
                </a:tc>
              </a:tr>
              <a:tr h="2927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Благоустройство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150 366,8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173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885,3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170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282,9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97,9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20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Другие вопросы в области жилищно-коммунального хозяйства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37 684,5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74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114,3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74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068,1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99,9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90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Охрана окружающей среды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4 508,6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617,2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908,9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96,0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20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Охрана объектов растительного и животного мира и среды их обитания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251,3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397,0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181,1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45,6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3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Другие вопросы в области охраны окружающей среды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4 257,3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17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220,2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16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727,8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97,1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79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2 087 534,9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2 421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753,5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2 382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565,8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98,4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27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Дошкольное образование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588 769,6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655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314,0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647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016,7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98,7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30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Общее образование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1 242 060,4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1 472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005,1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1 452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487,0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98,7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27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Дополнительное образование детей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134 658,7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178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199,1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169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672,8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95,2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27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Молодежная политика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64 391,6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51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777,2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49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802,9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96,2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27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Другие вопросы в области образования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57 654,6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64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458,1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63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586,3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98,6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27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Культура, кинематография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246 630,0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303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034,6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298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472,4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98,5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27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Культура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238 904,0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293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071,7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288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530,9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98,5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27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Другие вопросы в области культуры, кинематографии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7 726,0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9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962,9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9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941,5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99,8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27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Здравоохранение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2 336,0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745,2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745,2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27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Другие вопросы в области здравоохранения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endParaRPr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2 336,0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745,2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745,2</a:t>
                      </a:r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Рисунок 3" descr="Герб города для бланка"/>
          <p:cNvPicPr/>
          <p:nvPr/>
        </p:nvPicPr>
        <p:blipFill>
          <a:blip r:embed="rId2"/>
          <a:stretch/>
        </p:blipFill>
        <p:spPr bwMode="auto">
          <a:xfrm>
            <a:off x="76964" y="0"/>
            <a:ext cx="367174" cy="570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673768" y="166382"/>
            <a:ext cx="11518232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Показатели исполнения бюджета по расходам бюджета города Пыть-Яха по разделам и подразделам классификации расходов бюджетов за </a:t>
            </a:r>
            <a:r>
              <a:rPr lang="ru-RU" sz="22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2023 - 2024 годы</a:t>
            </a:r>
            <a:endParaRPr lang="ru-RU" sz="22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747875"/>
              </p:ext>
            </p:extLst>
          </p:nvPr>
        </p:nvGraphicFramePr>
        <p:xfrm>
          <a:off x="673768" y="1078031"/>
          <a:ext cx="11367432" cy="5501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077"/>
                <a:gridCol w="507789"/>
                <a:gridCol w="562984"/>
                <a:gridCol w="1708379"/>
                <a:gridCol w="1708379"/>
                <a:gridCol w="1600767"/>
                <a:gridCol w="720057"/>
              </a:tblGrid>
              <a:tr h="67504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за 2023 год (тыс.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руб.)</a:t>
                      </a:r>
                    </a:p>
                    <a:p>
                      <a:pPr algn="ctr">
                        <a:defRPr/>
                      </a:pP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года </a:t>
                      </a:r>
                      <a:endParaRPr lang="en-US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за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en-US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руб.)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/>
                </a:tc>
              </a:tr>
              <a:tr h="3023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122 210,2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226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091,9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222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499,4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31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01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9 460,6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278,4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278,4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65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03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88 327,2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177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579,7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174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019,8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94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04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24 422,4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233,8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201,2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4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229 076,0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474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221,0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292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278,1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61,6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80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Физическая культура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01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152 193,1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575,9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539,0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23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02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65 999,9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392,2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144,8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46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Спорт высших достижений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03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5 359,9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401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148,6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219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491,1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54,7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23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05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5 523,1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104,3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103,3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23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33 813,7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619,2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909,9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98,3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23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Телевидение и радиовещание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01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26 000,7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030,7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551,3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23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02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7 812,9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588,5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358,6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23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820,5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362,3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293,1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21,5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23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01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820,5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362,3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293,1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21,5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2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4 618 083,8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5 762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707,5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5 465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220,5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94,8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Рисунок 3" descr="Герб города для бланка"/>
          <p:cNvPicPr/>
          <p:nvPr/>
        </p:nvPicPr>
        <p:blipFill>
          <a:blip r:embed="rId2"/>
          <a:stretch/>
        </p:blipFill>
        <p:spPr bwMode="auto">
          <a:xfrm>
            <a:off x="76964" y="0"/>
            <a:ext cx="471676" cy="644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 bwMode="auto">
          <a:xfrm>
            <a:off x="813489" y="2572083"/>
            <a:ext cx="2875951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8565">
              <a:lnSpc>
                <a:spcPct val="120000"/>
              </a:lnSpc>
              <a:defRPr/>
            </a:pPr>
            <a:endParaRPr lang="zh-CN" sz="1400">
              <a:solidFill>
                <a:srgbClr val="000000">
                  <a:lumMod val="50000"/>
                  <a:lumOff val="50000"/>
                </a:srgbClr>
              </a:solidFill>
              <a:latin typeface="字魂59号-创粗黑"/>
              <a:ea typeface="字魂59号-创粗黑"/>
              <a:cs typeface="+mn-ea"/>
            </a:endParaRPr>
          </a:p>
        </p:txBody>
      </p:sp>
      <p:grpSp>
        <p:nvGrpSpPr>
          <p:cNvPr id="73" name="组合 72"/>
          <p:cNvGrpSpPr/>
          <p:nvPr/>
        </p:nvGrpSpPr>
        <p:grpSpPr bwMode="auto">
          <a:xfrm>
            <a:off x="813489" y="4412077"/>
            <a:ext cx="2875951" cy="721695"/>
            <a:chOff x="548738" y="4213143"/>
            <a:chExt cx="2876324" cy="721789"/>
          </a:xfrm>
        </p:grpSpPr>
        <p:sp>
          <p:nvSpPr>
            <p:cNvPr id="74" name="矩形 73"/>
            <p:cNvSpPr/>
            <p:nvPr/>
          </p:nvSpPr>
          <p:spPr bwMode="auto">
            <a:xfrm>
              <a:off x="548738" y="4594795"/>
              <a:ext cx="2876324" cy="34013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 defTabSz="1218565">
                <a:lnSpc>
                  <a:spcPct val="120000"/>
                </a:lnSpc>
                <a:defRPr/>
              </a:pPr>
              <a:endParaRPr lang="zh-CN" sz="1400">
                <a:solidFill>
                  <a:srgbClr val="000000">
                    <a:lumMod val="50000"/>
                    <a:lumOff val="50000"/>
                  </a:srgbClr>
                </a:solidFill>
                <a:latin typeface="字魂59号-创粗黑"/>
                <a:ea typeface="字魂59号-创粗黑"/>
                <a:cs typeface="+mn-ea"/>
              </a:endParaRPr>
            </a:p>
          </p:txBody>
        </p:sp>
        <p:sp>
          <p:nvSpPr>
            <p:cNvPr id="75" name="矩形 74"/>
            <p:cNvSpPr/>
            <p:nvPr/>
          </p:nvSpPr>
          <p:spPr bwMode="auto">
            <a:xfrm>
              <a:off x="1183089" y="4213143"/>
              <a:ext cx="2241974" cy="41093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 defTabSz="1218565">
                <a:lnSpc>
                  <a:spcPct val="120000"/>
                </a:lnSpc>
                <a:defRPr/>
              </a:pPr>
              <a:endParaRPr lang="zh-CN" b="1">
                <a:solidFill>
                  <a:srgbClr val="000000">
                    <a:lumMod val="65000"/>
                    <a:lumOff val="35000"/>
                  </a:srgbClr>
                </a:solidFill>
                <a:latin typeface="字魂59号-创粗黑"/>
                <a:ea typeface="字魂59号-创粗黑"/>
                <a:cs typeface="+mn-ea"/>
              </a:endParaRPr>
            </a:p>
          </p:txBody>
        </p:sp>
      </p:grpSp>
      <p:sp>
        <p:nvSpPr>
          <p:cNvPr id="80" name="矩形 79"/>
          <p:cNvSpPr/>
          <p:nvPr/>
        </p:nvSpPr>
        <p:spPr bwMode="auto">
          <a:xfrm>
            <a:off x="8620023" y="4793683"/>
            <a:ext cx="2875951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>
              <a:lnSpc>
                <a:spcPct val="120000"/>
              </a:lnSpc>
              <a:defRPr/>
            </a:pPr>
            <a:endParaRPr lang="zh-CN" sz="1400">
              <a:solidFill>
                <a:srgbClr val="000000">
                  <a:lumMod val="50000"/>
                  <a:lumOff val="50000"/>
                </a:srgbClr>
              </a:solidFill>
              <a:latin typeface="字魂59号-创粗黑"/>
              <a:ea typeface="字魂59号-创粗黑"/>
              <a:cs typeface="+mn-ea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389931" y="190475"/>
            <a:ext cx="10689697" cy="83099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Структура расходов бюджета города Пыть-Яха за 2023 - 2024 </a:t>
            </a:r>
            <a:r>
              <a:rPr lang="ru-RU" sz="2400" b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годы</a:t>
            </a:r>
          </a:p>
          <a:p>
            <a:pPr algn="ctr">
              <a:defRPr/>
            </a:pPr>
            <a:endParaRPr lang="ru-RU" sz="2400" b="1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graphicFrame>
        <p:nvGraphicFramePr>
          <p:cNvPr id="38" name="Диаграм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96294"/>
              </p:ext>
            </p:extLst>
          </p:nvPr>
        </p:nvGraphicFramePr>
        <p:xfrm>
          <a:off x="163628" y="931816"/>
          <a:ext cx="11916000" cy="592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 descr="Герб города для бланка"/>
          <p:cNvPicPr/>
          <p:nvPr/>
        </p:nvPicPr>
        <p:blipFill>
          <a:blip r:embed="rId3"/>
          <a:stretch/>
        </p:blipFill>
        <p:spPr bwMode="auto">
          <a:xfrm>
            <a:off x="76963" y="0"/>
            <a:ext cx="515219" cy="652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91">
        <p:fade/>
      </p:transition>
    </mc:Choice>
    <mc:Fallback xmlns="" xmlns:m="http://schemas.openxmlformats.org/officeDocument/2006/math" xmlns:w="http://schemas.openxmlformats.org/wordprocessingml/2006/main">
      <p:transition spd="slow" advClick="0" advTm="159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等腰三角形 10"/>
          <p:cNvSpPr/>
          <p:nvPr/>
        </p:nvSpPr>
        <p:spPr bwMode="auto">
          <a:xfrm>
            <a:off x="3763478" y="2618072"/>
            <a:ext cx="8428521" cy="4239928"/>
          </a:xfrm>
          <a:prstGeom prst="triangle">
            <a:avLst>
              <a:gd name="adj" fmla="val 100000"/>
            </a:avLst>
          </a:prstGeom>
          <a:blipFill>
            <a:blip r:embed="rId2"/>
            <a:stretch>
              <a:fillRect/>
            </a:stretch>
          </a:blip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字魂59号-创粗黑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088571" y="157673"/>
            <a:ext cx="11103428" cy="86177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Отчет об исполнении бюджета города Пыть-Яха за 2024 год</a:t>
            </a:r>
          </a:p>
          <a:p>
            <a:pPr algn="ctr">
              <a:defRPr/>
            </a:pPr>
            <a:endParaRPr lang="ru-RU" sz="22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pic>
        <p:nvPicPr>
          <p:cNvPr id="4" name="Рисунок 3" descr="Герб города для бланка"/>
          <p:cNvPicPr/>
          <p:nvPr/>
        </p:nvPicPr>
        <p:blipFill>
          <a:blip r:embed="rId3"/>
          <a:stretch/>
        </p:blipFill>
        <p:spPr bwMode="auto">
          <a:xfrm>
            <a:off x="45109" y="0"/>
            <a:ext cx="512239" cy="6357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95093" y="1228397"/>
            <a:ext cx="109870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аналитический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разрабатываемый в целях представления гражданам актуальной информации о бюджете в формате, доступном для широкого круга пользователей. Внимательное изучение бюджета даёт представление о намерениях власти, её политике, распределении ею финансовых ресурсов, которые уплачиваются в виде налогов, различных сборов, которые уплачиваются физическими и юридическими лицами для проведения значимой общественной деятельности. Благодаря анализу бюджета можно узнать, как распределяются денежные средства, расходуются ли они по назначению.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в доступной форме знакомит граждан с основами бюджетного законодательства и основными параметрами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отчета об исполнении бюджета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Пыть-Яха за 2024 год.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 на получение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от граждан, которым интересны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Пыть-Яхе.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59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 bwMode="auto">
          <a:xfrm>
            <a:off x="1069166" y="99279"/>
            <a:ext cx="10660821" cy="830997"/>
          </a:xfrm>
          <a:prstGeom prst="rect">
            <a:avLst/>
          </a:prstGeom>
          <a:solidFill>
            <a:srgbClr val="337E8D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Показатели исполнения бюджета по расходам бюджета города Пыть-Яха по </a:t>
            </a:r>
            <a:r>
              <a:rPr lang="ru-RU" sz="24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ведомственной классификации </a:t>
            </a:r>
            <a:r>
              <a:rPr lang="ru-RU" sz="24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расходов бюджетов за 2023 - 2024 годы</a:t>
            </a:r>
            <a:endParaRPr lang="ru-RU" sz="24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pic>
        <p:nvPicPr>
          <p:cNvPr id="22" name="Рисунок 21" descr="Герб города для бланка"/>
          <p:cNvPicPr/>
          <p:nvPr/>
        </p:nvPicPr>
        <p:blipFill>
          <a:blip r:embed="rId2"/>
          <a:stretch/>
        </p:blipFill>
        <p:spPr bwMode="auto">
          <a:xfrm>
            <a:off x="125090" y="99279"/>
            <a:ext cx="533944" cy="6847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等腰三角形 10"/>
          <p:cNvSpPr/>
          <p:nvPr/>
        </p:nvSpPr>
        <p:spPr bwMode="auto">
          <a:xfrm>
            <a:off x="6631806" y="3060834"/>
            <a:ext cx="5560193" cy="3797166"/>
          </a:xfrm>
          <a:prstGeom prst="triangle">
            <a:avLst>
              <a:gd name="adj" fmla="val 100000"/>
            </a:avLst>
          </a:prstGeom>
          <a:solidFill>
            <a:srgbClr val="337E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latin typeface="字魂59号-创粗黑"/>
              <a:ea typeface="字魂59号-创粗黑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>
            <a:off x="6853186" y="3253339"/>
            <a:ext cx="5338813" cy="3604661"/>
          </a:xfrm>
          <a:prstGeom prst="triangle">
            <a:avLst>
              <a:gd name="adj" fmla="val 10000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latin typeface="字魂59号-创粗黑"/>
              <a:ea typeface="字魂59号-创粗黑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69166" y="949036"/>
            <a:ext cx="10548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Ведомственная классификация расходов отражает распределение средства по главным распорядителям средств бюджета города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Пыть-Яха.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– 2024 годах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расходную часть бюджета города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Пыть-Яха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исполняли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главных распорядителей средств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71450"/>
              </p:ext>
            </p:extLst>
          </p:nvPr>
        </p:nvGraphicFramePr>
        <p:xfrm>
          <a:off x="1240614" y="1814687"/>
          <a:ext cx="9253723" cy="3085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349"/>
                <a:gridCol w="1278848"/>
                <a:gridCol w="756123"/>
                <a:gridCol w="1333881"/>
                <a:gridCol w="1541925"/>
                <a:gridCol w="700139"/>
                <a:gridCol w="866458"/>
              </a:tblGrid>
              <a:tr h="109707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ведомства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18A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2023 года, (тыс. руб.)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18A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 общей сумме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18A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2024 год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18A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2024 года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18A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18A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 общей сумме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18A99"/>
                    </a:solidFill>
                  </a:tcPr>
                </a:tc>
              </a:tr>
              <a:tr h="5197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МКУ Дума города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29 370,7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25 989,9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23 926,3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60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МКУ Счетно-контрольная палата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14 220,6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17 942,5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17 447,9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08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МКУ Администрация города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4 574 492,5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5 718 775,1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5 423 846,3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158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4 618 083,8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5 762 707,5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5 465 220,5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77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fade/>
      </p:transition>
    </mc:Choice>
    <mc:Fallback xmlns="" xmlns:m="http://schemas.openxmlformats.org/officeDocument/2006/math" xmlns:w="http://schemas.openxmlformats.org/wordprocessingml/2006/main">
      <p:transition spd="slow" advClick="0" advTm="0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673768" y="166382"/>
            <a:ext cx="11518232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Показатели исполнения бюджета по расходам бюджета города Пыть-Яха в разрезе муниципальных программ за </a:t>
            </a:r>
            <a:r>
              <a:rPr lang="ru-RU" sz="22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2023 - 2024 годы</a:t>
            </a:r>
            <a:endParaRPr lang="ru-RU" sz="22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496954"/>
              </p:ext>
            </p:extLst>
          </p:nvPr>
        </p:nvGraphicFramePr>
        <p:xfrm>
          <a:off x="673768" y="965234"/>
          <a:ext cx="11444437" cy="5729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7281"/>
                <a:gridCol w="1718188"/>
                <a:gridCol w="1954270"/>
                <a:gridCol w="1665171"/>
                <a:gridCol w="1039527"/>
              </a:tblGrid>
              <a:tr h="71715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Исполнение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за 2023 </a:t>
                      </a: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год (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руб.)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Уточненный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2024 года план </a:t>
                      </a: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(тыс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руб</a:t>
                      </a: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Исполнение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за 2024 </a:t>
                      </a: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год (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руб.)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% исполнения</a:t>
                      </a:r>
                    </a:p>
                  </a:txBody>
                  <a:tcPr/>
                </a:tc>
              </a:tr>
              <a:tr h="42767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Муниципальная программа "Развитие образования в городе Пыть-Яхе"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1 990 536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,2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2 323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289,3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2 289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452,0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98,54</a:t>
                      </a:r>
                      <a:endParaRPr dirty="0"/>
                    </a:p>
                  </a:txBody>
                  <a:tcPr marL="9525" marR="9525" marT="9525" marB="0" anchor="b"/>
                </a:tc>
              </a:tr>
              <a:tr h="42767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Муниципальная программа "Социальное и демографическое развитие города Пыть-Яха"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36 410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,2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47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363,1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44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210,6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93,34</a:t>
                      </a:r>
                      <a:endParaRPr dirty="0"/>
                    </a:p>
                  </a:txBody>
                  <a:tcPr marL="9525" marR="9525" marT="9525" marB="0" anchor="b"/>
                </a:tc>
              </a:tr>
              <a:tr h="42767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Муниципальная программа "Культурное пространство города Пыть-Яха"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325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830,7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384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292,7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374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407,2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97,43</a:t>
                      </a:r>
                      <a:endParaRPr dirty="0"/>
                    </a:p>
                  </a:txBody>
                  <a:tcPr marL="9525" marR="9525" marT="9525" marB="0" anchor="b"/>
                </a:tc>
              </a:tr>
              <a:tr h="42767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Муниципальная программа "Развитие физической культуры и спорта в городе Пыть-Яхе"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223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553,0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470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116,8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288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174,9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61,30</a:t>
                      </a:r>
                      <a:endParaRPr dirty="0"/>
                    </a:p>
                  </a:txBody>
                  <a:tcPr marL="9525" marR="9525" marT="9525" marB="0" anchor="b"/>
                </a:tc>
              </a:tr>
              <a:tr h="42767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Муниципальная программа "Поддержка занятости населения в городе Пыть-Яхе"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666,5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13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300,9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13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295,4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99,96</a:t>
                      </a:r>
                      <a:endParaRPr dirty="0"/>
                    </a:p>
                  </a:txBody>
                  <a:tcPr marL="9525" marR="9525" marT="9525" marB="0" anchor="b"/>
                </a:tc>
              </a:tr>
              <a:tr h="42767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Муниципальная программа "Развитие агропромышленного комплекса в городе Пыть-Яхе"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635,1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26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845,0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24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679,6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91,93</a:t>
                      </a:r>
                      <a:endParaRPr dirty="0"/>
                    </a:p>
                  </a:txBody>
                  <a:tcPr marL="9525" marR="9525" marT="9525" marB="0" anchor="b"/>
                </a:tc>
              </a:tr>
              <a:tr h="42767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Муниципальная программа "Развитие жилищной сферы в городе Пыть-Яхе"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296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223,4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268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736,2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264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378,6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98,38</a:t>
                      </a:r>
                      <a:endParaRPr dirty="0"/>
                    </a:p>
                  </a:txBody>
                  <a:tcPr marL="9525" marR="9525" marT="9525" marB="0" anchor="b"/>
                </a:tc>
              </a:tr>
              <a:tr h="42767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Муниципальная программа "Жилищно-коммунальный комплекс и городская среда города Пыть-Яха"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523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035,3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784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371,9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761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257,2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97,05</a:t>
                      </a:r>
                      <a:endParaRPr dirty="0"/>
                    </a:p>
                  </a:txBody>
                  <a:tcPr marL="9525" marR="9525" marT="9525" marB="0" anchor="b"/>
                </a:tc>
              </a:tr>
              <a:tr h="42767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Муниципальная программа "Профилактика правонарушений в городе Пыть-Яхе"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791,7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4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105,8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4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021,4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97,94</a:t>
                      </a:r>
                      <a:endParaRPr dirty="0"/>
                    </a:p>
                  </a:txBody>
                  <a:tcPr marL="9525" marR="9525" marT="9525" marB="0" anchor="b"/>
                </a:tc>
              </a:tr>
              <a:tr h="63684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Муниципальная программа "Укрепление межнационального и межконфессионального согласия, профилактика экстремизма в городе Пыть-Яхе"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159,9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649,0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649,0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99,99</a:t>
                      </a:r>
                      <a:endParaRPr dirty="0"/>
                    </a:p>
                  </a:txBody>
                  <a:tcPr marL="9525" marR="9525" marT="9525" marB="0" anchor="b"/>
                </a:tc>
              </a:tr>
              <a:tr h="32344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Муниципальная программа "Безопасность жизнедеятельности в городе Пыть-Яхе"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24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669,6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28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063,4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27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374,7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97,55</a:t>
                      </a:r>
                      <a:endParaRPr dirty="0"/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4" name="Рисунок 3" descr="Герб города для бланка"/>
          <p:cNvPicPr/>
          <p:nvPr/>
        </p:nvPicPr>
        <p:blipFill>
          <a:blip r:embed="rId2"/>
          <a:stretch/>
        </p:blipFill>
        <p:spPr bwMode="auto">
          <a:xfrm>
            <a:off x="76963" y="0"/>
            <a:ext cx="480385" cy="705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673768" y="166382"/>
            <a:ext cx="11518232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Показатели исполнения бюджета по расходам бюджета города Пыть-Яха в разрезе муниципальных программ за </a:t>
            </a:r>
            <a:r>
              <a:rPr lang="ru-RU" sz="22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2023 - 2024 годы</a:t>
            </a:r>
            <a:endParaRPr lang="ru-RU" sz="22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866468"/>
              </p:ext>
            </p:extLst>
          </p:nvPr>
        </p:nvGraphicFramePr>
        <p:xfrm>
          <a:off x="673768" y="1078030"/>
          <a:ext cx="11396311" cy="565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5972"/>
                <a:gridCol w="1890829"/>
                <a:gridCol w="1890829"/>
                <a:gridCol w="1744073"/>
                <a:gridCol w="824608"/>
              </a:tblGrid>
              <a:tr h="50693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Исполнение за 2023 год (тыс.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руб.)</a:t>
                      </a:r>
                    </a:p>
                    <a:p>
                      <a:pPr algn="ctr">
                        <a:defRPr/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Уточненный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(тыс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руб</a:t>
                      </a: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Исполнение за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2024 год </a:t>
                      </a: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(тыс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руб.)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% исполнения</a:t>
                      </a:r>
                    </a:p>
                  </a:txBody>
                  <a:tcPr/>
                </a:tc>
              </a:tr>
              <a:tr h="43217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Муниципальная программа "Экологическая безопасность города Пыть-Яха"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844,6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20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362,4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19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654,0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96,52</a:t>
                      </a:r>
                      <a:endParaRPr dirty="0"/>
                    </a:p>
                  </a:txBody>
                  <a:tcPr marL="9525" marR="9525" marT="9525" marB="0" anchor="b"/>
                </a:tc>
              </a:tr>
              <a:tr h="43217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Муниципальная программа "Развитие экономического потенциала города Пыть-Яха"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462,1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6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496,3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6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496,3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100,00</a:t>
                      </a:r>
                      <a:endParaRPr dirty="0"/>
                    </a:p>
                  </a:txBody>
                  <a:tcPr marL="9525" marR="9525" marT="9525" marB="0" anchor="b"/>
                </a:tc>
              </a:tr>
              <a:tr h="43217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Муниципальная программа "Цифровое развитие города Пыть-Яха"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327,4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14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289,1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14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247,7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99,71</a:t>
                      </a:r>
                      <a:endParaRPr dirty="0"/>
                    </a:p>
                  </a:txBody>
                  <a:tcPr marL="9525" marR="9525" marT="9525" marB="0" anchor="b"/>
                </a:tc>
              </a:tr>
              <a:tr h="43217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Муниципальная программа "Современная транспортная система города Пыть-Яха"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275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284,1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333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465,3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308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063,7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92,38</a:t>
                      </a:r>
                      <a:endParaRPr dirty="0"/>
                    </a:p>
                  </a:txBody>
                  <a:tcPr marL="9525" marR="9525" marT="9525" marB="0" anchor="b"/>
                </a:tc>
              </a:tr>
              <a:tr h="43217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Муниципальная программа "Управление муниципальными финансами в городе Пыть-Яхе"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820,5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862,3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293,1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15,74</a:t>
                      </a:r>
                      <a:endParaRPr dirty="0"/>
                    </a:p>
                  </a:txBody>
                  <a:tcPr marL="9525" marR="9525" marT="9525" marB="0" anchor="b"/>
                </a:tc>
              </a:tr>
              <a:tr h="43217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Муниципальная программа "Развитие гражданского общества в городе Пыть-Яхе"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43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956,7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49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267,7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48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558,4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98,56</a:t>
                      </a:r>
                      <a:endParaRPr dirty="0"/>
                    </a:p>
                  </a:txBody>
                  <a:tcPr marL="9525" marR="9525" marT="9525" marB="0" anchor="b"/>
                </a:tc>
              </a:tr>
              <a:tr h="43217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Муниципальная программа "Управление муниципальным имуществом города Пыть-Яха"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34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998,4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81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178,5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79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874,5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98,39</a:t>
                      </a:r>
                      <a:endParaRPr dirty="0"/>
                    </a:p>
                  </a:txBody>
                  <a:tcPr marL="9525" marR="9525" marT="9525" marB="0" anchor="b"/>
                </a:tc>
              </a:tr>
              <a:tr h="43217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Муниципальная программа "Развитие муниципальной службы в городе Пыть-Яхе"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594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335,1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660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927,2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658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545,1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99,64</a:t>
                      </a:r>
                      <a:endParaRPr dirty="0"/>
                    </a:p>
                  </a:txBody>
                  <a:tcPr marL="9525" marR="9525" marT="9525" marB="0" anchor="b"/>
                </a:tc>
              </a:tr>
              <a:tr h="60005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Муниципальная программа "Содержание городских территорий, озеленение и благоустройство города Пыть-Яха"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137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512,6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188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361,0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184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781,9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98,10</a:t>
                      </a:r>
                      <a:endParaRPr dirty="0"/>
                    </a:p>
                  </a:txBody>
                  <a:tcPr marL="9525" marR="9525" marT="9525" marB="0" anchor="b"/>
                </a:tc>
              </a:tr>
              <a:tr h="50086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Муниципальная программа "Устойчивое развитие коренных малочисленных народов Севера в городе Пыть-Яхе"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567,0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2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128,3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2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128,3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100,00</a:t>
                      </a:r>
                      <a:endParaRPr dirty="0"/>
                    </a:p>
                  </a:txBody>
                  <a:tcPr marL="9525" marR="9525" marT="9525" marB="0" anchor="b"/>
                </a:tc>
              </a:tr>
              <a:tr h="42295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Непрограммные направления деятельности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51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463,8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53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235,2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50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676,8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0" i="0" u="none" strike="noStrike" dirty="0">
                          <a:latin typeface="Times New Roman"/>
                        </a:rPr>
                        <a:t>95,19</a:t>
                      </a:r>
                      <a:endParaRPr dirty="0"/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4" name="Рисунок 3" descr="Герб города для бланка"/>
          <p:cNvPicPr/>
          <p:nvPr/>
        </p:nvPicPr>
        <p:blipFill>
          <a:blip r:embed="rId2"/>
          <a:stretch/>
        </p:blipFill>
        <p:spPr bwMode="auto">
          <a:xfrm>
            <a:off x="76963" y="-1"/>
            <a:ext cx="489093" cy="679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val 101"/>
          <p:cNvSpPr/>
          <p:nvPr/>
        </p:nvSpPr>
        <p:spPr bwMode="auto">
          <a:xfrm>
            <a:off x="4138580" y="1905635"/>
            <a:ext cx="3914848" cy="3914848"/>
          </a:xfrm>
          <a:prstGeom prst="ellipse">
            <a:avLst/>
          </a:prstGeom>
          <a:noFill/>
          <a:ln w="19050">
            <a:solidFill>
              <a:schemeClr val="tx2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dirty="0">
              <a:latin typeface="字魂59号-创粗黑"/>
              <a:ea typeface="字魂59号-创粗黑"/>
              <a:cs typeface="+mn-ea"/>
            </a:endParaRPr>
          </a:p>
        </p:txBody>
      </p:sp>
      <p:grpSp>
        <p:nvGrpSpPr>
          <p:cNvPr id="5" name="Group 129"/>
          <p:cNvGrpSpPr>
            <a:grpSpLocks noChangeAspect="1"/>
          </p:cNvGrpSpPr>
          <p:nvPr/>
        </p:nvGrpSpPr>
        <p:grpSpPr bwMode="auto">
          <a:xfrm>
            <a:off x="3638425" y="3300628"/>
            <a:ext cx="1123919" cy="1124860"/>
            <a:chOff x="2779491" y="2517212"/>
            <a:chExt cx="648499" cy="649042"/>
          </a:xfrm>
        </p:grpSpPr>
        <p:sp>
          <p:nvSpPr>
            <p:cNvPr id="2" name="Oval 124"/>
            <p:cNvSpPr>
              <a:spLocks noChangeAspect="1"/>
            </p:cNvSpPr>
            <p:nvPr/>
          </p:nvSpPr>
          <p:spPr bwMode="auto"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50" b="1" dirty="0">
                <a:solidFill>
                  <a:schemeClr val="bg1"/>
                </a:solidFill>
                <a:latin typeface="字魂59号-创粗黑"/>
                <a:ea typeface="字魂59号-创粗黑"/>
                <a:cs typeface="+mn-ea"/>
              </a:endParaRPr>
            </a:p>
          </p:txBody>
        </p:sp>
        <p:sp>
          <p:nvSpPr>
            <p:cNvPr id="3" name="Oval 61"/>
            <p:cNvSpPr>
              <a:spLocks noChangeAspect="1"/>
            </p:cNvSpPr>
            <p:nvPr/>
          </p:nvSpPr>
          <p:spPr bwMode="auto">
            <a:xfrm>
              <a:off x="2854318" y="2592102"/>
              <a:ext cx="498845" cy="499263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50" b="1" dirty="0">
                <a:latin typeface="字魂59号-创粗黑"/>
                <a:ea typeface="字魂59号-创粗黑"/>
                <a:cs typeface="+mn-ea"/>
              </a:endParaRPr>
            </a:p>
          </p:txBody>
        </p:sp>
      </p:grpSp>
      <p:grpSp>
        <p:nvGrpSpPr>
          <p:cNvPr id="9" name="Group 130"/>
          <p:cNvGrpSpPr>
            <a:grpSpLocks noChangeAspect="1"/>
          </p:cNvGrpSpPr>
          <p:nvPr/>
        </p:nvGrpSpPr>
        <p:grpSpPr bwMode="auto">
          <a:xfrm>
            <a:off x="3987485" y="4688411"/>
            <a:ext cx="1123919" cy="1124860"/>
            <a:chOff x="3287425" y="3613920"/>
            <a:chExt cx="648499" cy="649042"/>
          </a:xfrm>
        </p:grpSpPr>
        <p:sp>
          <p:nvSpPr>
            <p:cNvPr id="10" name="Oval 125"/>
            <p:cNvSpPr>
              <a:spLocks noChangeAspect="1"/>
            </p:cNvSpPr>
            <p:nvPr/>
          </p:nvSpPr>
          <p:spPr bwMode="auto"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50" b="1" dirty="0">
                <a:solidFill>
                  <a:schemeClr val="bg1"/>
                </a:solidFill>
                <a:latin typeface="字魂59号-创粗黑"/>
                <a:ea typeface="字魂59号-创粗黑"/>
                <a:cs typeface="+mn-ea"/>
              </a:endParaRPr>
            </a:p>
          </p:txBody>
        </p:sp>
        <p:sp>
          <p:nvSpPr>
            <p:cNvPr id="11" name="Oval 66"/>
            <p:cNvSpPr>
              <a:spLocks noChangeAspect="1"/>
            </p:cNvSpPr>
            <p:nvPr/>
          </p:nvSpPr>
          <p:spPr bwMode="auto">
            <a:xfrm>
              <a:off x="3362252" y="3688810"/>
              <a:ext cx="498845" cy="499263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600" b="1" dirty="0">
                <a:latin typeface="字魂59号-创粗黑"/>
                <a:ea typeface="字魂59号-创粗黑"/>
                <a:cs typeface="+mn-ea"/>
              </a:endParaRPr>
            </a:p>
          </p:txBody>
        </p:sp>
      </p:grpSp>
      <p:grpSp>
        <p:nvGrpSpPr>
          <p:cNvPr id="12" name="Group 133"/>
          <p:cNvGrpSpPr>
            <a:grpSpLocks noChangeAspect="1"/>
          </p:cNvGrpSpPr>
          <p:nvPr/>
        </p:nvGrpSpPr>
        <p:grpSpPr bwMode="auto">
          <a:xfrm>
            <a:off x="5718169" y="1539708"/>
            <a:ext cx="1123919" cy="1124860"/>
            <a:chOff x="5249342" y="1406453"/>
            <a:chExt cx="648499" cy="649042"/>
          </a:xfrm>
        </p:grpSpPr>
        <p:sp>
          <p:nvSpPr>
            <p:cNvPr id="13" name="Oval 126"/>
            <p:cNvSpPr>
              <a:spLocks noChangeAspect="1"/>
            </p:cNvSpPr>
            <p:nvPr/>
          </p:nvSpPr>
          <p:spPr bwMode="auto">
            <a:xfrm>
              <a:off x="5249342" y="1406453"/>
              <a:ext cx="648499" cy="64904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50" b="1" dirty="0">
                <a:solidFill>
                  <a:schemeClr val="bg1"/>
                </a:solidFill>
                <a:latin typeface="字魂59号-创粗黑"/>
                <a:ea typeface="字魂59号-创粗黑"/>
                <a:cs typeface="+mn-ea"/>
              </a:endParaRPr>
            </a:p>
          </p:txBody>
        </p:sp>
        <p:sp>
          <p:nvSpPr>
            <p:cNvPr id="14" name="Oval 71"/>
            <p:cNvSpPr>
              <a:spLocks noChangeAspect="1"/>
            </p:cNvSpPr>
            <p:nvPr/>
          </p:nvSpPr>
          <p:spPr bwMode="auto">
            <a:xfrm>
              <a:off x="5324169" y="1481343"/>
              <a:ext cx="498845" cy="499263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600" b="1" dirty="0">
                <a:latin typeface="字魂59号-创粗黑"/>
                <a:ea typeface="字魂59号-创粗黑"/>
                <a:cs typeface="+mn-ea"/>
              </a:endParaRPr>
            </a:p>
          </p:txBody>
        </p:sp>
      </p:grpSp>
      <p:grpSp>
        <p:nvGrpSpPr>
          <p:cNvPr id="15" name="Group 132"/>
          <p:cNvGrpSpPr>
            <a:grpSpLocks noChangeAspect="1"/>
          </p:cNvGrpSpPr>
          <p:nvPr/>
        </p:nvGrpSpPr>
        <p:grpSpPr bwMode="auto">
          <a:xfrm>
            <a:off x="6936219" y="2267049"/>
            <a:ext cx="1123919" cy="1124860"/>
            <a:chOff x="5716010" y="2517212"/>
            <a:chExt cx="648499" cy="649042"/>
          </a:xfrm>
        </p:grpSpPr>
        <p:sp>
          <p:nvSpPr>
            <p:cNvPr id="16" name="Oval 127"/>
            <p:cNvSpPr>
              <a:spLocks noChangeAspect="1"/>
            </p:cNvSpPr>
            <p:nvPr/>
          </p:nvSpPr>
          <p:spPr bwMode="auto">
            <a:xfrm>
              <a:off x="5716010" y="2517212"/>
              <a:ext cx="648499" cy="64904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50" b="1" dirty="0">
                <a:solidFill>
                  <a:schemeClr val="bg1"/>
                </a:solidFill>
                <a:latin typeface="字魂59号-创粗黑"/>
                <a:ea typeface="字魂59号-创粗黑"/>
                <a:cs typeface="+mn-ea"/>
              </a:endParaRPr>
            </a:p>
          </p:txBody>
        </p:sp>
        <p:sp>
          <p:nvSpPr>
            <p:cNvPr id="17" name="Oval 120"/>
            <p:cNvSpPr>
              <a:spLocks noChangeAspect="1"/>
            </p:cNvSpPr>
            <p:nvPr/>
          </p:nvSpPr>
          <p:spPr bwMode="auto">
            <a:xfrm>
              <a:off x="5790837" y="2592102"/>
              <a:ext cx="498845" cy="499263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600" b="1" dirty="0">
                <a:latin typeface="字魂59号-创粗黑"/>
                <a:ea typeface="字魂59号-创粗黑"/>
                <a:cs typeface="+mn-ea"/>
              </a:endParaRPr>
            </a:p>
          </p:txBody>
        </p:sp>
      </p:grpSp>
      <p:grpSp>
        <p:nvGrpSpPr>
          <p:cNvPr id="18" name="Group 131"/>
          <p:cNvGrpSpPr>
            <a:grpSpLocks noChangeAspect="1"/>
          </p:cNvGrpSpPr>
          <p:nvPr/>
        </p:nvGrpSpPr>
        <p:grpSpPr bwMode="auto">
          <a:xfrm>
            <a:off x="5497015" y="5258498"/>
            <a:ext cx="1123919" cy="1124860"/>
            <a:chOff x="5244691" y="3613920"/>
            <a:chExt cx="648499" cy="649042"/>
          </a:xfrm>
        </p:grpSpPr>
        <p:sp>
          <p:nvSpPr>
            <p:cNvPr id="19" name="Oval 128"/>
            <p:cNvSpPr>
              <a:spLocks noChangeAspect="1"/>
            </p:cNvSpPr>
            <p:nvPr/>
          </p:nvSpPr>
          <p:spPr bwMode="auto">
            <a:xfrm>
              <a:off x="5244691" y="3613920"/>
              <a:ext cx="648499" cy="64904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50" b="1" dirty="0">
                <a:solidFill>
                  <a:schemeClr val="bg1"/>
                </a:solidFill>
                <a:latin typeface="字魂59号-创粗黑"/>
                <a:ea typeface="字魂59号-创粗黑"/>
                <a:cs typeface="+mn-ea"/>
              </a:endParaRPr>
            </a:p>
          </p:txBody>
        </p:sp>
        <p:sp>
          <p:nvSpPr>
            <p:cNvPr id="20" name="Oval 121"/>
            <p:cNvSpPr>
              <a:spLocks noChangeAspect="1"/>
            </p:cNvSpPr>
            <p:nvPr/>
          </p:nvSpPr>
          <p:spPr bwMode="auto">
            <a:xfrm>
              <a:off x="5319518" y="3688810"/>
              <a:ext cx="498845" cy="499263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600" b="1" dirty="0">
                <a:latin typeface="字魂59号-创粗黑"/>
                <a:ea typeface="字魂59号-创粗黑"/>
                <a:cs typeface="+mn-ea"/>
              </a:endParaRPr>
            </a:p>
          </p:txBody>
        </p:sp>
      </p:grpSp>
      <p:grpSp>
        <p:nvGrpSpPr>
          <p:cNvPr id="21" name="Group 134"/>
          <p:cNvGrpSpPr>
            <a:grpSpLocks noChangeAspect="1"/>
          </p:cNvGrpSpPr>
          <p:nvPr/>
        </p:nvGrpSpPr>
        <p:grpSpPr bwMode="auto">
          <a:xfrm>
            <a:off x="4280891" y="1907327"/>
            <a:ext cx="1123919" cy="1124860"/>
            <a:chOff x="3287425" y="1417883"/>
            <a:chExt cx="648499" cy="649042"/>
          </a:xfrm>
        </p:grpSpPr>
        <p:sp>
          <p:nvSpPr>
            <p:cNvPr id="22" name="Oval 123"/>
            <p:cNvSpPr>
              <a:spLocks noChangeAspect="1"/>
            </p:cNvSpPr>
            <p:nvPr/>
          </p:nvSpPr>
          <p:spPr bwMode="auto"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50" b="1" dirty="0">
                <a:solidFill>
                  <a:schemeClr val="bg1"/>
                </a:solidFill>
                <a:latin typeface="字魂59号-创粗黑"/>
                <a:ea typeface="字魂59号-创粗黑"/>
                <a:cs typeface="+mn-ea"/>
              </a:endParaRPr>
            </a:p>
          </p:txBody>
        </p:sp>
        <p:sp>
          <p:nvSpPr>
            <p:cNvPr id="23" name="Oval 30"/>
            <p:cNvSpPr>
              <a:spLocks noChangeAspect="1"/>
            </p:cNvSpPr>
            <p:nvPr/>
          </p:nvSpPr>
          <p:spPr bwMode="auto">
            <a:xfrm>
              <a:off x="3362252" y="1492773"/>
              <a:ext cx="498845" cy="499263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50" b="1" dirty="0">
                <a:solidFill>
                  <a:schemeClr val="bg1"/>
                </a:solidFill>
                <a:latin typeface="字魂59号-创粗黑"/>
                <a:ea typeface="字魂59号-创粗黑"/>
                <a:cs typeface="+mn-ea"/>
              </a:endParaRPr>
            </a:p>
          </p:txBody>
        </p:sp>
      </p:grpSp>
      <p:grpSp>
        <p:nvGrpSpPr>
          <p:cNvPr id="24" name="Group 59"/>
          <p:cNvGrpSpPr/>
          <p:nvPr/>
        </p:nvGrpSpPr>
        <p:grpSpPr bwMode="auto">
          <a:xfrm>
            <a:off x="2364110" y="5345370"/>
            <a:ext cx="8720504" cy="1307434"/>
            <a:chOff x="2889072" y="3453978"/>
            <a:chExt cx="6541227" cy="980702"/>
          </a:xfrm>
        </p:grpSpPr>
        <p:sp>
          <p:nvSpPr>
            <p:cNvPr id="25" name="TextBox 180"/>
            <p:cNvSpPr txBox="1"/>
            <p:nvPr/>
          </p:nvSpPr>
          <p:spPr bwMode="auto">
            <a:xfrm>
              <a:off x="7154105" y="3453978"/>
              <a:ext cx="2276194" cy="154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623695">
                <a:spcBef>
                  <a:spcPts val="0"/>
                </a:spcBef>
                <a:defRPr/>
              </a:pP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/>
                <a:ea typeface="字魂59号-创粗黑"/>
                <a:cs typeface="+mn-ea"/>
              </a:endParaRPr>
            </a:p>
          </p:txBody>
        </p:sp>
        <p:sp>
          <p:nvSpPr>
            <p:cNvPr id="26" name="Rectangle 181"/>
            <p:cNvSpPr/>
            <p:nvPr/>
          </p:nvSpPr>
          <p:spPr bwMode="auto">
            <a:xfrm>
              <a:off x="2889072" y="3834439"/>
              <a:ext cx="2228399" cy="600242"/>
            </a:xfrm>
            <a:prstGeom prst="rect">
              <a:avLst/>
            </a:prstGeom>
            <a:grp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schemeClr val="accent6"/>
                  </a:solidFill>
                  <a:latin typeface="Times New Roman"/>
                  <a:ea typeface="字魂59号-创粗黑"/>
                  <a:cs typeface="Times New Roman"/>
                </a:rPr>
                <a:t>Современная транспортная </a:t>
              </a:r>
              <a:endParaRPr dirty="0"/>
            </a:p>
            <a:p>
              <a:pPr algn="ctr">
                <a:defRPr/>
              </a:pPr>
              <a:r>
                <a:rPr lang="ru-RU" b="1" dirty="0">
                  <a:solidFill>
                    <a:schemeClr val="accent6"/>
                  </a:solidFill>
                  <a:latin typeface="Times New Roman"/>
                  <a:ea typeface="字魂59号-创粗黑"/>
                  <a:cs typeface="Times New Roman"/>
                </a:rPr>
                <a:t>система</a:t>
              </a:r>
              <a:endParaRPr dirty="0"/>
            </a:p>
            <a:p>
              <a:pPr algn="ctr">
                <a:defRPr/>
              </a:pPr>
              <a:r>
                <a:rPr lang="ru-RU" sz="1600" b="1" dirty="0">
                  <a:solidFill>
                    <a:schemeClr val="accent6"/>
                  </a:solidFill>
                  <a:latin typeface="Times New Roman"/>
                  <a:ea typeface="字魂59号-创粗黑"/>
                  <a:cs typeface="Times New Roman"/>
                </a:rPr>
                <a:t>308 063,7 тыс.рублей или 5,6%</a:t>
              </a:r>
              <a:endParaRPr lang="zh-CN" sz="1600" b="1" dirty="0">
                <a:solidFill>
                  <a:schemeClr val="accent6"/>
                </a:solidFill>
                <a:latin typeface="Times New Roman"/>
                <a:ea typeface="字魂59号-创粗黑"/>
                <a:cs typeface="Times New Roman"/>
              </a:endParaRPr>
            </a:p>
          </p:txBody>
        </p:sp>
      </p:grpSp>
      <p:grpSp>
        <p:nvGrpSpPr>
          <p:cNvPr id="27" name="Group 57"/>
          <p:cNvGrpSpPr/>
          <p:nvPr/>
        </p:nvGrpSpPr>
        <p:grpSpPr bwMode="auto">
          <a:xfrm>
            <a:off x="-242892" y="3188971"/>
            <a:ext cx="3916688" cy="661785"/>
            <a:chOff x="-816884" y="3013681"/>
            <a:chExt cx="2937898" cy="377790"/>
          </a:xfrm>
        </p:grpSpPr>
        <p:sp>
          <p:nvSpPr>
            <p:cNvPr id="28" name="TextBox 183"/>
            <p:cNvSpPr txBox="1"/>
            <p:nvPr/>
          </p:nvSpPr>
          <p:spPr bwMode="auto">
            <a:xfrm>
              <a:off x="-816884" y="3250912"/>
              <a:ext cx="2917183" cy="1405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623695">
                <a:spcBef>
                  <a:spcPts val="0"/>
                </a:spcBef>
                <a:defRPr/>
              </a:pPr>
              <a:r>
                <a:rPr lang="ru-RU" sz="1600" b="1" dirty="0">
                  <a:latin typeface="Times New Roman"/>
                  <a:ea typeface="字魂59号-创粗黑"/>
                  <a:cs typeface="Times New Roman"/>
                </a:rPr>
                <a:t>2 289 452,0 тыс.рублей или 41,9%</a:t>
              </a:r>
              <a:endParaRPr lang="zh-CN" sz="1600" b="1" dirty="0">
                <a:latin typeface="Times New Roman"/>
                <a:ea typeface="字魂59号-创粗黑"/>
                <a:cs typeface="Times New Roman"/>
              </a:endParaRPr>
            </a:p>
          </p:txBody>
        </p:sp>
        <p:sp>
          <p:nvSpPr>
            <p:cNvPr id="29" name="Rectangle 184"/>
            <p:cNvSpPr/>
            <p:nvPr/>
          </p:nvSpPr>
          <p:spPr bwMode="auto">
            <a:xfrm>
              <a:off x="140550" y="3013681"/>
              <a:ext cx="1980464" cy="230863"/>
            </a:xfrm>
            <a:prstGeom prst="rect">
              <a:avLst/>
            </a:prstGeom>
            <a:grpFill/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ru-RU" sz="2000" b="1" dirty="0">
                  <a:solidFill>
                    <a:schemeClr val="accent2"/>
                  </a:solidFill>
                  <a:latin typeface="Times New Roman"/>
                  <a:ea typeface="字魂59号-创粗黑"/>
                  <a:cs typeface="Times New Roman"/>
                </a:rPr>
                <a:t>Развитие образования </a:t>
              </a:r>
              <a:endParaRPr lang="zh-CN" sz="2000" b="1">
                <a:solidFill>
                  <a:schemeClr val="accent2"/>
                </a:solidFill>
                <a:latin typeface="Times New Roman"/>
                <a:ea typeface="字魂59号-创粗黑"/>
                <a:cs typeface="Times New Roman"/>
              </a:endParaRPr>
            </a:p>
          </p:txBody>
        </p:sp>
      </p:grpSp>
      <p:grpSp>
        <p:nvGrpSpPr>
          <p:cNvPr id="30" name="Group 58"/>
          <p:cNvGrpSpPr/>
          <p:nvPr/>
        </p:nvGrpSpPr>
        <p:grpSpPr bwMode="auto">
          <a:xfrm>
            <a:off x="6609873" y="1338601"/>
            <a:ext cx="3199402" cy="549906"/>
            <a:chOff x="6211883" y="1158676"/>
            <a:chExt cx="2399864" cy="412483"/>
          </a:xfrm>
        </p:grpSpPr>
        <p:sp>
          <p:nvSpPr>
            <p:cNvPr id="31" name="TextBox 186"/>
            <p:cNvSpPr txBox="1"/>
            <p:nvPr/>
          </p:nvSpPr>
          <p:spPr bwMode="auto">
            <a:xfrm>
              <a:off x="6264945" y="1386469"/>
              <a:ext cx="2276195" cy="184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623695">
                <a:spcBef>
                  <a:spcPts val="0"/>
                </a:spcBef>
                <a:defRPr/>
              </a:pPr>
              <a:r>
                <a:rPr lang="ru-RU" sz="1600" b="1" dirty="0">
                  <a:latin typeface="Times New Roman"/>
                  <a:ea typeface="字魂59号-创粗黑"/>
                  <a:cs typeface="Times New Roman"/>
                </a:rPr>
                <a:t>264 378,6 тыс.рублей или 4,8%</a:t>
              </a:r>
              <a:endParaRPr lang="en-US" sz="1600" b="1" dirty="0">
                <a:latin typeface="Times New Roman"/>
                <a:ea typeface="字魂59号-创粗黑"/>
                <a:cs typeface="Times New Roman"/>
              </a:endParaRPr>
            </a:p>
          </p:txBody>
        </p:sp>
        <p:sp>
          <p:nvSpPr>
            <p:cNvPr id="32" name="Rectangle 187"/>
            <p:cNvSpPr/>
            <p:nvPr/>
          </p:nvSpPr>
          <p:spPr bwMode="auto">
            <a:xfrm>
              <a:off x="6211883" y="1158676"/>
              <a:ext cx="2399864" cy="230863"/>
            </a:xfrm>
            <a:prstGeom prst="rect">
              <a:avLst/>
            </a:prstGeom>
            <a:grpFill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chemeClr val="accent4"/>
                  </a:solidFill>
                  <a:latin typeface="Times New Roman"/>
                  <a:ea typeface="字魂59号-创粗黑"/>
                  <a:cs typeface="Times New Roman"/>
                </a:rPr>
                <a:t>Развитие жилищной сферы</a:t>
              </a:r>
              <a:endParaRPr lang="zh-CN" sz="2000" b="1">
                <a:solidFill>
                  <a:schemeClr val="accent4"/>
                </a:solidFill>
                <a:latin typeface="Times New Roman"/>
                <a:ea typeface="字魂59号-创粗黑"/>
                <a:cs typeface="Times New Roman"/>
              </a:endParaRPr>
            </a:p>
          </p:txBody>
        </p:sp>
      </p:grpSp>
      <p:sp>
        <p:nvSpPr>
          <p:cNvPr id="35" name="Rectangle 190"/>
          <p:cNvSpPr/>
          <p:nvPr/>
        </p:nvSpPr>
        <p:spPr bwMode="auto">
          <a:xfrm>
            <a:off x="860153" y="1510599"/>
            <a:ext cx="3541907" cy="11695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1"/>
                </a:solidFill>
                <a:latin typeface="Times New Roman"/>
                <a:ea typeface="字魂59号-创粗黑"/>
                <a:cs typeface="Times New Roman"/>
              </a:rPr>
              <a:t>Содержание городских</a:t>
            </a:r>
            <a:endParaRPr dirty="0"/>
          </a:p>
          <a:p>
            <a:pPr algn="ctr">
              <a:defRPr/>
            </a:pPr>
            <a:r>
              <a:rPr lang="ru-RU" sz="2000" b="1" dirty="0">
                <a:solidFill>
                  <a:schemeClr val="accent1"/>
                </a:solidFill>
                <a:latin typeface="Times New Roman"/>
                <a:ea typeface="字魂59号-创粗黑"/>
                <a:cs typeface="Times New Roman"/>
              </a:rPr>
              <a:t> территорий, озеленение и благоустройство </a:t>
            </a:r>
            <a:endParaRPr dirty="0"/>
          </a:p>
          <a:p>
            <a:pPr algn="ctr">
              <a:defRPr/>
            </a:pPr>
            <a:r>
              <a:rPr lang="ru-RU" sz="1600" b="1" dirty="0">
                <a:solidFill>
                  <a:schemeClr val="accent1"/>
                </a:solidFill>
                <a:latin typeface="Times New Roman"/>
                <a:ea typeface="字魂59号-创粗黑"/>
                <a:cs typeface="Times New Roman"/>
              </a:rPr>
              <a:t>184 781,9 тыс.рублей или 3,4%</a:t>
            </a:r>
            <a:endParaRPr dirty="0"/>
          </a:p>
        </p:txBody>
      </p:sp>
      <p:sp>
        <p:nvSpPr>
          <p:cNvPr id="38" name="Rectangle 193"/>
          <p:cNvSpPr/>
          <p:nvPr/>
        </p:nvSpPr>
        <p:spPr bwMode="auto">
          <a:xfrm>
            <a:off x="860153" y="4720890"/>
            <a:ext cx="3007916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3"/>
                </a:solidFill>
                <a:latin typeface="Times New Roman"/>
                <a:ea typeface="字魂59号-创粗黑"/>
                <a:cs typeface="Times New Roman"/>
              </a:rPr>
              <a:t>Развитие муниципальной </a:t>
            </a:r>
            <a:endParaRPr dirty="0"/>
          </a:p>
          <a:p>
            <a:pPr algn="ctr">
              <a:defRPr/>
            </a:pPr>
            <a:r>
              <a:rPr lang="ru-RU" sz="2000" b="1" dirty="0">
                <a:solidFill>
                  <a:schemeClr val="accent3"/>
                </a:solidFill>
                <a:latin typeface="Times New Roman"/>
                <a:ea typeface="字魂59号-创粗黑"/>
                <a:cs typeface="Times New Roman"/>
              </a:rPr>
              <a:t>службы </a:t>
            </a:r>
            <a:endParaRPr dirty="0"/>
          </a:p>
          <a:p>
            <a:pPr algn="ctr">
              <a:defRPr/>
            </a:pPr>
            <a:r>
              <a:rPr lang="ru-RU" sz="2000" b="1" dirty="0">
                <a:solidFill>
                  <a:schemeClr val="accent3"/>
                </a:solidFill>
                <a:latin typeface="Times New Roman"/>
                <a:ea typeface="字魂59号-创粗黑"/>
                <a:cs typeface="Times New Roman"/>
              </a:rPr>
              <a:t> </a:t>
            </a:r>
            <a:r>
              <a:rPr lang="ru-RU" sz="1600" b="1" dirty="0">
                <a:solidFill>
                  <a:schemeClr val="accent3"/>
                </a:solidFill>
                <a:latin typeface="Times New Roman"/>
                <a:ea typeface="字魂59号-创粗黑"/>
                <a:cs typeface="Times New Roman"/>
              </a:rPr>
              <a:t>658 545,1 тыс.рублей или 12,0%</a:t>
            </a:r>
            <a:endParaRPr lang="zh-CN" sz="1600" b="1" dirty="0">
              <a:solidFill>
                <a:schemeClr val="accent3"/>
              </a:solidFill>
              <a:latin typeface="Times New Roman"/>
              <a:ea typeface="字魂59号-创粗黑"/>
              <a:cs typeface="Times New Roman"/>
            </a:endParaRPr>
          </a:p>
        </p:txBody>
      </p:sp>
      <p:grpSp>
        <p:nvGrpSpPr>
          <p:cNvPr id="39" name="Group 58"/>
          <p:cNvGrpSpPr/>
          <p:nvPr/>
        </p:nvGrpSpPr>
        <p:grpSpPr bwMode="auto">
          <a:xfrm>
            <a:off x="7896702" y="2332252"/>
            <a:ext cx="3524177" cy="861774"/>
            <a:chOff x="7174423" y="1352592"/>
            <a:chExt cx="2276196" cy="646413"/>
          </a:xfrm>
        </p:grpSpPr>
        <p:sp>
          <p:nvSpPr>
            <p:cNvPr id="40" name="TextBox 195"/>
            <p:cNvSpPr txBox="1"/>
            <p:nvPr/>
          </p:nvSpPr>
          <p:spPr bwMode="auto">
            <a:xfrm>
              <a:off x="7174424" y="1600637"/>
              <a:ext cx="2276195" cy="154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623695">
                <a:spcBef>
                  <a:spcPts val="0"/>
                </a:spcBef>
                <a:defRPr/>
              </a:pP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/>
                <a:ea typeface="字魂59号-创粗黑"/>
                <a:cs typeface="+mn-ea"/>
              </a:endParaRPr>
            </a:p>
          </p:txBody>
        </p:sp>
        <p:sp>
          <p:nvSpPr>
            <p:cNvPr id="41" name="Rectangle 196"/>
            <p:cNvSpPr/>
            <p:nvPr/>
          </p:nvSpPr>
          <p:spPr bwMode="auto">
            <a:xfrm>
              <a:off x="7174423" y="1352592"/>
              <a:ext cx="2244566" cy="646413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chemeClr val="accent5"/>
                  </a:solidFill>
                  <a:latin typeface="Times New Roman"/>
                  <a:ea typeface="字魂59号-创粗黑"/>
                  <a:cs typeface="Times New Roman"/>
                </a:rPr>
                <a:t>ЖКК и городская </a:t>
              </a:r>
              <a:endParaRPr dirty="0"/>
            </a:p>
            <a:p>
              <a:pPr algn="ctr">
                <a:defRPr/>
              </a:pPr>
              <a:r>
                <a:rPr lang="ru-RU" sz="2000" b="1" dirty="0">
                  <a:solidFill>
                    <a:schemeClr val="accent5"/>
                  </a:solidFill>
                  <a:latin typeface="Times New Roman"/>
                  <a:ea typeface="字魂59号-创粗黑"/>
                  <a:cs typeface="Times New Roman"/>
                </a:rPr>
                <a:t>среда города</a:t>
              </a:r>
              <a:endParaRPr dirty="0"/>
            </a:p>
            <a:p>
              <a:pPr algn="ctr">
                <a:defRPr/>
              </a:pPr>
              <a:r>
                <a:rPr lang="ru-RU" sz="1600" b="1" dirty="0">
                  <a:solidFill>
                    <a:schemeClr val="accent5"/>
                  </a:solidFill>
                  <a:latin typeface="Times New Roman"/>
                  <a:ea typeface="字魂59号-创粗黑"/>
                  <a:cs typeface="Times New Roman"/>
                </a:rPr>
                <a:t>761 257,2 тыс.рублей или 13,9%</a:t>
              </a:r>
              <a:endParaRPr lang="zh-CN" sz="1600" b="1" dirty="0">
                <a:solidFill>
                  <a:schemeClr val="accent5"/>
                </a:solidFill>
                <a:latin typeface="Times New Roman"/>
                <a:ea typeface="字魂59号-创粗黑"/>
                <a:cs typeface="Times New Roman"/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 bwMode="auto">
          <a:xfrm>
            <a:off x="1472664" y="153893"/>
            <a:ext cx="10670363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/>
                <a:cs typeface="Times New Roman"/>
              </a:rPr>
              <a:t>Исполнение расходов бюджета города Пыть-Яха за 2024 год в разрезе муниципальных программ </a:t>
            </a:r>
            <a:endParaRPr lang="ru-RU"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49" name="Group 134"/>
          <p:cNvGrpSpPr>
            <a:grpSpLocks noChangeAspect="1"/>
          </p:cNvGrpSpPr>
          <p:nvPr/>
        </p:nvGrpSpPr>
        <p:grpSpPr bwMode="auto">
          <a:xfrm>
            <a:off x="6926165" y="4836559"/>
            <a:ext cx="1123919" cy="1124860"/>
            <a:chOff x="3287425" y="1417883"/>
            <a:chExt cx="648499" cy="649042"/>
          </a:xfrm>
        </p:grpSpPr>
        <p:sp>
          <p:nvSpPr>
            <p:cNvPr id="50" name="Oval 123"/>
            <p:cNvSpPr>
              <a:spLocks noChangeAspect="1"/>
            </p:cNvSpPr>
            <p:nvPr/>
          </p:nvSpPr>
          <p:spPr bwMode="auto"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50" b="1" dirty="0">
                <a:solidFill>
                  <a:schemeClr val="bg1"/>
                </a:solidFill>
                <a:latin typeface="字魂59号-创粗黑"/>
                <a:ea typeface="字魂59号-创粗黑"/>
                <a:cs typeface="+mn-ea"/>
              </a:endParaRPr>
            </a:p>
          </p:txBody>
        </p:sp>
        <p:sp>
          <p:nvSpPr>
            <p:cNvPr id="51" name="Oval 30"/>
            <p:cNvSpPr>
              <a:spLocks noChangeAspect="1"/>
            </p:cNvSpPr>
            <p:nvPr/>
          </p:nvSpPr>
          <p:spPr bwMode="auto">
            <a:xfrm>
              <a:off x="3362252" y="1492773"/>
              <a:ext cx="498845" cy="49926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50" b="1" dirty="0">
                <a:solidFill>
                  <a:schemeClr val="bg1"/>
                </a:solidFill>
                <a:latin typeface="字魂59号-创粗黑"/>
                <a:ea typeface="字魂59号-创粗黑"/>
                <a:cs typeface="+mn-ea"/>
              </a:endParaRPr>
            </a:p>
          </p:txBody>
        </p:sp>
      </p:grpSp>
      <p:grpSp>
        <p:nvGrpSpPr>
          <p:cNvPr id="52" name="Group 129"/>
          <p:cNvGrpSpPr>
            <a:grpSpLocks noChangeAspect="1"/>
          </p:cNvGrpSpPr>
          <p:nvPr/>
        </p:nvGrpSpPr>
        <p:grpSpPr bwMode="auto">
          <a:xfrm>
            <a:off x="7403955" y="3551804"/>
            <a:ext cx="1123919" cy="1124860"/>
            <a:chOff x="2779491" y="2517212"/>
            <a:chExt cx="648499" cy="649042"/>
          </a:xfrm>
        </p:grpSpPr>
        <p:sp>
          <p:nvSpPr>
            <p:cNvPr id="53" name="Oval 124"/>
            <p:cNvSpPr>
              <a:spLocks noChangeAspect="1"/>
            </p:cNvSpPr>
            <p:nvPr/>
          </p:nvSpPr>
          <p:spPr bwMode="auto"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50" b="1" dirty="0">
                <a:solidFill>
                  <a:schemeClr val="bg1"/>
                </a:solidFill>
                <a:latin typeface="字魂59号-创粗黑"/>
                <a:ea typeface="字魂59号-创粗黑"/>
                <a:cs typeface="+mn-ea"/>
              </a:endParaRPr>
            </a:p>
          </p:txBody>
        </p:sp>
        <p:sp>
          <p:nvSpPr>
            <p:cNvPr id="54" name="Oval 61"/>
            <p:cNvSpPr>
              <a:spLocks noChangeAspect="1"/>
            </p:cNvSpPr>
            <p:nvPr/>
          </p:nvSpPr>
          <p:spPr bwMode="auto">
            <a:xfrm>
              <a:off x="2854318" y="2592102"/>
              <a:ext cx="498845" cy="499263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50" b="1" dirty="0">
                <a:latin typeface="字魂59号-创粗黑"/>
                <a:ea typeface="字魂59号-创粗黑"/>
                <a:cs typeface="+mn-ea"/>
              </a:endParaRPr>
            </a:p>
          </p:txBody>
        </p:sp>
      </p:grpSp>
      <p:sp>
        <p:nvSpPr>
          <p:cNvPr id="62" name="Прямоугольник 61"/>
          <p:cNvSpPr/>
          <p:nvPr/>
        </p:nvSpPr>
        <p:spPr bwMode="auto">
          <a:xfrm>
            <a:off x="7821030" y="4969935"/>
            <a:ext cx="38012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/>
                </a:solidFill>
                <a:latin typeface="Times New Roman"/>
                <a:ea typeface="字魂59号-创粗黑"/>
                <a:cs typeface="Times New Roman"/>
              </a:rPr>
              <a:t>Развитие физической культуры </a:t>
            </a:r>
            <a:endParaRPr dirty="0"/>
          </a:p>
          <a:p>
            <a:pPr algn="ctr">
              <a:defRPr/>
            </a:pPr>
            <a:r>
              <a:rPr lang="ru-RU" b="1" dirty="0">
                <a:solidFill>
                  <a:schemeClr val="accent1"/>
                </a:solidFill>
                <a:latin typeface="Times New Roman"/>
                <a:ea typeface="字魂59号-创粗黑"/>
                <a:cs typeface="Times New Roman"/>
              </a:rPr>
              <a:t>и спорта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/>
                </a:solidFill>
                <a:latin typeface="Times New Roman"/>
                <a:ea typeface="字魂59号-创粗黑"/>
                <a:cs typeface="Times New Roman"/>
              </a:rPr>
              <a:t>288 174,9 тыс.рублей или 5,3%</a:t>
            </a: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7930453" y="3619896"/>
            <a:ext cx="49554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/>
                <a:ea typeface="字魂59号-创粗黑"/>
                <a:cs typeface="Times New Roman"/>
              </a:rPr>
              <a:t>Культурное пространство города</a:t>
            </a:r>
          </a:p>
          <a:p>
            <a:pPr algn="ctr">
              <a:defRPr/>
            </a:pPr>
            <a:r>
              <a:rPr lang="ru-RU" sz="1600" b="1" dirty="0">
                <a:latin typeface="Times New Roman"/>
                <a:ea typeface="字魂59号-创粗黑"/>
                <a:cs typeface="Times New Roman"/>
              </a:rPr>
              <a:t>374 407,2 тыс.рублей или 6,9%</a:t>
            </a:r>
          </a:p>
        </p:txBody>
      </p:sp>
      <p:pic>
        <p:nvPicPr>
          <p:cNvPr id="64" name="Рисунок 63" descr="Герб города для бланка"/>
          <p:cNvPicPr/>
          <p:nvPr/>
        </p:nvPicPr>
        <p:blipFill>
          <a:blip r:embed="rId2"/>
          <a:stretch/>
        </p:blipFill>
        <p:spPr bwMode="auto">
          <a:xfrm>
            <a:off x="76964" y="0"/>
            <a:ext cx="506510" cy="6966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组合 29"/>
          <p:cNvGrpSpPr/>
          <p:nvPr/>
        </p:nvGrpSpPr>
        <p:grpSpPr bwMode="auto">
          <a:xfrm>
            <a:off x="5989294" y="1932170"/>
            <a:ext cx="539281" cy="361414"/>
            <a:chOff x="4979938" y="3638125"/>
            <a:chExt cx="439857" cy="311768"/>
          </a:xfrm>
          <a:solidFill>
            <a:schemeClr val="tx1"/>
          </a:solidFill>
        </p:grpSpPr>
        <p:grpSp>
          <p:nvGrpSpPr>
            <p:cNvPr id="56" name="组合 30"/>
            <p:cNvGrpSpPr/>
            <p:nvPr/>
          </p:nvGrpSpPr>
          <p:grpSpPr bwMode="auto">
            <a:xfrm>
              <a:off x="4979938" y="3681386"/>
              <a:ext cx="439857" cy="268507"/>
              <a:chOff x="4975778" y="3669385"/>
              <a:chExt cx="439857" cy="268507"/>
            </a:xfrm>
            <a:grpFill/>
          </p:grpSpPr>
          <p:grpSp>
            <p:nvGrpSpPr>
              <p:cNvPr id="58" name="组合 32"/>
              <p:cNvGrpSpPr/>
              <p:nvPr/>
            </p:nvGrpSpPr>
            <p:grpSpPr bwMode="auto">
              <a:xfrm>
                <a:off x="4975778" y="3689944"/>
                <a:ext cx="439857" cy="24689"/>
                <a:chOff x="4902784" y="3688900"/>
                <a:chExt cx="439857" cy="24689"/>
              </a:xfrm>
              <a:grpFill/>
            </p:grpSpPr>
            <p:sp>
              <p:nvSpPr>
                <p:cNvPr id="65" name="矩形 36"/>
                <p:cNvSpPr/>
                <p:nvPr/>
              </p:nvSpPr>
              <p:spPr bwMode="auto">
                <a:xfrm rot="19380000">
                  <a:off x="4902784" y="3688900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>
                    <a:latin typeface="字魂59号-创粗黑"/>
                    <a:ea typeface="字魂59号-创粗黑"/>
                    <a:cs typeface="+mn-ea"/>
                  </a:endParaRPr>
                </a:p>
              </p:txBody>
            </p:sp>
            <p:sp>
              <p:nvSpPr>
                <p:cNvPr id="66" name="矩形 37"/>
                <p:cNvSpPr/>
                <p:nvPr/>
              </p:nvSpPr>
              <p:spPr bwMode="auto">
                <a:xfrm rot="2220000" flipH="1">
                  <a:off x="5090641" y="3688901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>
                    <a:latin typeface="字魂59号-创粗黑"/>
                    <a:ea typeface="字魂59号-创粗黑"/>
                    <a:cs typeface="+mn-ea"/>
                  </a:endParaRPr>
                </a:p>
              </p:txBody>
            </p:sp>
          </p:grpSp>
          <p:sp>
            <p:nvSpPr>
              <p:cNvPr id="59" name="等腰三角形 33"/>
              <p:cNvSpPr/>
              <p:nvPr/>
            </p:nvSpPr>
            <p:spPr bwMode="auto">
              <a:xfrm>
                <a:off x="5044333" y="3669385"/>
                <a:ext cx="302746" cy="127806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>
                  <a:latin typeface="字魂59号-创粗黑"/>
                  <a:ea typeface="字魂59号-创粗黑"/>
                  <a:cs typeface="+mn-ea"/>
                </a:endParaRPr>
              </a:p>
            </p:txBody>
          </p:sp>
          <p:sp>
            <p:nvSpPr>
              <p:cNvPr id="60" name="矩形 34"/>
              <p:cNvSpPr/>
              <p:nvPr/>
            </p:nvSpPr>
            <p:spPr bwMode="auto">
              <a:xfrm>
                <a:off x="5043860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>
                  <a:latin typeface="字魂59号-创粗黑"/>
                  <a:ea typeface="字魂59号-创粗黑"/>
                  <a:cs typeface="+mn-ea"/>
                </a:endParaRPr>
              </a:p>
            </p:txBody>
          </p:sp>
          <p:sp>
            <p:nvSpPr>
              <p:cNvPr id="61" name="矩形 35"/>
              <p:cNvSpPr/>
              <p:nvPr/>
            </p:nvSpPr>
            <p:spPr bwMode="auto">
              <a:xfrm>
                <a:off x="5238624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>
                  <a:latin typeface="字魂59号-创粗黑"/>
                  <a:ea typeface="字魂59号-创粗黑"/>
                  <a:cs typeface="+mn-ea"/>
                </a:endParaRPr>
              </a:p>
            </p:txBody>
          </p:sp>
        </p:grpSp>
        <p:sp>
          <p:nvSpPr>
            <p:cNvPr id="57" name="剪去单角的矩形 31"/>
            <p:cNvSpPr/>
            <p:nvPr/>
          </p:nvSpPr>
          <p:spPr bwMode="auto">
            <a:xfrm flipH="1" flipV="1">
              <a:off x="5266528" y="3638125"/>
              <a:ext cx="45719" cy="88107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latin typeface="字魂59号-创粗黑"/>
                <a:ea typeface="字魂59号-创粗黑"/>
                <a:cs typeface="+mn-ea"/>
              </a:endParaRPr>
            </a:p>
          </p:txBody>
        </p:sp>
      </p:grpSp>
      <p:grpSp>
        <p:nvGrpSpPr>
          <p:cNvPr id="67" name="组合 55"/>
          <p:cNvGrpSpPr/>
          <p:nvPr/>
        </p:nvGrpSpPr>
        <p:grpSpPr bwMode="auto">
          <a:xfrm>
            <a:off x="7293996" y="2613784"/>
            <a:ext cx="465297" cy="418403"/>
            <a:chOff x="2928203" y="5369694"/>
            <a:chExt cx="465358" cy="418456"/>
          </a:xfrm>
          <a:solidFill>
            <a:schemeClr val="bg1"/>
          </a:solidFill>
        </p:grpSpPr>
        <p:grpSp>
          <p:nvGrpSpPr>
            <p:cNvPr id="68" name="组合 38"/>
            <p:cNvGrpSpPr/>
            <p:nvPr/>
          </p:nvGrpSpPr>
          <p:grpSpPr bwMode="auto">
            <a:xfrm>
              <a:off x="2928203" y="5369694"/>
              <a:ext cx="460390" cy="418456"/>
              <a:chOff x="10760385" y="4041158"/>
              <a:chExt cx="460390" cy="418456"/>
            </a:xfrm>
            <a:grpFill/>
          </p:grpSpPr>
          <p:sp>
            <p:nvSpPr>
              <p:cNvPr id="71" name="任意多边形 39"/>
              <p:cNvSpPr/>
              <p:nvPr/>
            </p:nvSpPr>
            <p:spPr bwMode="auto">
              <a:xfrm>
                <a:off x="10813541" y="4041158"/>
                <a:ext cx="407235" cy="357637"/>
              </a:xfrm>
              <a:custGeom>
                <a:avLst/>
                <a:gdLst>
                  <a:gd name="connsiteX0" fmla="*/ 6665 w 406232"/>
                  <a:gd name="connsiteY0" fmla="*/ 305095 h 348959"/>
                  <a:gd name="connsiteX1" fmla="*/ 6665 w 406232"/>
                  <a:gd name="connsiteY1" fmla="*/ 226514 h 348959"/>
                  <a:gd name="connsiteX2" fmla="*/ 73340 w 406232"/>
                  <a:gd name="connsiteY2" fmla="*/ 128882 h 348959"/>
                  <a:gd name="connsiteX3" fmla="*/ 244790 w 406232"/>
                  <a:gd name="connsiteY3" fmla="*/ 43157 h 348959"/>
                  <a:gd name="connsiteX4" fmla="*/ 401952 w 406232"/>
                  <a:gd name="connsiteY4" fmla="*/ 295 h 348959"/>
                  <a:gd name="connsiteX5" fmla="*/ 359090 w 406232"/>
                  <a:gd name="connsiteY5" fmla="*/ 26489 h 348959"/>
                  <a:gd name="connsiteX6" fmla="*/ 330515 w 406232"/>
                  <a:gd name="connsiteY6" fmla="*/ 69351 h 348959"/>
                  <a:gd name="connsiteX7" fmla="*/ 304321 w 406232"/>
                  <a:gd name="connsiteY7" fmla="*/ 114595 h 348959"/>
                  <a:gd name="connsiteX8" fmla="*/ 278127 w 406232"/>
                  <a:gd name="connsiteY8" fmla="*/ 209845 h 348959"/>
                  <a:gd name="connsiteX9" fmla="*/ 211452 w 406232"/>
                  <a:gd name="connsiteY9" fmla="*/ 305095 h 348959"/>
                  <a:gd name="connsiteX10" fmla="*/ 128108 w 406232"/>
                  <a:gd name="connsiteY10" fmla="*/ 345576 h 348959"/>
                  <a:gd name="connsiteX11" fmla="*/ 44765 w 406232"/>
                  <a:gd name="connsiteY11" fmla="*/ 345576 h 348959"/>
                  <a:gd name="connsiteX12" fmla="*/ 6665 w 406232"/>
                  <a:gd name="connsiteY12" fmla="*/ 305095 h 348959"/>
                  <a:gd name="connsiteX0-1" fmla="*/ 6665 w 406232"/>
                  <a:gd name="connsiteY0-2" fmla="*/ 305095 h 348959"/>
                  <a:gd name="connsiteX1-3" fmla="*/ 6665 w 406232"/>
                  <a:gd name="connsiteY1-4" fmla="*/ 226514 h 348959"/>
                  <a:gd name="connsiteX2-5" fmla="*/ 73340 w 406232"/>
                  <a:gd name="connsiteY2-6" fmla="*/ 128882 h 348959"/>
                  <a:gd name="connsiteX3-7" fmla="*/ 244790 w 406232"/>
                  <a:gd name="connsiteY3-8" fmla="*/ 43157 h 348959"/>
                  <a:gd name="connsiteX4-9" fmla="*/ 401952 w 406232"/>
                  <a:gd name="connsiteY4-10" fmla="*/ 295 h 348959"/>
                  <a:gd name="connsiteX5-11" fmla="*/ 359090 w 406232"/>
                  <a:gd name="connsiteY5-12" fmla="*/ 26489 h 348959"/>
                  <a:gd name="connsiteX6-13" fmla="*/ 330515 w 406232"/>
                  <a:gd name="connsiteY6-14" fmla="*/ 69351 h 348959"/>
                  <a:gd name="connsiteX7-15" fmla="*/ 278127 w 406232"/>
                  <a:gd name="connsiteY7-16" fmla="*/ 209845 h 348959"/>
                  <a:gd name="connsiteX8-17" fmla="*/ 211452 w 406232"/>
                  <a:gd name="connsiteY8-18" fmla="*/ 305095 h 348959"/>
                  <a:gd name="connsiteX9-19" fmla="*/ 128108 w 406232"/>
                  <a:gd name="connsiteY9-20" fmla="*/ 345576 h 348959"/>
                  <a:gd name="connsiteX10-21" fmla="*/ 44765 w 406232"/>
                  <a:gd name="connsiteY10-22" fmla="*/ 345576 h 348959"/>
                  <a:gd name="connsiteX11-23" fmla="*/ 6665 w 406232"/>
                  <a:gd name="connsiteY11-24" fmla="*/ 305095 h 348959"/>
                  <a:gd name="connsiteX0-25" fmla="*/ 6665 w 406232"/>
                  <a:gd name="connsiteY0-26" fmla="*/ 305095 h 357637"/>
                  <a:gd name="connsiteX1-27" fmla="*/ 6665 w 406232"/>
                  <a:gd name="connsiteY1-28" fmla="*/ 226514 h 357637"/>
                  <a:gd name="connsiteX2-29" fmla="*/ 73340 w 406232"/>
                  <a:gd name="connsiteY2-30" fmla="*/ 128882 h 357637"/>
                  <a:gd name="connsiteX3-31" fmla="*/ 244790 w 406232"/>
                  <a:gd name="connsiteY3-32" fmla="*/ 43157 h 357637"/>
                  <a:gd name="connsiteX4-33" fmla="*/ 401952 w 406232"/>
                  <a:gd name="connsiteY4-34" fmla="*/ 295 h 357637"/>
                  <a:gd name="connsiteX5-35" fmla="*/ 359090 w 406232"/>
                  <a:gd name="connsiteY5-36" fmla="*/ 26489 h 357637"/>
                  <a:gd name="connsiteX6-37" fmla="*/ 330515 w 406232"/>
                  <a:gd name="connsiteY6-38" fmla="*/ 69351 h 357637"/>
                  <a:gd name="connsiteX7-39" fmla="*/ 278127 w 406232"/>
                  <a:gd name="connsiteY7-40" fmla="*/ 209845 h 357637"/>
                  <a:gd name="connsiteX8-41" fmla="*/ 211452 w 406232"/>
                  <a:gd name="connsiteY8-42" fmla="*/ 305095 h 357637"/>
                  <a:gd name="connsiteX9-43" fmla="*/ 120964 w 406232"/>
                  <a:gd name="connsiteY9-44" fmla="*/ 355101 h 357637"/>
                  <a:gd name="connsiteX10-45" fmla="*/ 44765 w 406232"/>
                  <a:gd name="connsiteY10-46" fmla="*/ 345576 h 357637"/>
                  <a:gd name="connsiteX11-47" fmla="*/ 6665 w 406232"/>
                  <a:gd name="connsiteY11-48" fmla="*/ 305095 h 357637"/>
                  <a:gd name="connsiteX0-49" fmla="*/ 6665 w 406232"/>
                  <a:gd name="connsiteY0-50" fmla="*/ 305095 h 357637"/>
                  <a:gd name="connsiteX1-51" fmla="*/ 6665 w 406232"/>
                  <a:gd name="connsiteY1-52" fmla="*/ 226514 h 357637"/>
                  <a:gd name="connsiteX2-53" fmla="*/ 73340 w 406232"/>
                  <a:gd name="connsiteY2-54" fmla="*/ 128882 h 357637"/>
                  <a:gd name="connsiteX3-55" fmla="*/ 244790 w 406232"/>
                  <a:gd name="connsiteY3-56" fmla="*/ 43157 h 357637"/>
                  <a:gd name="connsiteX4-57" fmla="*/ 401952 w 406232"/>
                  <a:gd name="connsiteY4-58" fmla="*/ 295 h 357637"/>
                  <a:gd name="connsiteX5-59" fmla="*/ 359090 w 406232"/>
                  <a:gd name="connsiteY5-60" fmla="*/ 26489 h 357637"/>
                  <a:gd name="connsiteX6-61" fmla="*/ 330515 w 406232"/>
                  <a:gd name="connsiteY6-62" fmla="*/ 69351 h 357637"/>
                  <a:gd name="connsiteX7-63" fmla="*/ 278127 w 406232"/>
                  <a:gd name="connsiteY7-64" fmla="*/ 209845 h 357637"/>
                  <a:gd name="connsiteX8-65" fmla="*/ 211452 w 406232"/>
                  <a:gd name="connsiteY8-66" fmla="*/ 305095 h 357637"/>
                  <a:gd name="connsiteX9-67" fmla="*/ 120964 w 406232"/>
                  <a:gd name="connsiteY9-68" fmla="*/ 355101 h 357637"/>
                  <a:gd name="connsiteX10-69" fmla="*/ 44765 w 406232"/>
                  <a:gd name="connsiteY10-70" fmla="*/ 345576 h 357637"/>
                  <a:gd name="connsiteX11-71" fmla="*/ 6665 w 406232"/>
                  <a:gd name="connsiteY11-72" fmla="*/ 305095 h 357637"/>
                  <a:gd name="connsiteX0-73" fmla="*/ 6665 w 406232"/>
                  <a:gd name="connsiteY0-74" fmla="*/ 305095 h 357637"/>
                  <a:gd name="connsiteX1-75" fmla="*/ 6665 w 406232"/>
                  <a:gd name="connsiteY1-76" fmla="*/ 226514 h 357637"/>
                  <a:gd name="connsiteX2-77" fmla="*/ 73340 w 406232"/>
                  <a:gd name="connsiteY2-78" fmla="*/ 128882 h 357637"/>
                  <a:gd name="connsiteX3-79" fmla="*/ 244790 w 406232"/>
                  <a:gd name="connsiteY3-80" fmla="*/ 43157 h 357637"/>
                  <a:gd name="connsiteX4-81" fmla="*/ 401952 w 406232"/>
                  <a:gd name="connsiteY4-82" fmla="*/ 295 h 357637"/>
                  <a:gd name="connsiteX5-83" fmla="*/ 359090 w 406232"/>
                  <a:gd name="connsiteY5-84" fmla="*/ 26489 h 357637"/>
                  <a:gd name="connsiteX6-85" fmla="*/ 330515 w 406232"/>
                  <a:gd name="connsiteY6-86" fmla="*/ 69351 h 357637"/>
                  <a:gd name="connsiteX7-87" fmla="*/ 278127 w 406232"/>
                  <a:gd name="connsiteY7-88" fmla="*/ 209845 h 357637"/>
                  <a:gd name="connsiteX8-89" fmla="*/ 211452 w 406232"/>
                  <a:gd name="connsiteY8-90" fmla="*/ 305095 h 357637"/>
                  <a:gd name="connsiteX9-91" fmla="*/ 120964 w 406232"/>
                  <a:gd name="connsiteY9-92" fmla="*/ 355101 h 357637"/>
                  <a:gd name="connsiteX10-93" fmla="*/ 44765 w 406232"/>
                  <a:gd name="connsiteY10-94" fmla="*/ 345576 h 357637"/>
                  <a:gd name="connsiteX11-95" fmla="*/ 6665 w 406232"/>
                  <a:gd name="connsiteY11-96" fmla="*/ 305095 h 357637"/>
                  <a:gd name="connsiteX0-97" fmla="*/ 6665 w 406232"/>
                  <a:gd name="connsiteY0-98" fmla="*/ 305095 h 357637"/>
                  <a:gd name="connsiteX1-99" fmla="*/ 6665 w 406232"/>
                  <a:gd name="connsiteY1-100" fmla="*/ 226514 h 357637"/>
                  <a:gd name="connsiteX2-101" fmla="*/ 73340 w 406232"/>
                  <a:gd name="connsiteY2-102" fmla="*/ 128882 h 357637"/>
                  <a:gd name="connsiteX3-103" fmla="*/ 244790 w 406232"/>
                  <a:gd name="connsiteY3-104" fmla="*/ 43157 h 357637"/>
                  <a:gd name="connsiteX4-105" fmla="*/ 401952 w 406232"/>
                  <a:gd name="connsiteY4-106" fmla="*/ 295 h 357637"/>
                  <a:gd name="connsiteX5-107" fmla="*/ 359090 w 406232"/>
                  <a:gd name="connsiteY5-108" fmla="*/ 26489 h 357637"/>
                  <a:gd name="connsiteX6-109" fmla="*/ 330515 w 406232"/>
                  <a:gd name="connsiteY6-110" fmla="*/ 69351 h 357637"/>
                  <a:gd name="connsiteX7-111" fmla="*/ 278127 w 406232"/>
                  <a:gd name="connsiteY7-112" fmla="*/ 209845 h 357637"/>
                  <a:gd name="connsiteX8-113" fmla="*/ 211452 w 406232"/>
                  <a:gd name="connsiteY8-114" fmla="*/ 305095 h 357637"/>
                  <a:gd name="connsiteX9-115" fmla="*/ 120964 w 406232"/>
                  <a:gd name="connsiteY9-116" fmla="*/ 355101 h 357637"/>
                  <a:gd name="connsiteX10-117" fmla="*/ 44765 w 406232"/>
                  <a:gd name="connsiteY10-118" fmla="*/ 345576 h 357637"/>
                  <a:gd name="connsiteX11-119" fmla="*/ 6665 w 406232"/>
                  <a:gd name="connsiteY11-120" fmla="*/ 305095 h 357637"/>
                  <a:gd name="connsiteX0-121" fmla="*/ 7668 w 407235"/>
                  <a:gd name="connsiteY0-122" fmla="*/ 305095 h 357637"/>
                  <a:gd name="connsiteX1-123" fmla="*/ 7668 w 407235"/>
                  <a:gd name="connsiteY1-124" fmla="*/ 226514 h 357637"/>
                  <a:gd name="connsiteX2-125" fmla="*/ 74343 w 407235"/>
                  <a:gd name="connsiteY2-126" fmla="*/ 128882 h 357637"/>
                  <a:gd name="connsiteX3-127" fmla="*/ 245793 w 407235"/>
                  <a:gd name="connsiteY3-128" fmla="*/ 43157 h 357637"/>
                  <a:gd name="connsiteX4-129" fmla="*/ 402955 w 407235"/>
                  <a:gd name="connsiteY4-130" fmla="*/ 295 h 357637"/>
                  <a:gd name="connsiteX5-131" fmla="*/ 360093 w 407235"/>
                  <a:gd name="connsiteY5-132" fmla="*/ 26489 h 357637"/>
                  <a:gd name="connsiteX6-133" fmla="*/ 331518 w 407235"/>
                  <a:gd name="connsiteY6-134" fmla="*/ 69351 h 357637"/>
                  <a:gd name="connsiteX7-135" fmla="*/ 279130 w 407235"/>
                  <a:gd name="connsiteY7-136" fmla="*/ 209845 h 357637"/>
                  <a:gd name="connsiteX8-137" fmla="*/ 212455 w 407235"/>
                  <a:gd name="connsiteY8-138" fmla="*/ 305095 h 357637"/>
                  <a:gd name="connsiteX9-139" fmla="*/ 121967 w 407235"/>
                  <a:gd name="connsiteY9-140" fmla="*/ 355101 h 357637"/>
                  <a:gd name="connsiteX10-141" fmla="*/ 45768 w 407235"/>
                  <a:gd name="connsiteY10-142" fmla="*/ 345576 h 357637"/>
                  <a:gd name="connsiteX11-143" fmla="*/ 7668 w 407235"/>
                  <a:gd name="connsiteY11-144" fmla="*/ 305095 h 3576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</a:cxnLst>
                <a:rect l="l" t="t" r="r" b="b"/>
                <a:pathLst>
                  <a:path w="407235" h="357637" extrusionOk="0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>
                  <a:latin typeface="字魂59号-创粗黑"/>
                  <a:ea typeface="字魂59号-创粗黑"/>
                  <a:cs typeface="+mn-ea"/>
                </a:endParaRPr>
              </a:p>
            </p:txBody>
          </p:sp>
          <p:sp>
            <p:nvSpPr>
              <p:cNvPr id="72" name="任意多边形 40"/>
              <p:cNvSpPr/>
              <p:nvPr/>
            </p:nvSpPr>
            <p:spPr bwMode="auto">
              <a:xfrm>
                <a:off x="10760385" y="4337977"/>
                <a:ext cx="95196" cy="121637"/>
              </a:xfrm>
              <a:custGeom>
                <a:avLst/>
                <a:gdLst>
                  <a:gd name="connsiteX0" fmla="*/ 114303 w 114583"/>
                  <a:gd name="connsiteY0" fmla="*/ 621 h 110589"/>
                  <a:gd name="connsiteX1" fmla="*/ 66678 w 114583"/>
                  <a:gd name="connsiteY1" fmla="*/ 60153 h 110589"/>
                  <a:gd name="connsiteX2" fmla="*/ 40484 w 114583"/>
                  <a:gd name="connsiteY2" fmla="*/ 110159 h 110589"/>
                  <a:gd name="connsiteX3" fmla="*/ 3 w 114583"/>
                  <a:gd name="connsiteY3" fmla="*/ 81584 h 110589"/>
                  <a:gd name="connsiteX4" fmla="*/ 42865 w 114583"/>
                  <a:gd name="connsiteY4" fmla="*/ 33959 h 110589"/>
                  <a:gd name="connsiteX5" fmla="*/ 114303 w 114583"/>
                  <a:gd name="connsiteY5" fmla="*/ 621 h 110589"/>
                  <a:gd name="connsiteX0-1" fmla="*/ 114303 w 114766"/>
                  <a:gd name="connsiteY0-2" fmla="*/ 7143 h 117111"/>
                  <a:gd name="connsiteX1-3" fmla="*/ 66678 w 114766"/>
                  <a:gd name="connsiteY1-4" fmla="*/ 66675 h 117111"/>
                  <a:gd name="connsiteX2-5" fmla="*/ 40484 w 114766"/>
                  <a:gd name="connsiteY2-6" fmla="*/ 116681 h 117111"/>
                  <a:gd name="connsiteX3-7" fmla="*/ 3 w 114766"/>
                  <a:gd name="connsiteY3-8" fmla="*/ 88106 h 117111"/>
                  <a:gd name="connsiteX4-9" fmla="*/ 42865 w 114766"/>
                  <a:gd name="connsiteY4-10" fmla="*/ 40481 h 117111"/>
                  <a:gd name="connsiteX5-11" fmla="*/ 88109 w 114766"/>
                  <a:gd name="connsiteY5-12" fmla="*/ 4762 h 117111"/>
                  <a:gd name="connsiteX6" fmla="*/ 114303 w 114766"/>
                  <a:gd name="connsiteY6" fmla="*/ 7143 h 117111"/>
                  <a:gd name="connsiteX0-13" fmla="*/ 114306 w 114769"/>
                  <a:gd name="connsiteY0-14" fmla="*/ 7143 h 109586"/>
                  <a:gd name="connsiteX1-15" fmla="*/ 66681 w 114769"/>
                  <a:gd name="connsiteY1-16" fmla="*/ 66675 h 109586"/>
                  <a:gd name="connsiteX2-17" fmla="*/ 29099 w 114769"/>
                  <a:gd name="connsiteY2-18" fmla="*/ 108934 h 109586"/>
                  <a:gd name="connsiteX3-19" fmla="*/ 6 w 114769"/>
                  <a:gd name="connsiteY3-20" fmla="*/ 88106 h 109586"/>
                  <a:gd name="connsiteX4-21" fmla="*/ 42868 w 114769"/>
                  <a:gd name="connsiteY4-22" fmla="*/ 40481 h 109586"/>
                  <a:gd name="connsiteX5-23" fmla="*/ 88112 w 114769"/>
                  <a:gd name="connsiteY5-24" fmla="*/ 4762 h 109586"/>
                  <a:gd name="connsiteX6-25" fmla="*/ 114306 w 114769"/>
                  <a:gd name="connsiteY6-26" fmla="*/ 7143 h 109586"/>
                  <a:gd name="connsiteX0-27" fmla="*/ 148467 w 148642"/>
                  <a:gd name="connsiteY0-28" fmla="*/ 2864 h 123382"/>
                  <a:gd name="connsiteX1-29" fmla="*/ 66681 w 148642"/>
                  <a:gd name="connsiteY1-30" fmla="*/ 80472 h 123382"/>
                  <a:gd name="connsiteX2-31" fmla="*/ 29099 w 148642"/>
                  <a:gd name="connsiteY2-32" fmla="*/ 122731 h 123382"/>
                  <a:gd name="connsiteX3-33" fmla="*/ 6 w 148642"/>
                  <a:gd name="connsiteY3-34" fmla="*/ 101903 h 123382"/>
                  <a:gd name="connsiteX4-35" fmla="*/ 42868 w 148642"/>
                  <a:gd name="connsiteY4-36" fmla="*/ 54278 h 123382"/>
                  <a:gd name="connsiteX5-37" fmla="*/ 88112 w 148642"/>
                  <a:gd name="connsiteY5-38" fmla="*/ 18559 h 123382"/>
                  <a:gd name="connsiteX6-39" fmla="*/ 148467 w 148642"/>
                  <a:gd name="connsiteY6-40" fmla="*/ 2864 h 123382"/>
                  <a:gd name="connsiteX0-41" fmla="*/ 148467 w 151739"/>
                  <a:gd name="connsiteY0-42" fmla="*/ 11381 h 131899"/>
                  <a:gd name="connsiteX1-43" fmla="*/ 66681 w 151739"/>
                  <a:gd name="connsiteY1-44" fmla="*/ 88989 h 131899"/>
                  <a:gd name="connsiteX2-45" fmla="*/ 29099 w 151739"/>
                  <a:gd name="connsiteY2-46" fmla="*/ 131248 h 131899"/>
                  <a:gd name="connsiteX3-47" fmla="*/ 6 w 151739"/>
                  <a:gd name="connsiteY3-48" fmla="*/ 110420 h 131899"/>
                  <a:gd name="connsiteX4-49" fmla="*/ 42868 w 151739"/>
                  <a:gd name="connsiteY4-50" fmla="*/ 62795 h 131899"/>
                  <a:gd name="connsiteX5-51" fmla="*/ 129865 w 151739"/>
                  <a:gd name="connsiteY5-52" fmla="*/ 3837 h 131899"/>
                  <a:gd name="connsiteX6-53" fmla="*/ 148467 w 151739"/>
                  <a:gd name="connsiteY6-54" fmla="*/ 11381 h 13189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25" y="connsiteY6-26"/>
                  </a:cxn>
                </a:cxnLst>
                <a:rect l="l" t="t" r="r" b="b"/>
                <a:pathLst>
                  <a:path w="151739" h="131899" extrusionOk="0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>
                  <a:latin typeface="字魂59号-创粗黑"/>
                  <a:ea typeface="字魂59号-创粗黑"/>
                  <a:cs typeface="+mn-ea"/>
                </a:endParaRPr>
              </a:p>
            </p:txBody>
          </p:sp>
        </p:grpSp>
        <p:sp>
          <p:nvSpPr>
            <p:cNvPr id="69" name="任意多边形 41"/>
            <p:cNvSpPr/>
            <p:nvPr/>
          </p:nvSpPr>
          <p:spPr bwMode="auto">
            <a:xfrm>
              <a:off x="3070141" y="5369694"/>
              <a:ext cx="323420" cy="355925"/>
            </a:xfrm>
            <a:custGeom>
              <a:avLst/>
              <a:gdLst>
                <a:gd name="connsiteX0" fmla="*/ 319140 w 323420"/>
                <a:gd name="connsiteY0" fmla="*/ 295 h 355925"/>
                <a:gd name="connsiteX1" fmla="*/ 276278 w 323420"/>
                <a:gd name="connsiteY1" fmla="*/ 26489 h 355925"/>
                <a:gd name="connsiteX2" fmla="*/ 247703 w 323420"/>
                <a:gd name="connsiteY2" fmla="*/ 69351 h 355925"/>
                <a:gd name="connsiteX3" fmla="*/ 195315 w 323420"/>
                <a:gd name="connsiteY3" fmla="*/ 209845 h 355925"/>
                <a:gd name="connsiteX4" fmla="*/ 128640 w 323420"/>
                <a:gd name="connsiteY4" fmla="*/ 305095 h 355925"/>
                <a:gd name="connsiteX5" fmla="*/ 84656 w 323420"/>
                <a:gd name="connsiteY5" fmla="*/ 336177 h 355925"/>
                <a:gd name="connsiteX6" fmla="*/ 36710 w 323420"/>
                <a:gd name="connsiteY6" fmla="*/ 355132 h 355925"/>
                <a:gd name="connsiteX7" fmla="*/ 0 w 323420"/>
                <a:gd name="connsiteY7" fmla="*/ 355925 h 355925"/>
                <a:gd name="connsiteX8" fmla="*/ 82794 w 323420"/>
                <a:gd name="connsiteY8" fmla="*/ 77974 h 355925"/>
                <a:gd name="connsiteX9" fmla="*/ 115655 w 323420"/>
                <a:gd name="connsiteY9" fmla="*/ 62635 h 355925"/>
                <a:gd name="connsiteX10" fmla="*/ 161978 w 323420"/>
                <a:gd name="connsiteY10" fmla="*/ 43157 h 355925"/>
                <a:gd name="connsiteX11" fmla="*/ 319140 w 323420"/>
                <a:gd name="connsiteY11" fmla="*/ 295 h 35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420" h="355925" extrusionOk="0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latin typeface="字魂59号-创粗黑"/>
                <a:ea typeface="字魂59号-创粗黑"/>
                <a:cs typeface="+mn-ea"/>
              </a:endParaRPr>
            </a:p>
          </p:txBody>
        </p:sp>
        <p:sp>
          <p:nvSpPr>
            <p:cNvPr id="70" name="任意多边形 42"/>
            <p:cNvSpPr/>
            <p:nvPr/>
          </p:nvSpPr>
          <p:spPr bwMode="auto">
            <a:xfrm>
              <a:off x="2996123" y="5505148"/>
              <a:ext cx="181927" cy="183765"/>
            </a:xfrm>
            <a:custGeom>
              <a:avLst/>
              <a:gdLst>
                <a:gd name="connsiteX0" fmla="*/ 975 w 178496"/>
                <a:gd name="connsiteY0" fmla="*/ 166776 h 170879"/>
                <a:gd name="connsiteX1" fmla="*/ 91463 w 178496"/>
                <a:gd name="connsiteY1" fmla="*/ 64383 h 170879"/>
                <a:gd name="connsiteX2" fmla="*/ 177188 w 178496"/>
                <a:gd name="connsiteY2" fmla="*/ 89 h 170879"/>
                <a:gd name="connsiteX3" fmla="*/ 136706 w 178496"/>
                <a:gd name="connsiteY3" fmla="*/ 52476 h 170879"/>
                <a:gd name="connsiteX4" fmla="*/ 48600 w 178496"/>
                <a:gd name="connsiteY4" fmla="*/ 138201 h 170879"/>
                <a:gd name="connsiteX5" fmla="*/ 975 w 178496"/>
                <a:gd name="connsiteY5" fmla="*/ 166776 h 170879"/>
                <a:gd name="connsiteX0-1" fmla="*/ 3352 w 180873"/>
                <a:gd name="connsiteY0-2" fmla="*/ 166776 h 173137"/>
                <a:gd name="connsiteX1-3" fmla="*/ 93840 w 180873"/>
                <a:gd name="connsiteY1-4" fmla="*/ 64383 h 173137"/>
                <a:gd name="connsiteX2-5" fmla="*/ 179565 w 180873"/>
                <a:gd name="connsiteY2-6" fmla="*/ 89 h 173137"/>
                <a:gd name="connsiteX3-7" fmla="*/ 139083 w 180873"/>
                <a:gd name="connsiteY3-8" fmla="*/ 52476 h 173137"/>
                <a:gd name="connsiteX4-9" fmla="*/ 50977 w 180873"/>
                <a:gd name="connsiteY4-10" fmla="*/ 138201 h 173137"/>
                <a:gd name="connsiteX5-11" fmla="*/ 22402 w 180873"/>
                <a:gd name="connsiteY5-12" fmla="*/ 159633 h 173137"/>
                <a:gd name="connsiteX6" fmla="*/ 3352 w 180873"/>
                <a:gd name="connsiteY6" fmla="*/ 166776 h 173137"/>
                <a:gd name="connsiteX0-13" fmla="*/ 4789 w 182310"/>
                <a:gd name="connsiteY0-14" fmla="*/ 166776 h 185696"/>
                <a:gd name="connsiteX1-15" fmla="*/ 95277 w 182310"/>
                <a:gd name="connsiteY1-16" fmla="*/ 64383 h 185696"/>
                <a:gd name="connsiteX2-17" fmla="*/ 181002 w 182310"/>
                <a:gd name="connsiteY2-18" fmla="*/ 89 h 185696"/>
                <a:gd name="connsiteX3-19" fmla="*/ 140520 w 182310"/>
                <a:gd name="connsiteY3-20" fmla="*/ 52476 h 185696"/>
                <a:gd name="connsiteX4-21" fmla="*/ 52414 w 182310"/>
                <a:gd name="connsiteY4-22" fmla="*/ 138201 h 185696"/>
                <a:gd name="connsiteX5-23" fmla="*/ 16695 w 182310"/>
                <a:gd name="connsiteY5-24" fmla="*/ 183445 h 185696"/>
                <a:gd name="connsiteX6-25" fmla="*/ 4789 w 182310"/>
                <a:gd name="connsiteY6-26" fmla="*/ 166776 h 185696"/>
                <a:gd name="connsiteX0-27" fmla="*/ 4789 w 181809"/>
                <a:gd name="connsiteY0-28" fmla="*/ 166776 h 185696"/>
                <a:gd name="connsiteX1-29" fmla="*/ 95277 w 181809"/>
                <a:gd name="connsiteY1-30" fmla="*/ 64383 h 185696"/>
                <a:gd name="connsiteX2-31" fmla="*/ 181002 w 181809"/>
                <a:gd name="connsiteY2-32" fmla="*/ 89 h 185696"/>
                <a:gd name="connsiteX3-33" fmla="*/ 133376 w 181809"/>
                <a:gd name="connsiteY3-34" fmla="*/ 52476 h 185696"/>
                <a:gd name="connsiteX4-35" fmla="*/ 52414 w 181809"/>
                <a:gd name="connsiteY4-36" fmla="*/ 138201 h 185696"/>
                <a:gd name="connsiteX5-37" fmla="*/ 16695 w 181809"/>
                <a:gd name="connsiteY5-38" fmla="*/ 183445 h 185696"/>
                <a:gd name="connsiteX6-39" fmla="*/ 4789 w 181809"/>
                <a:gd name="connsiteY6-40" fmla="*/ 166776 h 185696"/>
                <a:gd name="connsiteX0-41" fmla="*/ 4789 w 181809"/>
                <a:gd name="connsiteY0-42" fmla="*/ 166776 h 185696"/>
                <a:gd name="connsiteX1-43" fmla="*/ 95277 w 181809"/>
                <a:gd name="connsiteY1-44" fmla="*/ 64383 h 185696"/>
                <a:gd name="connsiteX2-45" fmla="*/ 181002 w 181809"/>
                <a:gd name="connsiteY2-46" fmla="*/ 89 h 185696"/>
                <a:gd name="connsiteX3-47" fmla="*/ 133376 w 181809"/>
                <a:gd name="connsiteY3-48" fmla="*/ 52476 h 185696"/>
                <a:gd name="connsiteX4-49" fmla="*/ 52414 w 181809"/>
                <a:gd name="connsiteY4-50" fmla="*/ 133439 h 185696"/>
                <a:gd name="connsiteX5-51" fmla="*/ 16695 w 181809"/>
                <a:gd name="connsiteY5-52" fmla="*/ 183445 h 185696"/>
                <a:gd name="connsiteX6-53" fmla="*/ 4789 w 181809"/>
                <a:gd name="connsiteY6-54" fmla="*/ 166776 h 185696"/>
                <a:gd name="connsiteX0-55" fmla="*/ 6892 w 183912"/>
                <a:gd name="connsiteY0-56" fmla="*/ 166776 h 183799"/>
                <a:gd name="connsiteX1-57" fmla="*/ 97380 w 183912"/>
                <a:gd name="connsiteY1-58" fmla="*/ 64383 h 183799"/>
                <a:gd name="connsiteX2-59" fmla="*/ 183105 w 183912"/>
                <a:gd name="connsiteY2-60" fmla="*/ 89 h 183799"/>
                <a:gd name="connsiteX3-61" fmla="*/ 135479 w 183912"/>
                <a:gd name="connsiteY3-62" fmla="*/ 52476 h 183799"/>
                <a:gd name="connsiteX4-63" fmla="*/ 54517 w 183912"/>
                <a:gd name="connsiteY4-64" fmla="*/ 133439 h 183799"/>
                <a:gd name="connsiteX5-65" fmla="*/ 11655 w 183912"/>
                <a:gd name="connsiteY5-66" fmla="*/ 181064 h 183799"/>
                <a:gd name="connsiteX6-67" fmla="*/ 6892 w 183912"/>
                <a:gd name="connsiteY6-68" fmla="*/ 166776 h 183799"/>
                <a:gd name="connsiteX0-69" fmla="*/ 6892 w 183575"/>
                <a:gd name="connsiteY0-70" fmla="*/ 166823 h 183846"/>
                <a:gd name="connsiteX1-71" fmla="*/ 97380 w 183575"/>
                <a:gd name="connsiteY1-72" fmla="*/ 64430 h 183846"/>
                <a:gd name="connsiteX2-73" fmla="*/ 183105 w 183575"/>
                <a:gd name="connsiteY2-74" fmla="*/ 136 h 183846"/>
                <a:gd name="connsiteX3-75" fmla="*/ 128336 w 183575"/>
                <a:gd name="connsiteY3-76" fmla="*/ 50142 h 183846"/>
                <a:gd name="connsiteX4-77" fmla="*/ 54517 w 183575"/>
                <a:gd name="connsiteY4-78" fmla="*/ 133486 h 183846"/>
                <a:gd name="connsiteX5-79" fmla="*/ 11655 w 183575"/>
                <a:gd name="connsiteY5-80" fmla="*/ 181111 h 183846"/>
                <a:gd name="connsiteX6-81" fmla="*/ 6892 w 183575"/>
                <a:gd name="connsiteY6-82" fmla="*/ 166823 h 183846"/>
                <a:gd name="connsiteX0-83" fmla="*/ 6892 w 183417"/>
                <a:gd name="connsiteY0-84" fmla="*/ 166742 h 183765"/>
                <a:gd name="connsiteX1-85" fmla="*/ 97380 w 183417"/>
                <a:gd name="connsiteY1-86" fmla="*/ 64349 h 183765"/>
                <a:gd name="connsiteX2-87" fmla="*/ 183105 w 183417"/>
                <a:gd name="connsiteY2-88" fmla="*/ 55 h 183765"/>
                <a:gd name="connsiteX3-89" fmla="*/ 123574 w 183417"/>
                <a:gd name="connsiteY3-90" fmla="*/ 54824 h 183765"/>
                <a:gd name="connsiteX4-91" fmla="*/ 54517 w 183417"/>
                <a:gd name="connsiteY4-92" fmla="*/ 133405 h 183765"/>
                <a:gd name="connsiteX5-93" fmla="*/ 11655 w 183417"/>
                <a:gd name="connsiteY5-94" fmla="*/ 181030 h 183765"/>
                <a:gd name="connsiteX6-95" fmla="*/ 6892 w 183417"/>
                <a:gd name="connsiteY6-96" fmla="*/ 166742 h 183765"/>
                <a:gd name="connsiteX0-97" fmla="*/ 5402 w 181927"/>
                <a:gd name="connsiteY0-98" fmla="*/ 166742 h 183765"/>
                <a:gd name="connsiteX1-99" fmla="*/ 95890 w 181927"/>
                <a:gd name="connsiteY1-100" fmla="*/ 64349 h 183765"/>
                <a:gd name="connsiteX2-101" fmla="*/ 181615 w 181927"/>
                <a:gd name="connsiteY2-102" fmla="*/ 55 h 183765"/>
                <a:gd name="connsiteX3-103" fmla="*/ 122084 w 181927"/>
                <a:gd name="connsiteY3-104" fmla="*/ 54824 h 183765"/>
                <a:gd name="connsiteX4-105" fmla="*/ 53027 w 181927"/>
                <a:gd name="connsiteY4-106" fmla="*/ 133405 h 183765"/>
                <a:gd name="connsiteX5-107" fmla="*/ 14927 w 181927"/>
                <a:gd name="connsiteY5-108" fmla="*/ 181030 h 183765"/>
                <a:gd name="connsiteX6-109" fmla="*/ 5402 w 181927"/>
                <a:gd name="connsiteY6-110" fmla="*/ 166742 h 1837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</a:cxnLst>
              <a:rect l="l" t="t" r="r" b="b"/>
              <a:pathLst>
                <a:path w="181927" h="183765" extrusionOk="0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latin typeface="字魂59号-创粗黑"/>
                <a:ea typeface="字魂59号-创粗黑"/>
                <a:cs typeface="+mn-ea"/>
              </a:endParaRPr>
            </a:p>
          </p:txBody>
        </p:sp>
      </p:grpSp>
      <p:grpSp>
        <p:nvGrpSpPr>
          <p:cNvPr id="73" name="组合 21"/>
          <p:cNvGrpSpPr/>
          <p:nvPr/>
        </p:nvGrpSpPr>
        <p:grpSpPr bwMode="auto">
          <a:xfrm>
            <a:off x="4437023" y="4947669"/>
            <a:ext cx="224843" cy="564535"/>
            <a:chOff x="3114596" y="2996938"/>
            <a:chExt cx="224872" cy="564609"/>
          </a:xfrm>
          <a:solidFill>
            <a:schemeClr val="bg1"/>
          </a:solidFill>
        </p:grpSpPr>
        <p:sp>
          <p:nvSpPr>
            <p:cNvPr id="74" name="椭圆 22"/>
            <p:cNvSpPr/>
            <p:nvPr/>
          </p:nvSpPr>
          <p:spPr bwMode="auto">
            <a:xfrm>
              <a:off x="3184507" y="2996938"/>
              <a:ext cx="90487" cy="904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solidFill>
                  <a:schemeClr val="tx1">
                    <a:lumMod val="50000"/>
                    <a:lumOff val="50000"/>
                  </a:schemeClr>
                </a:solidFill>
                <a:latin typeface="字魂59号-创粗黑"/>
                <a:ea typeface="字魂59号-创粗黑"/>
                <a:cs typeface="+mn-ea"/>
              </a:endParaRPr>
            </a:p>
          </p:txBody>
        </p:sp>
        <p:sp>
          <p:nvSpPr>
            <p:cNvPr id="75" name="同侧圆角矩形 23"/>
            <p:cNvSpPr/>
            <p:nvPr/>
          </p:nvSpPr>
          <p:spPr bwMode="auto">
            <a:xfrm>
              <a:off x="3114865" y="3096786"/>
              <a:ext cx="224603" cy="6314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solidFill>
                  <a:schemeClr val="tx1">
                    <a:lumMod val="50000"/>
                    <a:lumOff val="50000"/>
                  </a:schemeClr>
                </a:solidFill>
                <a:latin typeface="字魂59号-创粗黑"/>
                <a:ea typeface="字魂59号-创粗黑"/>
                <a:cs typeface="+mn-ea"/>
              </a:endParaRPr>
            </a:p>
          </p:txBody>
        </p:sp>
        <p:sp>
          <p:nvSpPr>
            <p:cNvPr id="76" name="矩形 24"/>
            <p:cNvSpPr/>
            <p:nvPr/>
          </p:nvSpPr>
          <p:spPr bwMode="auto">
            <a:xfrm>
              <a:off x="3170785" y="3159935"/>
              <a:ext cx="112763" cy="154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solidFill>
                  <a:schemeClr val="tx1">
                    <a:lumMod val="50000"/>
                    <a:lumOff val="50000"/>
                  </a:schemeClr>
                </a:solidFill>
                <a:latin typeface="字魂59号-创粗黑"/>
                <a:ea typeface="字魂59号-创粗黑"/>
                <a:cs typeface="+mn-ea"/>
              </a:endParaRPr>
            </a:p>
          </p:txBody>
        </p:sp>
        <p:sp>
          <p:nvSpPr>
            <p:cNvPr id="77" name="同侧圆角矩形 25"/>
            <p:cNvSpPr/>
            <p:nvPr/>
          </p:nvSpPr>
          <p:spPr bwMode="auto">
            <a:xfrm rot="10800000">
              <a:off x="3170785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solidFill>
                  <a:schemeClr val="tx1">
                    <a:lumMod val="50000"/>
                    <a:lumOff val="50000"/>
                  </a:schemeClr>
                </a:solidFill>
                <a:latin typeface="字魂59号-创粗黑"/>
                <a:ea typeface="字魂59号-创粗黑"/>
                <a:cs typeface="+mn-ea"/>
              </a:endParaRPr>
            </a:p>
          </p:txBody>
        </p:sp>
        <p:sp>
          <p:nvSpPr>
            <p:cNvPr id="78" name="同侧圆角矩形 26"/>
            <p:cNvSpPr/>
            <p:nvPr/>
          </p:nvSpPr>
          <p:spPr bwMode="auto">
            <a:xfrm rot="10800000">
              <a:off x="3237416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solidFill>
                  <a:schemeClr val="tx1">
                    <a:lumMod val="50000"/>
                    <a:lumOff val="50000"/>
                  </a:schemeClr>
                </a:solidFill>
                <a:latin typeface="字魂59号-创粗黑"/>
                <a:ea typeface="字魂59号-创粗黑"/>
                <a:cs typeface="+mn-ea"/>
              </a:endParaRPr>
            </a:p>
          </p:txBody>
        </p:sp>
        <p:sp>
          <p:nvSpPr>
            <p:cNvPr id="79" name="同侧圆角矩形 27"/>
            <p:cNvSpPr/>
            <p:nvPr/>
          </p:nvSpPr>
          <p:spPr bwMode="auto">
            <a:xfrm rot="10800000">
              <a:off x="3114596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solidFill>
                  <a:schemeClr val="tx1">
                    <a:lumMod val="50000"/>
                    <a:lumOff val="50000"/>
                  </a:schemeClr>
                </a:solidFill>
                <a:latin typeface="字魂59号-创粗黑"/>
                <a:ea typeface="字魂59号-创粗黑"/>
                <a:cs typeface="+mn-ea"/>
              </a:endParaRPr>
            </a:p>
          </p:txBody>
        </p:sp>
        <p:sp>
          <p:nvSpPr>
            <p:cNvPr id="80" name="同侧圆角矩形 28"/>
            <p:cNvSpPr/>
            <p:nvPr/>
          </p:nvSpPr>
          <p:spPr bwMode="auto">
            <a:xfrm rot="10800000">
              <a:off x="3307081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>
                <a:solidFill>
                  <a:schemeClr val="tx1">
                    <a:lumMod val="50000"/>
                    <a:lumOff val="50000"/>
                  </a:schemeClr>
                </a:solidFill>
                <a:latin typeface="字魂59号-创粗黑"/>
                <a:ea typeface="字魂59号-创粗黑"/>
                <a:cs typeface="+mn-ea"/>
              </a:endParaRPr>
            </a:p>
          </p:txBody>
        </p:sp>
      </p:grpSp>
      <p:sp>
        <p:nvSpPr>
          <p:cNvPr id="81" name="Freeform 152"/>
          <p:cNvSpPr>
            <a:spLocks noEditPoints="1"/>
          </p:cNvSpPr>
          <p:nvPr/>
        </p:nvSpPr>
        <p:spPr bwMode="auto">
          <a:xfrm>
            <a:off x="7336155" y="5241165"/>
            <a:ext cx="324046" cy="315646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 extrusionOk="0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04" tIns="60952" rIns="121904" bIns="60952" numCol="1" anchor="t" anchorCtr="0" compatLnSpc="1"/>
          <a:lstStyle/>
          <a:p>
            <a:pPr>
              <a:defRPr/>
            </a:pPr>
            <a:endParaRPr lang="en-US" sz="2400" dirty="0">
              <a:latin typeface="字魂59号-创粗黑"/>
              <a:ea typeface="字魂59号-创粗黑"/>
              <a:cs typeface="+mn-ea"/>
            </a:endParaRPr>
          </a:p>
        </p:txBody>
      </p:sp>
      <p:pic>
        <p:nvPicPr>
          <p:cNvPr id="83" name="Picture 10" descr="https://avatars.mds.yandex.net/i?id=04a99bd0f00146c7724ce899b93cd163537b08c5-5086932-images-thumbs&amp;n=1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584377" y="2204438"/>
            <a:ext cx="530638" cy="530638"/>
          </a:xfrm>
          <a:prstGeom prst="rect">
            <a:avLst/>
          </a:prstGeom>
          <a:noFill/>
          <a:effectLst/>
        </p:spPr>
      </p:pic>
      <p:pic>
        <p:nvPicPr>
          <p:cNvPr id="84" name="Picture 2" descr="https://banner2.cleanpng.com/20180602/ogc/kisspng-symbol-computer-icons-museum-museum-5b13219a3b8c12.5011297115279804422439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771067" y="3852204"/>
            <a:ext cx="478635" cy="489271"/>
          </a:xfrm>
          <a:prstGeom prst="rect">
            <a:avLst/>
          </a:prstGeom>
          <a:noFill/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774345" y="5477614"/>
            <a:ext cx="615626" cy="615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4490658" y="3036358"/>
            <a:ext cx="32720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</a:t>
            </a:r>
          </a:p>
          <a:p>
            <a:pPr algn="ctr">
              <a:defRPr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</a:t>
            </a:r>
          </a:p>
          <a:p>
            <a:pPr algn="ctr">
              <a:defRPr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общих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расходах</a:t>
            </a:r>
          </a:p>
          <a:p>
            <a:pPr algn="ctr">
              <a:defRPr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99,1%</a:t>
            </a:r>
          </a:p>
        </p:txBody>
      </p:sp>
      <p:pic>
        <p:nvPicPr>
          <p:cNvPr id="86" name="Picture 6" descr="https://avatars.mds.yandex.net/i?id=762e10c7034165c9c15b7420b18bb2694ee6d3a8-4257015-images-thumbs&amp;n=13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3868069" y="3544978"/>
            <a:ext cx="670849" cy="5658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310">
        <p:fade/>
      </p:transition>
    </mc:Choice>
    <mc:Fallback xmlns="" xmlns:m="http://schemas.openxmlformats.org/officeDocument/2006/math" xmlns:w="http://schemas.openxmlformats.org/wordprocessingml/2006/main">
      <p:transition spd="slow" advClick="0" advTm="1310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746276" y="1645126"/>
            <a:ext cx="9791700" cy="3039533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sz="2400">
              <a:solidFill>
                <a:prstClr val="black"/>
              </a:solidFill>
              <a:latin typeface="字魂59号-创粗黑"/>
              <a:ea typeface="字魂59号-创粗黑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4200426" y="1717093"/>
            <a:ext cx="1678516" cy="1447800"/>
            <a:chOff x="3463111" y="1200216"/>
            <a:chExt cx="1258887" cy="1085850"/>
          </a:xfrm>
          <a:solidFill>
            <a:schemeClr val="tx2">
              <a:lumMod val="75000"/>
            </a:schemeClr>
          </a:solidFill>
        </p:grpSpPr>
        <p:sp>
          <p:nvSpPr>
            <p:cNvPr id="26" name="六边形 2"/>
            <p:cNvSpPr>
              <a:spLocks noChangeArrowheads="1"/>
            </p:cNvSpPr>
            <p:nvPr/>
          </p:nvSpPr>
          <p:spPr bwMode="auto">
            <a:xfrm>
              <a:off x="3463111" y="1200216"/>
              <a:ext cx="1258887" cy="1085850"/>
            </a:xfrm>
            <a:prstGeom prst="hexagon">
              <a:avLst>
                <a:gd name="adj" fmla="val 24991"/>
                <a:gd name="vf" fmla="val 115470"/>
              </a:avLst>
            </a:prstGeom>
            <a:grpFill/>
            <a:ln>
              <a:noFill/>
            </a:ln>
          </p:spPr>
          <p:txBody>
            <a:bodyPr lIns="121699" tIns="60849" rIns="121699" bIns="60849" anchor="ctr"/>
            <a:lstStyle>
              <a:lvl1pPr>
                <a:spcBef>
                  <a:spcPts val="0"/>
                </a:spcBef>
                <a:buChar char="•"/>
                <a:defRPr sz="3200">
                  <a:solidFill>
                    <a:schemeClr val="tx1"/>
                  </a:solidFill>
                  <a:latin typeface="Calibri"/>
                  <a:ea typeface="宋体"/>
                </a:defRPr>
              </a:lvl1pPr>
              <a:lvl2pPr marL="742950" indent="-285750">
                <a:spcBef>
                  <a:spcPts val="0"/>
                </a:spcBef>
                <a:buChar char="–"/>
                <a:defRPr sz="2800">
                  <a:solidFill>
                    <a:schemeClr val="tx1"/>
                  </a:solidFill>
                  <a:latin typeface="Calibri"/>
                  <a:ea typeface="宋体"/>
                </a:defRPr>
              </a:lvl2pPr>
              <a:lvl3pPr marL="1143000" indent="-228600">
                <a:spcBef>
                  <a:spcPts val="0"/>
                </a:spcBef>
                <a:buChar char="•"/>
                <a:defRPr sz="2400">
                  <a:solidFill>
                    <a:schemeClr val="tx1"/>
                  </a:solidFill>
                  <a:latin typeface="Calibri"/>
                  <a:ea typeface="宋体"/>
                </a:defRPr>
              </a:lvl3pPr>
              <a:lvl4pPr marL="1600200" indent="-228600">
                <a:spcBef>
                  <a:spcPts val="0"/>
                </a:spcBef>
                <a:buChar char="–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4pPr>
              <a:lvl5pPr marL="2057400" indent="-228600">
                <a:spcBef>
                  <a:spcPts val="0"/>
                </a:spcBef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Font typeface="Arial"/>
                <a:buNone/>
                <a:defRPr/>
              </a:pPr>
              <a:endParaRPr lang="zh-CN" sz="2400">
                <a:solidFill>
                  <a:prstClr val="white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endParaRPr>
            </a:p>
          </p:txBody>
        </p:sp>
        <p:sp>
          <p:nvSpPr>
            <p:cNvPr id="30" name="矩形 6"/>
            <p:cNvSpPr>
              <a:spLocks noChangeArrowheads="1"/>
            </p:cNvSpPr>
            <p:nvPr/>
          </p:nvSpPr>
          <p:spPr bwMode="auto">
            <a:xfrm>
              <a:off x="3675637" y="1579020"/>
              <a:ext cx="868749" cy="36916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121699" tIns="60849" rIns="121699" bIns="60849">
              <a:spAutoFit/>
            </a:bodyPr>
            <a:lstStyle>
              <a:lvl1pPr>
                <a:spcBef>
                  <a:spcPts val="0"/>
                </a:spcBef>
                <a:buChar char="•"/>
                <a:defRPr sz="3200">
                  <a:solidFill>
                    <a:schemeClr val="tx1"/>
                  </a:solidFill>
                  <a:latin typeface="Calibri"/>
                  <a:ea typeface="宋体"/>
                </a:defRPr>
              </a:lvl1pPr>
              <a:lvl2pPr marL="742950" indent="-285750">
                <a:spcBef>
                  <a:spcPts val="0"/>
                </a:spcBef>
                <a:buChar char="–"/>
                <a:defRPr sz="2800">
                  <a:solidFill>
                    <a:schemeClr val="tx1"/>
                  </a:solidFill>
                  <a:latin typeface="Calibri"/>
                  <a:ea typeface="宋体"/>
                </a:defRPr>
              </a:lvl2pPr>
              <a:lvl3pPr marL="1143000" indent="-228600">
                <a:spcBef>
                  <a:spcPts val="0"/>
                </a:spcBef>
                <a:buChar char="•"/>
                <a:defRPr sz="2400">
                  <a:solidFill>
                    <a:schemeClr val="tx1"/>
                  </a:solidFill>
                  <a:latin typeface="Calibri"/>
                  <a:ea typeface="宋体"/>
                </a:defRPr>
              </a:lvl3pPr>
              <a:lvl4pPr marL="1600200" indent="-228600">
                <a:spcBef>
                  <a:spcPts val="0"/>
                </a:spcBef>
                <a:buChar char="–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4pPr>
              <a:lvl5pPr marL="2057400" indent="-228600">
                <a:spcBef>
                  <a:spcPts val="0"/>
                </a:spcBef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字魂59号-创粗黑"/>
                  <a:cs typeface="Times New Roman" panose="02020603050405020304" pitchFamily="18" charset="0"/>
                </a:rPr>
                <a:t>33,6%</a:t>
              </a:r>
              <a:endParaRPr lang="zh-CN" sz="2400" b="1">
                <a:solidFill>
                  <a:prstClr val="white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5264756" y="4512861"/>
            <a:ext cx="1678516" cy="1447800"/>
            <a:chOff x="3738562" y="2857500"/>
            <a:chExt cx="1258887" cy="108585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8" name="六边形 4"/>
            <p:cNvSpPr>
              <a:spLocks noChangeArrowheads="1"/>
            </p:cNvSpPr>
            <p:nvPr/>
          </p:nvSpPr>
          <p:spPr bwMode="auto">
            <a:xfrm>
              <a:off x="3738562" y="2857500"/>
              <a:ext cx="1258887" cy="1085850"/>
            </a:xfrm>
            <a:prstGeom prst="hexagon">
              <a:avLst>
                <a:gd name="adj" fmla="val 24991"/>
                <a:gd name="vf" fmla="val 115470"/>
              </a:avLst>
            </a:prstGeom>
            <a:grpFill/>
            <a:ln>
              <a:noFill/>
            </a:ln>
          </p:spPr>
          <p:txBody>
            <a:bodyPr lIns="121699" tIns="60849" rIns="121699" bIns="60849" anchor="ctr"/>
            <a:lstStyle>
              <a:lvl1pPr>
                <a:spcBef>
                  <a:spcPts val="0"/>
                </a:spcBef>
                <a:buChar char="•"/>
                <a:defRPr sz="3200">
                  <a:solidFill>
                    <a:schemeClr val="tx1"/>
                  </a:solidFill>
                  <a:latin typeface="Calibri"/>
                  <a:ea typeface="宋体"/>
                </a:defRPr>
              </a:lvl1pPr>
              <a:lvl2pPr marL="742950" indent="-285750">
                <a:spcBef>
                  <a:spcPts val="0"/>
                </a:spcBef>
                <a:buChar char="–"/>
                <a:defRPr sz="2800">
                  <a:solidFill>
                    <a:schemeClr val="tx1"/>
                  </a:solidFill>
                  <a:latin typeface="Calibri"/>
                  <a:ea typeface="宋体"/>
                </a:defRPr>
              </a:lvl2pPr>
              <a:lvl3pPr marL="1143000" indent="-228600">
                <a:spcBef>
                  <a:spcPts val="0"/>
                </a:spcBef>
                <a:buChar char="•"/>
                <a:defRPr sz="2400">
                  <a:solidFill>
                    <a:schemeClr val="tx1"/>
                  </a:solidFill>
                  <a:latin typeface="Calibri"/>
                  <a:ea typeface="宋体"/>
                </a:defRPr>
              </a:lvl3pPr>
              <a:lvl4pPr marL="1600200" indent="-228600">
                <a:spcBef>
                  <a:spcPts val="0"/>
                </a:spcBef>
                <a:buChar char="–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4pPr>
              <a:lvl5pPr marL="2057400" indent="-228600">
                <a:spcBef>
                  <a:spcPts val="0"/>
                </a:spcBef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Font typeface="Arial"/>
                <a:buNone/>
                <a:defRPr/>
              </a:pPr>
              <a:endParaRPr lang="zh-CN" sz="2400">
                <a:solidFill>
                  <a:prstClr val="white"/>
                </a:solidFill>
                <a:latin typeface="字魂59号-创粗黑"/>
                <a:ea typeface="字魂59号-创粗黑"/>
              </a:endParaRPr>
            </a:p>
          </p:txBody>
        </p:sp>
        <p:sp>
          <p:nvSpPr>
            <p:cNvPr id="31" name="矩形 7"/>
            <p:cNvSpPr>
              <a:spLocks noChangeArrowheads="1"/>
            </p:cNvSpPr>
            <p:nvPr/>
          </p:nvSpPr>
          <p:spPr bwMode="auto">
            <a:xfrm>
              <a:off x="4016238" y="3181350"/>
              <a:ext cx="703704" cy="369164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121699" tIns="60849" rIns="121699" bIns="60849">
              <a:spAutoFit/>
            </a:bodyPr>
            <a:lstStyle>
              <a:lvl1pPr>
                <a:spcBef>
                  <a:spcPts val="0"/>
                </a:spcBef>
                <a:buChar char="•"/>
                <a:defRPr sz="3200">
                  <a:solidFill>
                    <a:schemeClr val="tx1"/>
                  </a:solidFill>
                  <a:latin typeface="Calibri"/>
                  <a:ea typeface="宋体"/>
                </a:defRPr>
              </a:lvl1pPr>
              <a:lvl2pPr marL="742950" indent="-285750">
                <a:spcBef>
                  <a:spcPts val="0"/>
                </a:spcBef>
                <a:buChar char="–"/>
                <a:defRPr sz="2800">
                  <a:solidFill>
                    <a:schemeClr val="tx1"/>
                  </a:solidFill>
                  <a:latin typeface="Calibri"/>
                  <a:ea typeface="宋体"/>
                </a:defRPr>
              </a:lvl2pPr>
              <a:lvl3pPr marL="1143000" indent="-228600">
                <a:spcBef>
                  <a:spcPts val="0"/>
                </a:spcBef>
                <a:buChar char="•"/>
                <a:defRPr sz="2400">
                  <a:solidFill>
                    <a:schemeClr val="tx1"/>
                  </a:solidFill>
                  <a:latin typeface="Calibri"/>
                  <a:ea typeface="宋体"/>
                </a:defRPr>
              </a:lvl3pPr>
              <a:lvl4pPr marL="1600200" indent="-228600">
                <a:spcBef>
                  <a:spcPts val="0"/>
                </a:spcBef>
                <a:buChar char="–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4pPr>
              <a:lvl5pPr marL="2057400" indent="-228600">
                <a:spcBef>
                  <a:spcPts val="0"/>
                </a:spcBef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ru-RU" sz="2400" b="1" dirty="0">
                  <a:latin typeface="Times New Roman" panose="02020603050405020304" pitchFamily="18" charset="0"/>
                  <a:ea typeface="字魂59号-创粗黑"/>
                  <a:cs typeface="Times New Roman" panose="02020603050405020304" pitchFamily="18" charset="0"/>
                </a:rPr>
                <a:t>1,4%</a:t>
              </a:r>
              <a:endParaRPr lang="zh-CN" sz="2400" b="1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3586240" y="3480050"/>
            <a:ext cx="1678516" cy="1447800"/>
            <a:chOff x="2664263" y="2215432"/>
            <a:chExt cx="1258887" cy="1085850"/>
          </a:xfrm>
          <a:solidFill>
            <a:schemeClr val="accent3">
              <a:lumMod val="75000"/>
            </a:schemeClr>
          </a:solidFill>
        </p:grpSpPr>
        <p:sp>
          <p:nvSpPr>
            <p:cNvPr id="27" name="六边形 3"/>
            <p:cNvSpPr>
              <a:spLocks noChangeArrowheads="1"/>
            </p:cNvSpPr>
            <p:nvPr/>
          </p:nvSpPr>
          <p:spPr bwMode="auto">
            <a:xfrm>
              <a:off x="2664263" y="2215432"/>
              <a:ext cx="1258887" cy="1085850"/>
            </a:xfrm>
            <a:prstGeom prst="hexagon">
              <a:avLst>
                <a:gd name="adj" fmla="val 24991"/>
                <a:gd name="vf" fmla="val 115470"/>
              </a:avLst>
            </a:prstGeom>
            <a:grpFill/>
            <a:ln>
              <a:noFill/>
            </a:ln>
          </p:spPr>
          <p:txBody>
            <a:bodyPr lIns="121699" tIns="60849" rIns="121699" bIns="60849" anchor="ctr"/>
            <a:lstStyle>
              <a:lvl1pPr>
                <a:spcBef>
                  <a:spcPts val="0"/>
                </a:spcBef>
                <a:buChar char="•"/>
                <a:defRPr sz="3200">
                  <a:solidFill>
                    <a:schemeClr val="tx1"/>
                  </a:solidFill>
                  <a:latin typeface="Calibri"/>
                  <a:ea typeface="宋体"/>
                </a:defRPr>
              </a:lvl1pPr>
              <a:lvl2pPr marL="742950" indent="-285750">
                <a:spcBef>
                  <a:spcPts val="0"/>
                </a:spcBef>
                <a:buChar char="–"/>
                <a:defRPr sz="2800">
                  <a:solidFill>
                    <a:schemeClr val="tx1"/>
                  </a:solidFill>
                  <a:latin typeface="Calibri"/>
                  <a:ea typeface="宋体"/>
                </a:defRPr>
              </a:lvl2pPr>
              <a:lvl3pPr marL="1143000" indent="-228600">
                <a:spcBef>
                  <a:spcPts val="0"/>
                </a:spcBef>
                <a:buChar char="•"/>
                <a:defRPr sz="2400">
                  <a:solidFill>
                    <a:schemeClr val="tx1"/>
                  </a:solidFill>
                  <a:latin typeface="Calibri"/>
                  <a:ea typeface="宋体"/>
                </a:defRPr>
              </a:lvl3pPr>
              <a:lvl4pPr marL="1600200" indent="-228600">
                <a:spcBef>
                  <a:spcPts val="0"/>
                </a:spcBef>
                <a:buChar char="–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4pPr>
              <a:lvl5pPr marL="2057400" indent="-228600">
                <a:spcBef>
                  <a:spcPts val="0"/>
                </a:spcBef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Font typeface="Arial"/>
                <a:buNone/>
                <a:defRPr/>
              </a:pPr>
              <a:endParaRPr lang="zh-CN" sz="2400">
                <a:solidFill>
                  <a:prstClr val="white"/>
                </a:solidFill>
                <a:latin typeface="字魂59号-创粗黑"/>
                <a:ea typeface="字魂59号-创粗黑"/>
              </a:endParaRPr>
            </a:p>
          </p:txBody>
        </p:sp>
        <p:sp>
          <p:nvSpPr>
            <p:cNvPr id="32" name="矩形 8"/>
            <p:cNvSpPr>
              <a:spLocks noChangeArrowheads="1"/>
            </p:cNvSpPr>
            <p:nvPr/>
          </p:nvSpPr>
          <p:spPr bwMode="auto">
            <a:xfrm>
              <a:off x="2932956" y="2527354"/>
              <a:ext cx="819120" cy="369164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121699" tIns="60849" rIns="121699" bIns="60849">
              <a:spAutoFit/>
            </a:bodyPr>
            <a:lstStyle>
              <a:lvl1pPr>
                <a:spcBef>
                  <a:spcPts val="0"/>
                </a:spcBef>
                <a:buChar char="•"/>
                <a:defRPr sz="3200">
                  <a:solidFill>
                    <a:schemeClr val="tx1"/>
                  </a:solidFill>
                  <a:latin typeface="Calibri"/>
                  <a:ea typeface="宋体"/>
                </a:defRPr>
              </a:lvl1pPr>
              <a:lvl2pPr marL="742950" indent="-285750">
                <a:spcBef>
                  <a:spcPts val="0"/>
                </a:spcBef>
                <a:buChar char="–"/>
                <a:defRPr sz="2800">
                  <a:solidFill>
                    <a:schemeClr val="tx1"/>
                  </a:solidFill>
                  <a:latin typeface="Calibri"/>
                  <a:ea typeface="宋体"/>
                </a:defRPr>
              </a:lvl2pPr>
              <a:lvl3pPr marL="1143000" indent="-228600">
                <a:spcBef>
                  <a:spcPts val="0"/>
                </a:spcBef>
                <a:buChar char="•"/>
                <a:defRPr sz="2400">
                  <a:solidFill>
                    <a:schemeClr val="tx1"/>
                  </a:solidFill>
                  <a:latin typeface="Calibri"/>
                  <a:ea typeface="宋体"/>
                </a:defRPr>
              </a:lvl3pPr>
              <a:lvl4pPr marL="1600200" indent="-228600">
                <a:spcBef>
                  <a:spcPts val="0"/>
                </a:spcBef>
                <a:buChar char="–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4pPr>
              <a:lvl5pPr marL="2057400" indent="-228600">
                <a:spcBef>
                  <a:spcPts val="0"/>
                </a:spcBef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Font typeface="Arial"/>
                <a:buNone/>
                <a:defRPr/>
              </a:pPr>
              <a:r>
                <a:rPr lang="ru-RU" sz="2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字魂59号-创粗黑"/>
                  <a:cs typeface="Times New Roman" panose="02020603050405020304" pitchFamily="18" charset="0"/>
                </a:rPr>
                <a:t>18,6</a:t>
              </a:r>
              <a:r>
                <a:rPr lang="en-US" sz="2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字魂59号-创粗黑"/>
                  <a:cs typeface="Times New Roman" panose="02020603050405020304" pitchFamily="18" charset="0"/>
                </a:rPr>
                <a:t>%</a:t>
              </a:r>
              <a:endParaRPr lang="zh-CN" sz="2400" b="1" dirty="0">
                <a:solidFill>
                  <a:prstClr val="white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6403340" y="1703645"/>
            <a:ext cx="1691505" cy="1447800"/>
            <a:chOff x="4792694" y="2266389"/>
            <a:chExt cx="1258887" cy="1085850"/>
          </a:xfrm>
        </p:grpSpPr>
        <p:sp>
          <p:nvSpPr>
            <p:cNvPr id="29" name="六边形 5"/>
            <p:cNvSpPr>
              <a:spLocks noChangeArrowheads="1"/>
            </p:cNvSpPr>
            <p:nvPr/>
          </p:nvSpPr>
          <p:spPr bwMode="auto">
            <a:xfrm>
              <a:off x="4792694" y="2266389"/>
              <a:ext cx="1258887" cy="1085850"/>
            </a:xfrm>
            <a:prstGeom prst="hexagon">
              <a:avLst>
                <a:gd name="adj" fmla="val 24991"/>
                <a:gd name="vf" fmla="val 11547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121699" tIns="60849" rIns="121699" bIns="60849" anchor="ctr"/>
            <a:lstStyle>
              <a:lvl1pPr>
                <a:spcBef>
                  <a:spcPts val="0"/>
                </a:spcBef>
                <a:buChar char="•"/>
                <a:defRPr sz="3200">
                  <a:solidFill>
                    <a:schemeClr val="tx1"/>
                  </a:solidFill>
                  <a:latin typeface="Calibri"/>
                  <a:ea typeface="宋体"/>
                </a:defRPr>
              </a:lvl1pPr>
              <a:lvl2pPr marL="742950" indent="-285750">
                <a:spcBef>
                  <a:spcPts val="0"/>
                </a:spcBef>
                <a:buChar char="–"/>
                <a:defRPr sz="2800">
                  <a:solidFill>
                    <a:schemeClr val="tx1"/>
                  </a:solidFill>
                  <a:latin typeface="Calibri"/>
                  <a:ea typeface="宋体"/>
                </a:defRPr>
              </a:lvl2pPr>
              <a:lvl3pPr marL="1143000" indent="-228600">
                <a:spcBef>
                  <a:spcPts val="0"/>
                </a:spcBef>
                <a:buChar char="•"/>
                <a:defRPr sz="2400">
                  <a:solidFill>
                    <a:schemeClr val="tx1"/>
                  </a:solidFill>
                  <a:latin typeface="Calibri"/>
                  <a:ea typeface="宋体"/>
                </a:defRPr>
              </a:lvl3pPr>
              <a:lvl4pPr marL="1600200" indent="-228600">
                <a:spcBef>
                  <a:spcPts val="0"/>
                </a:spcBef>
                <a:buChar char="–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4pPr>
              <a:lvl5pPr marL="2057400" indent="-228600">
                <a:spcBef>
                  <a:spcPts val="0"/>
                </a:spcBef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Font typeface="Arial"/>
                <a:buNone/>
                <a:defRPr/>
              </a:pPr>
              <a:endParaRPr lang="zh-CN" sz="2400">
                <a:solidFill>
                  <a:prstClr val="white"/>
                </a:solidFill>
                <a:latin typeface="字魂59号-创粗黑"/>
                <a:ea typeface="字魂59号-创粗黑"/>
              </a:endParaRPr>
            </a:p>
          </p:txBody>
        </p:sp>
        <p:sp>
          <p:nvSpPr>
            <p:cNvPr id="33" name="矩形 9"/>
            <p:cNvSpPr>
              <a:spLocks noChangeArrowheads="1"/>
            </p:cNvSpPr>
            <p:nvPr/>
          </p:nvSpPr>
          <p:spPr bwMode="auto">
            <a:xfrm>
              <a:off x="5059412" y="2634818"/>
              <a:ext cx="812830" cy="3691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21699" tIns="60849" rIns="121699" bIns="60849">
              <a:spAutoFit/>
            </a:bodyPr>
            <a:lstStyle>
              <a:lvl1pPr>
                <a:spcBef>
                  <a:spcPts val="0"/>
                </a:spcBef>
                <a:buChar char="•"/>
                <a:defRPr sz="3200">
                  <a:solidFill>
                    <a:schemeClr val="tx1"/>
                  </a:solidFill>
                  <a:latin typeface="Calibri"/>
                  <a:ea typeface="宋体"/>
                </a:defRPr>
              </a:lvl1pPr>
              <a:lvl2pPr marL="742950" indent="-285750">
                <a:spcBef>
                  <a:spcPts val="0"/>
                </a:spcBef>
                <a:buChar char="–"/>
                <a:defRPr sz="2800">
                  <a:solidFill>
                    <a:schemeClr val="tx1"/>
                  </a:solidFill>
                  <a:latin typeface="Calibri"/>
                  <a:ea typeface="宋体"/>
                </a:defRPr>
              </a:lvl2pPr>
              <a:lvl3pPr marL="1143000" indent="-228600">
                <a:spcBef>
                  <a:spcPts val="0"/>
                </a:spcBef>
                <a:buChar char="•"/>
                <a:defRPr sz="2400">
                  <a:solidFill>
                    <a:schemeClr val="tx1"/>
                  </a:solidFill>
                  <a:latin typeface="Calibri"/>
                  <a:ea typeface="宋体"/>
                </a:defRPr>
              </a:lvl3pPr>
              <a:lvl4pPr marL="1600200" indent="-228600">
                <a:spcBef>
                  <a:spcPts val="0"/>
                </a:spcBef>
                <a:buChar char="–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4pPr>
              <a:lvl5pPr marL="2057400" indent="-228600">
                <a:spcBef>
                  <a:spcPts val="0"/>
                </a:spcBef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typeface="Calibri"/>
                  <a:ea typeface="宋体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Font typeface="Arial"/>
                <a:buNone/>
                <a:defRPr/>
              </a:pPr>
              <a:r>
                <a:rPr lang="en-US" sz="2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字魂59号-创粗黑"/>
                  <a:cs typeface="Times New Roman" panose="02020603050405020304" pitchFamily="18" charset="0"/>
                </a:rPr>
                <a:t>4</a:t>
              </a:r>
              <a:r>
                <a:rPr lang="ru-RU" sz="2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字魂59号-创粗黑"/>
                  <a:cs typeface="Times New Roman" panose="02020603050405020304" pitchFamily="18" charset="0"/>
                </a:rPr>
                <a:t>4,8</a:t>
              </a:r>
              <a:r>
                <a:rPr lang="en-US" sz="2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字魂59号-创粗黑"/>
                  <a:cs typeface="Times New Roman" panose="02020603050405020304" pitchFamily="18" charset="0"/>
                </a:rPr>
                <a:t>%</a:t>
              </a:r>
              <a:endParaRPr lang="zh-CN" sz="2400" b="1" dirty="0">
                <a:solidFill>
                  <a:prstClr val="white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TextBox 10"/>
          <p:cNvSpPr>
            <a:spLocks noChangeArrowheads="1"/>
          </p:cNvSpPr>
          <p:nvPr/>
        </p:nvSpPr>
        <p:spPr bwMode="auto">
          <a:xfrm>
            <a:off x="499696" y="1436157"/>
            <a:ext cx="3023205" cy="1230882"/>
          </a:xfrm>
          <a:prstGeom prst="rect">
            <a:avLst/>
          </a:prstGeom>
          <a:noFill/>
          <a:ln>
            <a:noFill/>
          </a:ln>
        </p:spPr>
        <p:txBody>
          <a:bodyPr wrap="square" lIns="121699" tIns="60849" rIns="121699" bIns="60849">
            <a:spAutoFit/>
          </a:bodyPr>
          <a:lstStyle>
            <a:lvl1pPr>
              <a:spcBef>
                <a:spcPts val="0"/>
              </a:spcBef>
              <a:buChar char="•"/>
              <a:defRPr sz="3200">
                <a:solidFill>
                  <a:schemeClr val="tx1"/>
                </a:solidFill>
                <a:latin typeface="Calibri"/>
                <a:ea typeface="宋体"/>
              </a:defRPr>
            </a:lvl1pPr>
            <a:lvl2pPr marL="742950" indent="-285750">
              <a:spcBef>
                <a:spcPts val="0"/>
              </a:spcBef>
              <a:buChar char="–"/>
              <a:defRPr sz="2800">
                <a:solidFill>
                  <a:schemeClr val="tx1"/>
                </a:solidFill>
                <a:latin typeface="Calibri"/>
                <a:ea typeface="宋体"/>
              </a:defRPr>
            </a:lvl2pPr>
            <a:lvl3pPr marL="1143000" indent="-228600">
              <a:spcBef>
                <a:spcPts val="0"/>
              </a:spcBef>
              <a:buChar char="•"/>
              <a:defRPr sz="2400">
                <a:solidFill>
                  <a:schemeClr val="tx1"/>
                </a:solidFill>
                <a:latin typeface="Calibri"/>
                <a:ea typeface="宋体"/>
              </a:defRPr>
            </a:lvl3pPr>
            <a:lvl4pPr marL="1600200" indent="-228600">
              <a:spcBef>
                <a:spcPts val="0"/>
              </a:spcBef>
              <a:buChar char="–"/>
              <a:defRPr sz="2000">
                <a:solidFill>
                  <a:schemeClr val="tx1"/>
                </a:solidFill>
                <a:latin typeface="Calibri"/>
                <a:ea typeface="宋体"/>
              </a:defRPr>
            </a:lvl4pPr>
            <a:lvl5pPr marL="2057400" indent="-228600">
              <a:spcBef>
                <a:spcPts val="0"/>
              </a:spcBef>
              <a:buChar char="»"/>
              <a:defRPr sz="2000">
                <a:solidFill>
                  <a:schemeClr val="tx1"/>
                </a:solidFill>
                <a:latin typeface="Calibri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i="1" dirty="0">
                <a:latin typeface="Times New Roman"/>
                <a:ea typeface="字魂59号-创粗黑"/>
                <a:cs typeface="Times New Roman"/>
              </a:rPr>
              <a:t>Расходы на обеспечение функций МКУ Счетно-контрольная палата города – 17 015,6 тыс</a:t>
            </a:r>
            <a:r>
              <a:rPr lang="ru-RU" sz="1800" i="1" dirty="0" smtClean="0">
                <a:latin typeface="Times New Roman"/>
                <a:ea typeface="字魂59号-创粗黑"/>
                <a:cs typeface="Times New Roman"/>
              </a:rPr>
              <a:t>.</a:t>
            </a:r>
            <a:r>
              <a:rPr lang="en-US" sz="1800" i="1" dirty="0" smtClean="0">
                <a:latin typeface="Times New Roman"/>
                <a:ea typeface="字魂59号-创粗黑"/>
                <a:cs typeface="Times New Roman"/>
              </a:rPr>
              <a:t> </a:t>
            </a:r>
            <a:r>
              <a:rPr lang="ru-RU" sz="1800" i="1" dirty="0" smtClean="0">
                <a:latin typeface="Times New Roman"/>
                <a:ea typeface="字魂59号-创粗黑"/>
                <a:cs typeface="Times New Roman"/>
              </a:rPr>
              <a:t>рублей</a:t>
            </a:r>
            <a:endParaRPr lang="zh-CN" sz="1800" i="1" dirty="0">
              <a:latin typeface="Times New Roman"/>
              <a:ea typeface="字魂59号-创粗黑"/>
              <a:cs typeface="Times New Roman"/>
            </a:endParaRPr>
          </a:p>
        </p:txBody>
      </p:sp>
      <p:sp>
        <p:nvSpPr>
          <p:cNvPr id="35" name="TextBox 11"/>
          <p:cNvSpPr>
            <a:spLocks noChangeArrowheads="1"/>
          </p:cNvSpPr>
          <p:nvPr/>
        </p:nvSpPr>
        <p:spPr bwMode="auto">
          <a:xfrm>
            <a:off x="415465" y="3528088"/>
            <a:ext cx="3259831" cy="1969546"/>
          </a:xfrm>
          <a:prstGeom prst="rect">
            <a:avLst/>
          </a:prstGeom>
          <a:noFill/>
          <a:ln>
            <a:noFill/>
          </a:ln>
        </p:spPr>
        <p:txBody>
          <a:bodyPr wrap="square" lIns="121699" tIns="60849" rIns="121699" bIns="60849">
            <a:spAutoFit/>
          </a:bodyPr>
          <a:lstStyle>
            <a:lvl1pPr>
              <a:spcBef>
                <a:spcPts val="0"/>
              </a:spcBef>
              <a:buChar char="•"/>
              <a:defRPr sz="3200">
                <a:solidFill>
                  <a:schemeClr val="tx1"/>
                </a:solidFill>
                <a:latin typeface="Calibri"/>
                <a:ea typeface="宋体"/>
              </a:defRPr>
            </a:lvl1pPr>
            <a:lvl2pPr marL="742950" indent="-285750">
              <a:spcBef>
                <a:spcPts val="0"/>
              </a:spcBef>
              <a:buChar char="–"/>
              <a:defRPr sz="2800">
                <a:solidFill>
                  <a:schemeClr val="tx1"/>
                </a:solidFill>
                <a:latin typeface="Calibri"/>
                <a:ea typeface="宋体"/>
              </a:defRPr>
            </a:lvl2pPr>
            <a:lvl3pPr marL="1143000" indent="-228600">
              <a:spcBef>
                <a:spcPts val="0"/>
              </a:spcBef>
              <a:buChar char="•"/>
              <a:defRPr sz="2400">
                <a:solidFill>
                  <a:schemeClr val="tx1"/>
                </a:solidFill>
                <a:latin typeface="Calibri"/>
                <a:ea typeface="宋体"/>
              </a:defRPr>
            </a:lvl3pPr>
            <a:lvl4pPr marL="1600200" indent="-228600">
              <a:spcBef>
                <a:spcPts val="0"/>
              </a:spcBef>
              <a:buChar char="–"/>
              <a:defRPr sz="2000">
                <a:solidFill>
                  <a:schemeClr val="tx1"/>
                </a:solidFill>
                <a:latin typeface="Calibri"/>
                <a:ea typeface="宋体"/>
              </a:defRPr>
            </a:lvl4pPr>
            <a:lvl5pPr marL="2057400" indent="-228600">
              <a:spcBef>
                <a:spcPts val="0"/>
              </a:spcBef>
              <a:buChar char="»"/>
              <a:defRPr sz="2000">
                <a:solidFill>
                  <a:schemeClr val="tx1"/>
                </a:solidFill>
                <a:latin typeface="Calibri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i="1" dirty="0">
                <a:latin typeface="Times New Roman"/>
                <a:ea typeface="字魂59号-创粗黑"/>
                <a:cs typeface="Times New Roman"/>
              </a:rPr>
              <a:t>Осуществление первичного воинского учета на территориях, где отсутствуют военные комиссариаты – 9 436,5 тыс</a:t>
            </a:r>
            <a:r>
              <a:rPr lang="ru-RU" sz="2000" i="1" dirty="0" smtClean="0">
                <a:latin typeface="Times New Roman"/>
                <a:ea typeface="字魂59号-创粗黑"/>
                <a:cs typeface="Times New Roman"/>
              </a:rPr>
              <a:t>.</a:t>
            </a:r>
            <a:r>
              <a:rPr lang="en-US" sz="2000" i="1" dirty="0" smtClean="0">
                <a:latin typeface="Times New Roman"/>
                <a:ea typeface="字魂59号-创粗黑"/>
                <a:cs typeface="Times New Roman"/>
              </a:rPr>
              <a:t> </a:t>
            </a:r>
            <a:r>
              <a:rPr lang="ru-RU" sz="2000" i="1" dirty="0" smtClean="0">
                <a:latin typeface="Times New Roman"/>
                <a:ea typeface="字魂59号-创粗黑"/>
                <a:cs typeface="Times New Roman"/>
              </a:rPr>
              <a:t>рублей</a:t>
            </a:r>
            <a:endParaRPr lang="zh-CN" sz="2000" i="1" dirty="0">
              <a:latin typeface="Times New Roman"/>
              <a:ea typeface="字魂59号-创粗黑"/>
              <a:cs typeface="Times New Roman"/>
            </a:endParaRPr>
          </a:p>
        </p:txBody>
      </p:sp>
      <p:sp>
        <p:nvSpPr>
          <p:cNvPr id="36" name="TextBox 12"/>
          <p:cNvSpPr>
            <a:spLocks noChangeArrowheads="1"/>
          </p:cNvSpPr>
          <p:nvPr/>
        </p:nvSpPr>
        <p:spPr bwMode="auto">
          <a:xfrm>
            <a:off x="8627448" y="1496725"/>
            <a:ext cx="3023205" cy="1353993"/>
          </a:xfrm>
          <a:prstGeom prst="rect">
            <a:avLst/>
          </a:prstGeom>
          <a:noFill/>
          <a:ln>
            <a:noFill/>
          </a:ln>
        </p:spPr>
        <p:txBody>
          <a:bodyPr wrap="square" lIns="121699" tIns="60849" rIns="121699" bIns="60849">
            <a:spAutoFit/>
          </a:bodyPr>
          <a:lstStyle>
            <a:lvl1pPr>
              <a:spcBef>
                <a:spcPts val="0"/>
              </a:spcBef>
              <a:buChar char="•"/>
              <a:defRPr sz="3200">
                <a:solidFill>
                  <a:schemeClr val="tx1"/>
                </a:solidFill>
                <a:latin typeface="Calibri"/>
                <a:ea typeface="宋体"/>
              </a:defRPr>
            </a:lvl1pPr>
            <a:lvl2pPr marL="742950" indent="-285750">
              <a:spcBef>
                <a:spcPts val="0"/>
              </a:spcBef>
              <a:buChar char="–"/>
              <a:defRPr sz="2800">
                <a:solidFill>
                  <a:schemeClr val="tx1"/>
                </a:solidFill>
                <a:latin typeface="Calibri"/>
                <a:ea typeface="宋体"/>
              </a:defRPr>
            </a:lvl2pPr>
            <a:lvl3pPr marL="1143000" indent="-228600">
              <a:spcBef>
                <a:spcPts val="0"/>
              </a:spcBef>
              <a:buChar char="•"/>
              <a:defRPr sz="2400">
                <a:solidFill>
                  <a:schemeClr val="tx1"/>
                </a:solidFill>
                <a:latin typeface="Calibri"/>
                <a:ea typeface="宋体"/>
              </a:defRPr>
            </a:lvl3pPr>
            <a:lvl4pPr marL="1600200" indent="-228600">
              <a:spcBef>
                <a:spcPts val="0"/>
              </a:spcBef>
              <a:buChar char="–"/>
              <a:defRPr sz="2000">
                <a:solidFill>
                  <a:schemeClr val="tx1"/>
                </a:solidFill>
                <a:latin typeface="Calibri"/>
                <a:ea typeface="宋体"/>
              </a:defRPr>
            </a:lvl4pPr>
            <a:lvl5pPr marL="2057400" indent="-228600">
              <a:spcBef>
                <a:spcPts val="0"/>
              </a:spcBef>
              <a:buChar char="»"/>
              <a:defRPr sz="2000">
                <a:solidFill>
                  <a:schemeClr val="tx1"/>
                </a:solidFill>
                <a:latin typeface="Calibri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i="1" dirty="0">
                <a:latin typeface="Times New Roman"/>
                <a:ea typeface="字魂59号-创粗黑"/>
                <a:cs typeface="Times New Roman"/>
              </a:rPr>
              <a:t>Расходы на обеспечение функций МКУ Дума города – 22 718,0 тыс</a:t>
            </a:r>
            <a:r>
              <a:rPr lang="ru-RU" sz="2000" i="1" dirty="0" smtClean="0">
                <a:latin typeface="Times New Roman"/>
                <a:ea typeface="字魂59号-创粗黑"/>
                <a:cs typeface="Times New Roman"/>
              </a:rPr>
              <a:t>.</a:t>
            </a:r>
            <a:r>
              <a:rPr lang="en-US" sz="2000" i="1" dirty="0" smtClean="0">
                <a:latin typeface="Times New Roman"/>
                <a:ea typeface="字魂59号-创粗黑"/>
                <a:cs typeface="Times New Roman"/>
              </a:rPr>
              <a:t> </a:t>
            </a:r>
            <a:r>
              <a:rPr lang="ru-RU" sz="2000" i="1" dirty="0" smtClean="0">
                <a:latin typeface="Times New Roman"/>
                <a:ea typeface="字魂59号-创粗黑"/>
                <a:cs typeface="Times New Roman"/>
              </a:rPr>
              <a:t>рублей</a:t>
            </a:r>
            <a:endParaRPr lang="zh-CN" sz="2000" i="1" dirty="0">
              <a:latin typeface="Times New Roman"/>
              <a:ea typeface="字魂59号-创粗黑"/>
              <a:cs typeface="Times New Roman"/>
            </a:endParaRPr>
          </a:p>
        </p:txBody>
      </p:sp>
      <p:sp>
        <p:nvSpPr>
          <p:cNvPr id="37" name="TextBox 13"/>
          <p:cNvSpPr>
            <a:spLocks noChangeArrowheads="1"/>
          </p:cNvSpPr>
          <p:nvPr/>
        </p:nvSpPr>
        <p:spPr bwMode="auto">
          <a:xfrm>
            <a:off x="8848830" y="3380375"/>
            <a:ext cx="3023205" cy="1353993"/>
          </a:xfrm>
          <a:prstGeom prst="rect">
            <a:avLst/>
          </a:prstGeom>
          <a:noFill/>
          <a:ln>
            <a:noFill/>
          </a:ln>
        </p:spPr>
        <p:txBody>
          <a:bodyPr wrap="square" lIns="121699" tIns="60849" rIns="121699" bIns="60849">
            <a:spAutoFit/>
          </a:bodyPr>
          <a:lstStyle>
            <a:lvl1pPr>
              <a:spcBef>
                <a:spcPts val="0"/>
              </a:spcBef>
              <a:buChar char="•"/>
              <a:defRPr sz="3200">
                <a:solidFill>
                  <a:schemeClr val="tx1"/>
                </a:solidFill>
                <a:latin typeface="Calibri"/>
                <a:ea typeface="宋体"/>
              </a:defRPr>
            </a:lvl1pPr>
            <a:lvl2pPr marL="742950" indent="-285750">
              <a:spcBef>
                <a:spcPts val="0"/>
              </a:spcBef>
              <a:buChar char="–"/>
              <a:defRPr sz="2800">
                <a:solidFill>
                  <a:schemeClr val="tx1"/>
                </a:solidFill>
                <a:latin typeface="Calibri"/>
                <a:ea typeface="宋体"/>
              </a:defRPr>
            </a:lvl2pPr>
            <a:lvl3pPr marL="1143000" indent="-228600">
              <a:spcBef>
                <a:spcPts val="0"/>
              </a:spcBef>
              <a:buChar char="•"/>
              <a:defRPr sz="2400">
                <a:solidFill>
                  <a:schemeClr val="tx1"/>
                </a:solidFill>
                <a:latin typeface="Calibri"/>
                <a:ea typeface="宋体"/>
              </a:defRPr>
            </a:lvl3pPr>
            <a:lvl4pPr marL="1600200" indent="-228600">
              <a:spcBef>
                <a:spcPts val="0"/>
              </a:spcBef>
              <a:buChar char="–"/>
              <a:defRPr sz="2000">
                <a:solidFill>
                  <a:schemeClr val="tx1"/>
                </a:solidFill>
                <a:latin typeface="Calibri"/>
                <a:ea typeface="宋体"/>
              </a:defRPr>
            </a:lvl4pPr>
            <a:lvl5pPr marL="2057400" indent="-228600">
              <a:spcBef>
                <a:spcPts val="0"/>
              </a:spcBef>
              <a:buChar char="»"/>
              <a:defRPr sz="2000">
                <a:solidFill>
                  <a:schemeClr val="tx1"/>
                </a:solidFill>
                <a:latin typeface="Calibri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i="1" dirty="0">
                <a:latin typeface="Times New Roman"/>
                <a:ea typeface="字魂59号-创粗黑"/>
                <a:cs typeface="Times New Roman"/>
              </a:rPr>
              <a:t>Прочие мероприятия органов местного самоуправления – 787,9 тыс</a:t>
            </a:r>
            <a:r>
              <a:rPr lang="ru-RU" sz="2000" i="1" dirty="0" smtClean="0">
                <a:latin typeface="Times New Roman"/>
                <a:ea typeface="字魂59号-创粗黑"/>
                <a:cs typeface="Times New Roman"/>
              </a:rPr>
              <a:t>.</a:t>
            </a:r>
            <a:r>
              <a:rPr lang="en-US" sz="2000" i="1" dirty="0" smtClean="0">
                <a:latin typeface="Times New Roman"/>
                <a:ea typeface="字魂59号-创粗黑"/>
                <a:cs typeface="Times New Roman"/>
              </a:rPr>
              <a:t> </a:t>
            </a:r>
            <a:r>
              <a:rPr lang="ru-RU" sz="2000" i="1" dirty="0" smtClean="0">
                <a:latin typeface="Times New Roman"/>
                <a:ea typeface="字魂59号-创粗黑"/>
                <a:cs typeface="Times New Roman"/>
              </a:rPr>
              <a:t>рублей</a:t>
            </a:r>
            <a:endParaRPr lang="zh-CN" sz="2000" i="1" dirty="0">
              <a:latin typeface="Times New Roman"/>
              <a:ea typeface="字魂59号-创粗黑"/>
              <a:cs typeface="Times New Roman"/>
            </a:endParaRPr>
          </a:p>
        </p:txBody>
      </p:sp>
      <p:pic>
        <p:nvPicPr>
          <p:cNvPr id="19" name="Рисунок 18" descr="Герб города для бланка"/>
          <p:cNvPicPr/>
          <p:nvPr/>
        </p:nvPicPr>
        <p:blipFill>
          <a:blip r:embed="rId2"/>
          <a:stretch/>
        </p:blipFill>
        <p:spPr bwMode="auto">
          <a:xfrm>
            <a:off x="76964" y="0"/>
            <a:ext cx="506510" cy="6705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 bwMode="auto">
          <a:xfrm>
            <a:off x="1472664" y="136071"/>
            <a:ext cx="10719335" cy="83099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Непрограммные направления деятельности бюджета города Пыть-Яха </a:t>
            </a:r>
            <a:endParaRPr lang="ru-RU" sz="2400" b="1" dirty="0" smtClean="0">
              <a:solidFill>
                <a:prstClr val="white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за </a:t>
            </a:r>
            <a:r>
              <a:rPr lang="ru-RU" sz="24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2024 год</a:t>
            </a:r>
            <a:endParaRPr lang="ru-RU" sz="2400" b="1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21" name="六边形 3"/>
          <p:cNvSpPr>
            <a:spLocks noChangeArrowheads="1"/>
          </p:cNvSpPr>
          <p:nvPr/>
        </p:nvSpPr>
        <p:spPr bwMode="auto">
          <a:xfrm>
            <a:off x="6832332" y="3421612"/>
            <a:ext cx="1603202" cy="1447800"/>
          </a:xfrm>
          <a:prstGeom prst="hexagon">
            <a:avLst>
              <a:gd name="adj" fmla="val 24991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lIns="121699" tIns="60849" rIns="121699" bIns="60849" anchor="ctr"/>
          <a:lstStyle>
            <a:lvl1pPr>
              <a:spcBef>
                <a:spcPts val="0"/>
              </a:spcBef>
              <a:buChar char="•"/>
              <a:defRPr sz="3200">
                <a:solidFill>
                  <a:schemeClr val="tx1"/>
                </a:solidFill>
                <a:latin typeface="Calibri"/>
                <a:ea typeface="宋体"/>
              </a:defRPr>
            </a:lvl1pPr>
            <a:lvl2pPr marL="742950" indent="-285750">
              <a:spcBef>
                <a:spcPts val="0"/>
              </a:spcBef>
              <a:buChar char="–"/>
              <a:defRPr sz="2800">
                <a:solidFill>
                  <a:schemeClr val="tx1"/>
                </a:solidFill>
                <a:latin typeface="Calibri"/>
                <a:ea typeface="宋体"/>
              </a:defRPr>
            </a:lvl2pPr>
            <a:lvl3pPr marL="1143000" indent="-228600">
              <a:spcBef>
                <a:spcPts val="0"/>
              </a:spcBef>
              <a:buChar char="•"/>
              <a:defRPr sz="2400">
                <a:solidFill>
                  <a:schemeClr val="tx1"/>
                </a:solidFill>
                <a:latin typeface="Calibri"/>
                <a:ea typeface="宋体"/>
              </a:defRPr>
            </a:lvl3pPr>
            <a:lvl4pPr marL="1600200" indent="-228600">
              <a:spcBef>
                <a:spcPts val="0"/>
              </a:spcBef>
              <a:buChar char="–"/>
              <a:defRPr sz="2000">
                <a:solidFill>
                  <a:schemeClr val="tx1"/>
                </a:solidFill>
                <a:latin typeface="Calibri"/>
                <a:ea typeface="宋体"/>
              </a:defRPr>
            </a:lvl4pPr>
            <a:lvl5pPr marL="2057400" indent="-228600">
              <a:spcBef>
                <a:spcPts val="0"/>
              </a:spcBef>
              <a:buChar char="»"/>
              <a:defRPr sz="2000">
                <a:solidFill>
                  <a:schemeClr val="tx1"/>
                </a:solidFill>
                <a:latin typeface="Calibri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2400" b="1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1,6</a:t>
            </a:r>
            <a:r>
              <a:rPr lang="en-US" sz="2400" b="1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%</a:t>
            </a:r>
            <a:endParaRPr lang="zh-CN" sz="2400" b="1" dirty="0">
              <a:latin typeface="Times New Roman" panose="02020603050405020304" pitchFamily="18" charset="0"/>
              <a:ea typeface="字魂59号-创粗黑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947726" y="5375550"/>
            <a:ext cx="40924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i="1" dirty="0">
                <a:latin typeface="Times New Roman"/>
                <a:ea typeface="字魂59号-创粗黑"/>
                <a:cs typeface="Times New Roman"/>
              </a:rPr>
              <a:t>Выполнение полномочий Думы города Пыть-Ях в сфере наград и почетных званий – 718,8 тыс</a:t>
            </a:r>
            <a:r>
              <a:rPr lang="ru-RU" sz="2000" i="1" dirty="0" smtClean="0">
                <a:latin typeface="Times New Roman"/>
                <a:ea typeface="字魂59号-创粗黑"/>
                <a:cs typeface="Times New Roman"/>
              </a:rPr>
              <a:t>.</a:t>
            </a:r>
            <a:r>
              <a:rPr lang="en-US" sz="2000" i="1" dirty="0" smtClean="0">
                <a:latin typeface="Times New Roman"/>
                <a:ea typeface="字魂59号-创粗黑"/>
                <a:cs typeface="Times New Roman"/>
              </a:rPr>
              <a:t> </a:t>
            </a:r>
            <a:r>
              <a:rPr lang="ru-RU" sz="2000" i="1" dirty="0" smtClean="0">
                <a:latin typeface="Times New Roman"/>
                <a:ea typeface="字魂59号-创粗黑"/>
                <a:cs typeface="Times New Roman"/>
              </a:rPr>
              <a:t>рублей</a:t>
            </a:r>
            <a:endParaRPr lang="ru-RU" sz="2000" i="1" dirty="0">
              <a:latin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973179" y="926941"/>
            <a:ext cx="102188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latin typeface="Times New Roman"/>
                <a:ea typeface="字魂59号-创粗黑"/>
                <a:cs typeface="Times New Roman"/>
              </a:rPr>
              <a:t>% в общей сумме расходов, направленных на непрограммные направления деятельности</a:t>
            </a:r>
            <a:endParaRPr lang="zh-CN" sz="1600" i="1" dirty="0">
              <a:latin typeface="Times New Roman"/>
              <a:ea typeface="字魂59号-创粗黑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fade/>
      </p:transition>
    </mc:Choice>
    <mc:Fallback xmlns="" xmlns:m="http://schemas.openxmlformats.org/officeDocument/2006/math" xmlns:w="http://schemas.openxmlformats.org/wordprocessingml/2006/main">
      <p:transition spd="slow" advClick="0" advTm="0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6730910"/>
              </p:ext>
            </p:extLst>
          </p:nvPr>
        </p:nvGraphicFramePr>
        <p:xfrm>
          <a:off x="7278034" y="1230186"/>
          <a:ext cx="4752528" cy="2177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7278034" y="3593557"/>
            <a:ext cx="3288818" cy="1219075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sz="2400">
              <a:solidFill>
                <a:prstClr val="black"/>
              </a:solidFill>
              <a:latin typeface="字魂59号-创粗黑"/>
              <a:ea typeface="字魂59号-创粗黑"/>
            </a:endParaRPr>
          </a:p>
        </p:txBody>
      </p:sp>
      <p:pic>
        <p:nvPicPr>
          <p:cNvPr id="19" name="Рисунок 18" descr="Герб города для бланка"/>
          <p:cNvPicPr/>
          <p:nvPr/>
        </p:nvPicPr>
        <p:blipFill>
          <a:blip r:embed="rId3"/>
          <a:stretch/>
        </p:blipFill>
        <p:spPr bwMode="auto">
          <a:xfrm>
            <a:off x="76964" y="27090"/>
            <a:ext cx="498784" cy="7044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 bwMode="auto">
          <a:xfrm>
            <a:off x="1001027" y="136071"/>
            <a:ext cx="11190973" cy="92333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7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Бюджетные</a:t>
            </a:r>
            <a:r>
              <a:rPr lang="ru-RU" sz="2700" b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 инвестиции в бюджете города </a:t>
            </a:r>
            <a:r>
              <a:rPr lang="ru-RU" sz="27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Пыть-Яха </a:t>
            </a:r>
          </a:p>
          <a:p>
            <a:pPr algn="ctr">
              <a:defRPr/>
            </a:pPr>
            <a:r>
              <a:rPr lang="ru-RU" sz="27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за 2024 год</a:t>
            </a:r>
            <a:endParaRPr lang="ru-RU" sz="2700" b="1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graphicFrame>
        <p:nvGraphicFramePr>
          <p:cNvPr id="39" name="Диаграмма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447649"/>
              </p:ext>
            </p:extLst>
          </p:nvPr>
        </p:nvGraphicFramePr>
        <p:xfrm>
          <a:off x="680343" y="1212766"/>
          <a:ext cx="1996904" cy="742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580221"/>
              </p:ext>
            </p:extLst>
          </p:nvPr>
        </p:nvGraphicFramePr>
        <p:xfrm>
          <a:off x="4559049" y="1212766"/>
          <a:ext cx="2387065" cy="742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 bwMode="auto">
          <a:xfrm>
            <a:off x="4348956" y="1218131"/>
            <a:ext cx="2511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/>
              <a:t>   </a:t>
            </a:r>
            <a:r>
              <a:rPr lang="ru-RU" dirty="0">
                <a:latin typeface="Times New Roman"/>
                <a:cs typeface="Times New Roman"/>
              </a:rPr>
              <a:t>Исполнение </a:t>
            </a:r>
            <a:r>
              <a:rPr lang="ru-RU" dirty="0" smtClean="0">
                <a:latin typeface="Times New Roman"/>
                <a:cs typeface="Times New Roman"/>
              </a:rPr>
              <a:t>109 649,0</a:t>
            </a:r>
            <a:endParaRPr lang="ru-RU" dirty="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dirty="0">
                <a:latin typeface="Times New Roman"/>
                <a:cs typeface="Times New Roman"/>
              </a:rPr>
              <a:t>    </a:t>
            </a:r>
            <a:r>
              <a:rPr lang="ru-RU" sz="1600" dirty="0">
                <a:latin typeface="Times New Roman"/>
                <a:cs typeface="Times New Roman"/>
              </a:rPr>
              <a:t>тыс</a:t>
            </a:r>
            <a:r>
              <a:rPr lang="ru-RU" sz="1600" dirty="0" smtClean="0">
                <a:latin typeface="Times New Roman"/>
                <a:cs typeface="Times New Roman"/>
              </a:rPr>
              <a:t>.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рублей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3084749" y="1254057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Times New Roman"/>
                <a:cs typeface="Times New Roman"/>
              </a:rPr>
              <a:t>35,0%</a:t>
            </a:r>
            <a:endParaRPr lang="ru-RU" sz="2400" b="1" dirty="0">
              <a:latin typeface="Times New Roman"/>
              <a:cs typeface="Times New Roman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020922"/>
              </p:ext>
            </p:extLst>
          </p:nvPr>
        </p:nvGraphicFramePr>
        <p:xfrm>
          <a:off x="575748" y="2549011"/>
          <a:ext cx="6614324" cy="4130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5748" y="2197618"/>
            <a:ext cx="6614324" cy="369332"/>
          </a:xfrm>
          <a:prstGeom prst="rect">
            <a:avLst/>
          </a:prstGeom>
          <a:solidFill>
            <a:srgbClr val="418A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в разрезе объектов (тыс.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рублей)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等腰三角形 10"/>
          <p:cNvSpPr/>
          <p:nvPr/>
        </p:nvSpPr>
        <p:spPr bwMode="auto">
          <a:xfrm>
            <a:off x="7153334" y="3429000"/>
            <a:ext cx="5001927" cy="3250930"/>
          </a:xfrm>
          <a:prstGeom prst="triangle">
            <a:avLst>
              <a:gd name="adj" fmla="val 100000"/>
            </a:avLst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latin typeface="字魂59号-创粗黑"/>
              <a:ea typeface="字魂59号-创粗黑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78034" y="3681524"/>
            <a:ext cx="452387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инвестиции — это бюджетные средства, направляемые на создание или </a:t>
            </a:r>
            <a:endParaRPr lang="ru-RU" sz="1500" i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15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счёт средств бюджета </a:t>
            </a:r>
            <a:endParaRPr lang="ru-RU" sz="1500" i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государственного</a:t>
            </a:r>
          </a:p>
          <a:p>
            <a:r>
              <a:rPr lang="ru-RU" sz="1500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(муниципального</a:t>
            </a:r>
            <a:r>
              <a:rPr lang="ru-RU" sz="15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имущества. </a:t>
            </a:r>
            <a:endParaRPr lang="ru-RU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9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fade/>
      </p:transition>
    </mc:Choice>
    <mc:Fallback xmlns="" xmlns:m="http://schemas.openxmlformats.org/officeDocument/2006/math" xmlns:w="http://schemas.openxmlformats.org/wordprocessingml/2006/main">
      <p:transition spd="slow" advClick="0" advTm="0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91433"/>
              </p:ext>
            </p:extLst>
          </p:nvPr>
        </p:nvGraphicFramePr>
        <p:xfrm>
          <a:off x="7325493" y="1230185"/>
          <a:ext cx="4752528" cy="2177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7278034" y="3634870"/>
            <a:ext cx="3288818" cy="1020913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sz="2400">
              <a:solidFill>
                <a:prstClr val="black"/>
              </a:solidFill>
              <a:latin typeface="字魂59号-创粗黑"/>
              <a:ea typeface="字魂59号-创粗黑"/>
            </a:endParaRPr>
          </a:p>
        </p:txBody>
      </p:sp>
      <p:pic>
        <p:nvPicPr>
          <p:cNvPr id="19" name="Рисунок 18" descr="Герб города для бланка"/>
          <p:cNvPicPr/>
          <p:nvPr/>
        </p:nvPicPr>
        <p:blipFill>
          <a:blip r:embed="rId3"/>
          <a:stretch/>
        </p:blipFill>
        <p:spPr bwMode="auto">
          <a:xfrm>
            <a:off x="76964" y="94987"/>
            <a:ext cx="573077" cy="7062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 bwMode="auto">
          <a:xfrm>
            <a:off x="1001027" y="136071"/>
            <a:ext cx="11190973" cy="92333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700" b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Исполнение национальных проектов на территории </a:t>
            </a:r>
            <a:r>
              <a:rPr lang="ru-RU" sz="27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города Пыть-Яха </a:t>
            </a:r>
          </a:p>
          <a:p>
            <a:pPr algn="ctr">
              <a:defRPr/>
            </a:pPr>
            <a:r>
              <a:rPr lang="ru-RU" sz="27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за 2024 год</a:t>
            </a:r>
            <a:endParaRPr lang="ru-RU" sz="2700" b="1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graphicFrame>
        <p:nvGraphicFramePr>
          <p:cNvPr id="39" name="Диаграмма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14187"/>
              </p:ext>
            </p:extLst>
          </p:nvPr>
        </p:nvGraphicFramePr>
        <p:xfrm>
          <a:off x="650041" y="1269354"/>
          <a:ext cx="1996904" cy="742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Диаграмма 39"/>
          <p:cNvGraphicFramePr>
            <a:graphicFrameLocks/>
          </p:cNvGraphicFramePr>
          <p:nvPr/>
        </p:nvGraphicFramePr>
        <p:xfrm>
          <a:off x="4360244" y="1218712"/>
          <a:ext cx="2387065" cy="783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 bwMode="auto">
          <a:xfrm>
            <a:off x="4158115" y="1289614"/>
            <a:ext cx="2712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/>
              <a:t>   </a:t>
            </a:r>
            <a:r>
              <a:rPr lang="ru-RU" dirty="0">
                <a:latin typeface="Times New Roman"/>
                <a:cs typeface="Times New Roman"/>
              </a:rPr>
              <a:t>Исполнение 114 758,5</a:t>
            </a:r>
          </a:p>
          <a:p>
            <a:pPr algn="ctr">
              <a:defRPr/>
            </a:pPr>
            <a:r>
              <a:rPr lang="ru-RU" dirty="0">
                <a:latin typeface="Times New Roman"/>
                <a:cs typeface="Times New Roman"/>
              </a:rPr>
              <a:t>    </a:t>
            </a:r>
            <a:r>
              <a:rPr lang="ru-RU" sz="1600" dirty="0">
                <a:latin typeface="Times New Roman"/>
                <a:cs typeface="Times New Roman"/>
              </a:rPr>
              <a:t>тыс.рублей</a:t>
            </a:r>
          </a:p>
        </p:txBody>
      </p:sp>
      <p:graphicFrame>
        <p:nvGraphicFramePr>
          <p:cNvPr id="41" name="Диаграмма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005290"/>
              </p:ext>
            </p:extLst>
          </p:nvPr>
        </p:nvGraphicFramePr>
        <p:xfrm>
          <a:off x="7301764" y="3639149"/>
          <a:ext cx="4752528" cy="608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077907"/>
              </p:ext>
            </p:extLst>
          </p:nvPr>
        </p:nvGraphicFramePr>
        <p:xfrm>
          <a:off x="7325494" y="4350618"/>
          <a:ext cx="4752525" cy="2363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5"/>
                <a:gridCol w="1584175"/>
                <a:gridCol w="1584175"/>
              </a:tblGrid>
              <a:tr h="5404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бюджет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Окружной бюджет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/>
                </a:tc>
              </a:tr>
              <a:tr h="4134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88 931,4</a:t>
                      </a:r>
                    </a:p>
                  </a:txBody>
                  <a:tcPr/>
                </a:tc>
              </a:tr>
              <a:tr h="4134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3 856,4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6 050,3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9 804,8</a:t>
                      </a:r>
                    </a:p>
                  </a:txBody>
                  <a:tcPr/>
                </a:tc>
              </a:tr>
              <a:tr h="54359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213,4</a:t>
                      </a:r>
                    </a:p>
                  </a:txBody>
                  <a:tcPr/>
                </a:tc>
              </a:tr>
              <a:tr h="4134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375,6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762080"/>
              </p:ext>
            </p:extLst>
          </p:nvPr>
        </p:nvGraphicFramePr>
        <p:xfrm>
          <a:off x="518605" y="4350618"/>
          <a:ext cx="6351929" cy="23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1395"/>
                <a:gridCol w="1200534"/>
              </a:tblGrid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приоритетный проект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тыс.рублей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«Образование»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90 098,1</a:t>
                      </a:r>
                    </a:p>
                  </a:txBody>
                  <a:tcPr/>
                </a:tc>
              </a:tr>
              <a:tr h="4970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«Жилье и городская среда»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19 711,5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«Малое и среднее предпринимательство и поддержка индивидуальной предпринимательской инициативы»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4 266,1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«Демография»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682,9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" name="Стрелка вправо 41"/>
          <p:cNvSpPr/>
          <p:nvPr/>
        </p:nvSpPr>
        <p:spPr bwMode="auto">
          <a:xfrm>
            <a:off x="6917994" y="4966213"/>
            <a:ext cx="360040" cy="2880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3" name="Стрелка вправо 42"/>
          <p:cNvSpPr/>
          <p:nvPr/>
        </p:nvSpPr>
        <p:spPr bwMode="auto">
          <a:xfrm>
            <a:off x="6902939" y="5391783"/>
            <a:ext cx="360040" cy="2880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" name="Стрелка вправо 43"/>
          <p:cNvSpPr/>
          <p:nvPr/>
        </p:nvSpPr>
        <p:spPr bwMode="auto">
          <a:xfrm>
            <a:off x="6902939" y="5851258"/>
            <a:ext cx="360040" cy="2880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5" name="Стрелка вправо 44"/>
          <p:cNvSpPr/>
          <p:nvPr/>
        </p:nvSpPr>
        <p:spPr bwMode="auto">
          <a:xfrm>
            <a:off x="6917994" y="6386939"/>
            <a:ext cx="360040" cy="2880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3014131" y="1379551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/>
                <a:cs typeface="Times New Roman"/>
              </a:rPr>
              <a:t>97,2%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925027"/>
              </p:ext>
            </p:extLst>
          </p:nvPr>
        </p:nvGraphicFramePr>
        <p:xfrm>
          <a:off x="518605" y="2216724"/>
          <a:ext cx="6351928" cy="1981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8010"/>
                <a:gridCol w="1299410"/>
                <a:gridCol w="1374508"/>
              </a:tblGrid>
              <a:tr h="54343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Источники финансового обеспечения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План тыс.рублей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Исполнение тыс.рублей</a:t>
                      </a:r>
                    </a:p>
                  </a:txBody>
                  <a:tcPr/>
                </a:tc>
              </a:tr>
              <a:tr h="47949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Средства федерального бюджета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4 449,8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4 449,7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479498">
                <a:tc>
                  <a:txBody>
                    <a:bodyPr/>
                    <a:lstStyle/>
                    <a:p>
                      <a:pPr marL="0" marR="0" lvl="0" indent="0" algn="l" defTabSz="1219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Средства окружного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10 983,7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10 983,6</a:t>
                      </a:r>
                    </a:p>
                  </a:txBody>
                  <a:tcPr/>
                </a:tc>
              </a:tr>
              <a:tr h="47949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Средства городского бюджета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102 571,8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99 325,2</a:t>
                      </a:r>
                    </a:p>
                  </a:txBody>
                  <a:tcPr>
                    <a:pattFill prst="pct5">
                      <a:fgClr>
                        <a:srgbClr val="FFFFFF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fade/>
      </p:transition>
    </mc:Choice>
    <mc:Fallback xmlns="" xmlns:m="http://schemas.openxmlformats.org/officeDocument/2006/math" xmlns:w="http://schemas.openxmlformats.org/wordprocessingml/2006/main">
      <p:transition spd="slow" advClick="0" advTm="0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 bwMode="auto">
          <a:xfrm>
            <a:off x="3472639" y="2159521"/>
            <a:ext cx="6533299" cy="1007876"/>
            <a:chOff x="3506394" y="2434165"/>
            <a:chExt cx="6535007" cy="1008202"/>
          </a:xfrm>
        </p:grpSpPr>
        <p:cxnSp>
          <p:nvCxnSpPr>
            <p:cNvPr id="18" name="肘形连接符 17"/>
            <p:cNvCxnSpPr>
              <a:cxnSpLocks/>
              <a:stCxn id="19" idx="6"/>
              <a:endCxn id="44" idx="2"/>
            </p:cNvCxnSpPr>
            <p:nvPr/>
          </p:nvCxnSpPr>
          <p:spPr bwMode="auto">
            <a:xfrm>
              <a:off x="4262143" y="2812042"/>
              <a:ext cx="5779258" cy="630325"/>
            </a:xfrm>
            <a:prstGeom prst="bentConnector3">
              <a:avLst>
                <a:gd name="adj1" fmla="val 46221"/>
              </a:avLst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 bwMode="auto">
            <a:xfrm>
              <a:off x="3506394" y="2434165"/>
              <a:ext cx="755748" cy="7557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>
                <a:defRPr/>
              </a:pPr>
              <a:endParaRPr lang="zh-CN" sz="1700">
                <a:latin typeface="字魂59号-创粗黑"/>
                <a:ea typeface="字魂59号-创粗黑"/>
                <a:cs typeface="+mn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3494345" y="4308761"/>
            <a:ext cx="4066644" cy="755511"/>
            <a:chOff x="3506394" y="4309617"/>
            <a:chExt cx="4066972" cy="756000"/>
          </a:xfrm>
        </p:grpSpPr>
        <p:cxnSp>
          <p:nvCxnSpPr>
            <p:cNvPr id="24" name="肘形连接符 23"/>
            <p:cNvCxnSpPr>
              <a:cxnSpLocks/>
              <a:stCxn id="25" idx="6"/>
              <a:endCxn id="46" idx="2"/>
            </p:cNvCxnSpPr>
            <p:nvPr/>
          </p:nvCxnSpPr>
          <p:spPr bwMode="auto">
            <a:xfrm>
              <a:off x="4262006" y="4687617"/>
              <a:ext cx="3311360" cy="376411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 bwMode="auto">
            <a:xfrm>
              <a:off x="3506394" y="4309617"/>
              <a:ext cx="755612" cy="75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>
                <a:defRPr/>
              </a:pPr>
              <a:endParaRPr lang="zh-CN" sz="1700">
                <a:latin typeface="字魂59号-创粗黑"/>
                <a:ea typeface="字魂59号-创粗黑"/>
                <a:cs typeface="+mn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3493709" y="3197868"/>
            <a:ext cx="5299972" cy="1052319"/>
            <a:chOff x="3506394" y="3371891"/>
            <a:chExt cx="5300991" cy="1051895"/>
          </a:xfrm>
        </p:grpSpPr>
        <p:cxnSp>
          <p:nvCxnSpPr>
            <p:cNvPr id="28" name="肘形连接符 27"/>
            <p:cNvCxnSpPr>
              <a:cxnSpLocks/>
              <a:stCxn id="29" idx="6"/>
            </p:cNvCxnSpPr>
            <p:nvPr/>
          </p:nvCxnSpPr>
          <p:spPr bwMode="auto">
            <a:xfrm>
              <a:off x="4262091" y="3749494"/>
              <a:ext cx="4545294" cy="674292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/>
            <p:cNvSpPr/>
            <p:nvPr/>
          </p:nvSpPr>
          <p:spPr bwMode="auto">
            <a:xfrm>
              <a:off x="3506394" y="3371891"/>
              <a:ext cx="755697" cy="7567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>
                <a:defRPr/>
              </a:pPr>
              <a:endParaRPr lang="zh-CN" sz="1700">
                <a:latin typeface="字魂59号-创粗黑"/>
                <a:ea typeface="字魂59号-创粗黑"/>
                <a:cs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3507128" y="5299174"/>
            <a:ext cx="2453955" cy="757097"/>
            <a:chOff x="3506394" y="5247344"/>
            <a:chExt cx="2455131" cy="756000"/>
          </a:xfrm>
        </p:grpSpPr>
        <p:cxnSp>
          <p:nvCxnSpPr>
            <p:cNvPr id="35" name="直接连接符 34"/>
            <p:cNvCxnSpPr>
              <a:cxnSpLocks/>
            </p:cNvCxnSpPr>
            <p:nvPr/>
          </p:nvCxnSpPr>
          <p:spPr bwMode="auto">
            <a:xfrm flipH="1">
              <a:off x="3919288" y="5626135"/>
              <a:ext cx="204223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5"/>
            <p:cNvSpPr/>
            <p:nvPr/>
          </p:nvSpPr>
          <p:spPr bwMode="auto">
            <a:xfrm>
              <a:off x="3506394" y="5247344"/>
              <a:ext cx="755914" cy="75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>
                <a:defRPr/>
              </a:pPr>
              <a:endParaRPr lang="zh-CN" sz="1700">
                <a:latin typeface="字魂59号-创粗黑"/>
                <a:ea typeface="字魂59号-创粗黑"/>
                <a:cs typeface="+mn-ea"/>
              </a:endParaRPr>
            </a:p>
          </p:txBody>
        </p:sp>
      </p:grpSp>
      <p:sp>
        <p:nvSpPr>
          <p:cNvPr id="40" name="任意多边形 39"/>
          <p:cNvSpPr/>
          <p:nvPr/>
        </p:nvSpPr>
        <p:spPr bwMode="auto">
          <a:xfrm>
            <a:off x="9594396" y="2263006"/>
            <a:ext cx="1180947" cy="3698191"/>
          </a:xfrm>
          <a:custGeom>
            <a:avLst/>
            <a:gdLst>
              <a:gd name="connsiteX0" fmla="*/ 1176576 w 1181100"/>
              <a:gd name="connsiteY0" fmla="*/ 0 h 3698875"/>
              <a:gd name="connsiteX1" fmla="*/ 1181100 w 1181100"/>
              <a:gd name="connsiteY1" fmla="*/ 0 h 3698875"/>
              <a:gd name="connsiteX2" fmla="*/ 1181100 w 1181100"/>
              <a:gd name="connsiteY2" fmla="*/ 3698875 h 3698875"/>
              <a:gd name="connsiteX3" fmla="*/ 0 w 1181100"/>
              <a:gd name="connsiteY3" fmla="*/ 3698875 h 3698875"/>
              <a:gd name="connsiteX4" fmla="*/ 0 w 1181100"/>
              <a:gd name="connsiteY4" fmla="*/ 1735795 h 3698875"/>
              <a:gd name="connsiteX5" fmla="*/ 48924 w 1181100"/>
              <a:gd name="connsiteY5" fmla="*/ 1697678 h 3698875"/>
              <a:gd name="connsiteX6" fmla="*/ 278759 w 1181100"/>
              <a:gd name="connsiteY6" fmla="*/ 1500788 h 3698875"/>
              <a:gd name="connsiteX7" fmla="*/ 453153 w 1181100"/>
              <a:gd name="connsiteY7" fmla="*/ 1330349 h 3698875"/>
              <a:gd name="connsiteX8" fmla="*/ 510936 w 1181100"/>
              <a:gd name="connsiteY8" fmla="*/ 1369307 h 3698875"/>
              <a:gd name="connsiteX9" fmla="*/ 590551 w 1181100"/>
              <a:gd name="connsiteY9" fmla="*/ 1385380 h 3698875"/>
              <a:gd name="connsiteX10" fmla="*/ 795088 w 1181100"/>
              <a:gd name="connsiteY10" fmla="*/ 1180843 h 3698875"/>
              <a:gd name="connsiteX11" fmla="*/ 735181 w 1181100"/>
              <a:gd name="connsiteY11" fmla="*/ 1036213 h 3698875"/>
              <a:gd name="connsiteX12" fmla="*/ 717723 w 1181100"/>
              <a:gd name="connsiteY12" fmla="*/ 1024442 h 3698875"/>
              <a:gd name="connsiteX13" fmla="*/ 820291 w 1181100"/>
              <a:gd name="connsiteY13" fmla="*/ 886780 h 3698875"/>
              <a:gd name="connsiteX14" fmla="*/ 1174186 w 1181100"/>
              <a:gd name="connsiteY14" fmla="*/ 21448 h 3698875"/>
              <a:gd name="connsiteX15" fmla="*/ 1176576 w 1181100"/>
              <a:gd name="connsiteY15" fmla="*/ 0 h 36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1100" h="3698875" extrusionOk="0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1218565">
              <a:defRPr/>
            </a:pPr>
            <a:endParaRPr lang="zh-CN" sz="1700">
              <a:latin typeface="字魂59号-创粗黑"/>
              <a:ea typeface="字魂59号-创粗黑"/>
              <a:cs typeface="+mn-ea"/>
            </a:endParaRPr>
          </a:p>
        </p:txBody>
      </p:sp>
      <p:sp>
        <p:nvSpPr>
          <p:cNvPr id="41" name="任意多边形 40"/>
          <p:cNvSpPr/>
          <p:nvPr/>
        </p:nvSpPr>
        <p:spPr bwMode="auto">
          <a:xfrm>
            <a:off x="8361068" y="4039089"/>
            <a:ext cx="1180947" cy="1922107"/>
          </a:xfrm>
          <a:custGeom>
            <a:avLst/>
            <a:gdLst>
              <a:gd name="connsiteX0" fmla="*/ 1181100 w 1181100"/>
              <a:gd name="connsiteY0" fmla="*/ 0 h 1921854"/>
              <a:gd name="connsiteX1" fmla="*/ 1181100 w 1181100"/>
              <a:gd name="connsiteY1" fmla="*/ 1921854 h 1921854"/>
              <a:gd name="connsiteX2" fmla="*/ 0 w 1181100"/>
              <a:gd name="connsiteY2" fmla="*/ 1921854 h 1921854"/>
              <a:gd name="connsiteX3" fmla="*/ 0 w 1181100"/>
              <a:gd name="connsiteY3" fmla="*/ 731966 h 1921854"/>
              <a:gd name="connsiteX4" fmla="*/ 319230 w 1181100"/>
              <a:gd name="connsiteY4" fmla="*/ 562253 h 1921854"/>
              <a:gd name="connsiteX5" fmla="*/ 425975 w 1181100"/>
              <a:gd name="connsiteY5" fmla="*/ 500289 h 1921854"/>
              <a:gd name="connsiteX6" fmla="*/ 445921 w 1181100"/>
              <a:gd name="connsiteY6" fmla="*/ 529872 h 1921854"/>
              <a:gd name="connsiteX7" fmla="*/ 590551 w 1181100"/>
              <a:gd name="connsiteY7" fmla="*/ 589779 h 1921854"/>
              <a:gd name="connsiteX8" fmla="*/ 795088 w 1181100"/>
              <a:gd name="connsiteY8" fmla="*/ 385242 h 1921854"/>
              <a:gd name="connsiteX9" fmla="*/ 779015 w 1181100"/>
              <a:gd name="connsiteY9" fmla="*/ 305627 h 1921854"/>
              <a:gd name="connsiteX10" fmla="*/ 768996 w 1181100"/>
              <a:gd name="connsiteY10" fmla="*/ 290767 h 1921854"/>
              <a:gd name="connsiteX11" fmla="*/ 952789 w 1181100"/>
              <a:gd name="connsiteY11" fmla="*/ 167545 h 1921854"/>
              <a:gd name="connsiteX12" fmla="*/ 1140954 w 1181100"/>
              <a:gd name="connsiteY12" fmla="*/ 31276 h 1921854"/>
              <a:gd name="connsiteX13" fmla="*/ 1181100 w 1181100"/>
              <a:gd name="connsiteY13" fmla="*/ 0 h 192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1921854" extrusionOk="0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1218565">
              <a:defRPr/>
            </a:pPr>
            <a:endParaRPr lang="zh-CN" sz="1700">
              <a:latin typeface="字魂59号-创粗黑"/>
              <a:ea typeface="字魂59号-创粗黑"/>
              <a:cs typeface="+mn-ea"/>
            </a:endParaRPr>
          </a:p>
        </p:txBody>
      </p:sp>
      <p:sp>
        <p:nvSpPr>
          <p:cNvPr id="42" name="任意多边形 41"/>
          <p:cNvSpPr/>
          <p:nvPr/>
        </p:nvSpPr>
        <p:spPr bwMode="auto">
          <a:xfrm>
            <a:off x="7126155" y="4799359"/>
            <a:ext cx="1180947" cy="1161835"/>
          </a:xfrm>
          <a:custGeom>
            <a:avLst/>
            <a:gdLst>
              <a:gd name="connsiteX0" fmla="*/ 1181100 w 1181100"/>
              <a:gd name="connsiteY0" fmla="*/ 0 h 1161755"/>
              <a:gd name="connsiteX1" fmla="*/ 1181100 w 1181100"/>
              <a:gd name="connsiteY1" fmla="*/ 1161755 h 1161755"/>
              <a:gd name="connsiteX2" fmla="*/ 0 w 1181100"/>
              <a:gd name="connsiteY2" fmla="*/ 1161755 h 1161755"/>
              <a:gd name="connsiteX3" fmla="*/ 0 w 1181100"/>
              <a:gd name="connsiteY3" fmla="*/ 517854 h 1161755"/>
              <a:gd name="connsiteX4" fmla="*/ 336342 w 1181100"/>
              <a:gd name="connsiteY4" fmla="*/ 385518 h 1161755"/>
              <a:gd name="connsiteX5" fmla="*/ 408490 w 1181100"/>
              <a:gd name="connsiteY5" fmla="*/ 354228 h 1161755"/>
              <a:gd name="connsiteX6" fmla="*/ 445921 w 1181100"/>
              <a:gd name="connsiteY6" fmla="*/ 409746 h 1161755"/>
              <a:gd name="connsiteX7" fmla="*/ 590551 w 1181100"/>
              <a:gd name="connsiteY7" fmla="*/ 469653 h 1161755"/>
              <a:gd name="connsiteX8" fmla="*/ 795088 w 1181100"/>
              <a:gd name="connsiteY8" fmla="*/ 265116 h 1161755"/>
              <a:gd name="connsiteX9" fmla="*/ 790933 w 1181100"/>
              <a:gd name="connsiteY9" fmla="*/ 223895 h 1161755"/>
              <a:gd name="connsiteX10" fmla="*/ 781056 w 1181100"/>
              <a:gd name="connsiteY10" fmla="*/ 192076 h 1161755"/>
              <a:gd name="connsiteX11" fmla="*/ 1174526 w 1181100"/>
              <a:gd name="connsiteY11" fmla="*/ 3495 h 1161755"/>
              <a:gd name="connsiteX12" fmla="*/ 1181100 w 1181100"/>
              <a:gd name="connsiteY12" fmla="*/ 0 h 11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1100" h="1161755" extrusionOk="0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1218565">
              <a:defRPr/>
            </a:pPr>
            <a:endParaRPr lang="zh-CN" sz="1700">
              <a:latin typeface="字魂59号-创粗黑"/>
              <a:ea typeface="字魂59号-创粗黑"/>
              <a:cs typeface="+mn-ea"/>
            </a:endParaRPr>
          </a:p>
        </p:txBody>
      </p:sp>
      <p:sp>
        <p:nvSpPr>
          <p:cNvPr id="43" name="任意多边形 42"/>
          <p:cNvSpPr/>
          <p:nvPr/>
        </p:nvSpPr>
        <p:spPr bwMode="auto">
          <a:xfrm>
            <a:off x="5137274" y="5337423"/>
            <a:ext cx="1936499" cy="623773"/>
          </a:xfrm>
          <a:custGeom>
            <a:avLst/>
            <a:gdLst>
              <a:gd name="connsiteX0" fmla="*/ 1936748 w 1936748"/>
              <a:gd name="connsiteY0" fmla="*/ 0 h 623080"/>
              <a:gd name="connsiteX1" fmla="*/ 1936748 w 1936748"/>
              <a:gd name="connsiteY1" fmla="*/ 623080 h 623080"/>
              <a:gd name="connsiteX2" fmla="*/ 0 w 1936748"/>
              <a:gd name="connsiteY2" fmla="*/ 623080 h 623080"/>
              <a:gd name="connsiteX3" fmla="*/ 0 w 1936748"/>
              <a:gd name="connsiteY3" fmla="*/ 613884 h 623080"/>
              <a:gd name="connsiteX4" fmla="*/ 352298 w 1936748"/>
              <a:gd name="connsiteY4" fmla="*/ 519526 h 623080"/>
              <a:gd name="connsiteX5" fmla="*/ 750617 w 1936748"/>
              <a:gd name="connsiteY5" fmla="*/ 403342 h 623080"/>
              <a:gd name="connsiteX6" fmla="*/ 791646 w 1936748"/>
              <a:gd name="connsiteY6" fmla="*/ 390480 h 623080"/>
              <a:gd name="connsiteX7" fmla="*/ 823745 w 1936748"/>
              <a:gd name="connsiteY7" fmla="*/ 438090 h 623080"/>
              <a:gd name="connsiteX8" fmla="*/ 968375 w 1936748"/>
              <a:gd name="connsiteY8" fmla="*/ 497997 h 623080"/>
              <a:gd name="connsiteX9" fmla="*/ 1172912 w 1936748"/>
              <a:gd name="connsiteY9" fmla="*/ 293460 h 623080"/>
              <a:gd name="connsiteX10" fmla="*/ 1170635 w 1936748"/>
              <a:gd name="connsiteY10" fmla="*/ 270869 h 623080"/>
              <a:gd name="connsiteX11" fmla="*/ 1509041 w 1936748"/>
              <a:gd name="connsiteY11" fmla="*/ 156899 h 623080"/>
              <a:gd name="connsiteX12" fmla="*/ 1868376 w 1936748"/>
              <a:gd name="connsiteY12" fmla="*/ 26902 h 623080"/>
              <a:gd name="connsiteX13" fmla="*/ 1936748 w 1936748"/>
              <a:gd name="connsiteY13" fmla="*/ 0 h 6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6748" h="623080" extrusionOk="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1218565">
              <a:defRPr/>
            </a:pPr>
            <a:endParaRPr lang="zh-CN" sz="1700">
              <a:latin typeface="字魂59号-创粗黑"/>
              <a:ea typeface="字魂59号-创粗黑"/>
              <a:cs typeface="+mn-ea"/>
            </a:endParaRPr>
          </a:p>
        </p:txBody>
      </p:sp>
      <p:sp>
        <p:nvSpPr>
          <p:cNvPr id="44" name="椭圆 43"/>
          <p:cNvSpPr/>
          <p:nvPr/>
        </p:nvSpPr>
        <p:spPr bwMode="auto">
          <a:xfrm>
            <a:off x="10040427" y="3299451"/>
            <a:ext cx="288887" cy="2872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1218565">
              <a:defRPr/>
            </a:pPr>
            <a:endParaRPr lang="zh-CN" sz="1700">
              <a:latin typeface="字魂59号-创粗黑"/>
              <a:ea typeface="字魂59号-创粗黑"/>
              <a:cs typeface="+mn-ea"/>
            </a:endParaRPr>
          </a:p>
        </p:txBody>
      </p:sp>
      <p:sp>
        <p:nvSpPr>
          <p:cNvPr id="46" name="椭圆 45"/>
          <p:cNvSpPr/>
          <p:nvPr/>
        </p:nvSpPr>
        <p:spPr bwMode="auto">
          <a:xfrm>
            <a:off x="7573773" y="4919989"/>
            <a:ext cx="287300" cy="2872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1218565">
              <a:defRPr/>
            </a:pPr>
            <a:endParaRPr lang="zh-CN" sz="1700">
              <a:latin typeface="字魂59号-创粗黑"/>
              <a:ea typeface="字魂59号-创粗黑"/>
              <a:cs typeface="+mn-ea"/>
            </a:endParaRPr>
          </a:p>
        </p:txBody>
      </p:sp>
      <p:sp>
        <p:nvSpPr>
          <p:cNvPr id="47" name="椭圆 46"/>
          <p:cNvSpPr/>
          <p:nvPr/>
        </p:nvSpPr>
        <p:spPr bwMode="auto">
          <a:xfrm>
            <a:off x="5961083" y="5486622"/>
            <a:ext cx="288887" cy="2888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1218565">
              <a:defRPr/>
            </a:pPr>
            <a:endParaRPr lang="zh-CN" sz="1700">
              <a:latin typeface="字魂59号-创粗黑"/>
              <a:ea typeface="字魂59号-创粗黑"/>
              <a:cs typeface="+mn-ea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1023130" y="1001654"/>
            <a:ext cx="9906851" cy="661689"/>
          </a:xfrm>
          <a:prstGeom prst="rect">
            <a:avLst/>
          </a:prstGeom>
          <a:noFill/>
          <a:ln>
            <a:noFill/>
          </a:ln>
        </p:spPr>
        <p:txBody>
          <a:bodyPr wrap="square" lIns="91411" tIns="45705" rIns="91411" bIns="45705">
            <a:spAutoFit/>
          </a:bodyPr>
          <a:lstStyle>
            <a:lvl1pPr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742950" indent="-28575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1143000" indent="-2286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600200" indent="-2286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2057400" indent="-2286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/>
                <a:ea typeface="微软雅黑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/>
                <a:ea typeface="微软雅黑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/>
                <a:ea typeface="微软雅黑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/>
                <a:ea typeface="微软雅黑"/>
              </a:defRPr>
            </a:lvl9pPr>
          </a:lstStyle>
          <a:p>
            <a:pPr defTabSz="1218565">
              <a:buNone/>
              <a:defRPr/>
            </a:pPr>
            <a:r>
              <a:rPr lang="ru-RU" altLang="zh-CN" sz="12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Дополнительная мера социальной поддержки граждан, заключивших контракт о прохождении военной службы, направленных для выполнения задач в ходе специальной военной операции на территориях Украины, Донецкой Народной Республики, Луганской Народной Республики, Запорожской, Херсонской </a:t>
            </a:r>
            <a:r>
              <a:rPr lang="ru-RU" altLang="zh-CN" sz="1200" dirty="0" smtClean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областей    </a:t>
            </a:r>
            <a:r>
              <a:rPr lang="ru-RU" altLang="zh-CN" sz="1300" b="1" dirty="0" smtClean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20 150,0 тыс.</a:t>
            </a:r>
            <a:r>
              <a:rPr lang="en-US" altLang="zh-CN" sz="1300" b="1" dirty="0" smtClean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ru-RU" altLang="zh-CN" sz="1300" b="1" dirty="0" smtClean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рублей</a:t>
            </a:r>
            <a:endParaRPr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729027" y="2084083"/>
            <a:ext cx="2650210" cy="830966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 algn="r" defTabSz="1218565">
              <a:defRPr/>
            </a:pPr>
            <a:r>
              <a:rPr lang="ru-RU" altLang="zh-CN" sz="12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Дополнительные меры социальной поддержки граждан старшего поколения, проживающих на территории города Пыть-Яха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1972411" y="2882017"/>
            <a:ext cx="1409320" cy="292366"/>
          </a:xfrm>
          <a:prstGeom prst="rect">
            <a:avLst/>
          </a:prstGeom>
        </p:spPr>
        <p:txBody>
          <a:bodyPr wrap="none" lIns="91420" tIns="45709" rIns="91420" bIns="45709">
            <a:spAutoFit/>
          </a:bodyPr>
          <a:lstStyle/>
          <a:p>
            <a:pPr algn="r" defTabSz="1218565">
              <a:defRPr/>
            </a:pPr>
            <a:r>
              <a:rPr lang="ru-RU" altLang="zh-CN" sz="1300" b="1" dirty="0" smtClean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70,0 тыс.</a:t>
            </a:r>
            <a:r>
              <a:rPr lang="en-US" altLang="zh-CN" sz="1300" b="1" dirty="0" smtClean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ru-RU" altLang="zh-CN" sz="1300" b="1" dirty="0" smtClean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рублей</a:t>
            </a:r>
            <a:endParaRPr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矩形 50"/>
          <p:cNvSpPr/>
          <p:nvPr/>
        </p:nvSpPr>
        <p:spPr bwMode="auto">
          <a:xfrm>
            <a:off x="1097280" y="3331092"/>
            <a:ext cx="2284450" cy="461635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 algn="r" defTabSz="1218565">
              <a:defRPr/>
            </a:pPr>
            <a:r>
              <a:rPr lang="ru-RU" altLang="zh-CN" sz="12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Денежные выплаты Почетным гражданам города </a:t>
            </a:r>
            <a:r>
              <a:rPr lang="ru-RU" altLang="zh-CN" sz="1200" dirty="0" smtClean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Пыть-Яха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 bwMode="auto">
          <a:xfrm>
            <a:off x="1774207" y="3786402"/>
            <a:ext cx="1492676" cy="292366"/>
          </a:xfrm>
          <a:prstGeom prst="rect">
            <a:avLst/>
          </a:prstGeom>
        </p:spPr>
        <p:txBody>
          <a:bodyPr wrap="none" lIns="91420" tIns="45709" rIns="91420" bIns="45709">
            <a:spAutoFit/>
          </a:bodyPr>
          <a:lstStyle/>
          <a:p>
            <a:pPr algn="r" defTabSz="1218565">
              <a:defRPr/>
            </a:pPr>
            <a:r>
              <a:rPr lang="ru-RU" altLang="zh-CN" sz="1300" b="1" dirty="0" smtClean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410,0 тыс.</a:t>
            </a:r>
            <a:r>
              <a:rPr lang="en-US" altLang="zh-CN" sz="1300" b="1" dirty="0" smtClean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ru-RU" altLang="zh-CN" sz="1300" b="1" dirty="0" smtClean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рублей</a:t>
            </a:r>
            <a:endParaRPr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 bwMode="auto">
          <a:xfrm>
            <a:off x="1023130" y="4230042"/>
            <a:ext cx="2380703" cy="646300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 algn="r" defTabSz="1218565">
              <a:defRPr/>
            </a:pPr>
            <a:r>
              <a:rPr lang="ru-RU" altLang="zh-CN" sz="12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Выполнение полномочий Думы города Пыть-Ях в сфере наград и почетных званий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矩形 53"/>
          <p:cNvSpPr/>
          <p:nvPr/>
        </p:nvSpPr>
        <p:spPr bwMode="auto">
          <a:xfrm>
            <a:off x="1919214" y="4757154"/>
            <a:ext cx="1492676" cy="292366"/>
          </a:xfrm>
          <a:prstGeom prst="rect">
            <a:avLst/>
          </a:prstGeom>
        </p:spPr>
        <p:txBody>
          <a:bodyPr wrap="none" lIns="91420" tIns="45709" rIns="91420" bIns="45709">
            <a:spAutoFit/>
          </a:bodyPr>
          <a:lstStyle/>
          <a:p>
            <a:pPr algn="r" defTabSz="1218565">
              <a:defRPr/>
            </a:pPr>
            <a:r>
              <a:rPr lang="ru-RU" altLang="zh-CN" sz="1300" b="1" dirty="0" smtClean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718,8 тыс.</a:t>
            </a:r>
            <a:r>
              <a:rPr lang="en-US" altLang="zh-CN" sz="1300" b="1" dirty="0" smtClean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ru-RU" altLang="zh-CN" sz="1300" b="1" dirty="0" smtClean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рублей</a:t>
            </a:r>
            <a:endParaRPr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矩形 54"/>
          <p:cNvSpPr/>
          <p:nvPr/>
        </p:nvSpPr>
        <p:spPr bwMode="auto">
          <a:xfrm>
            <a:off x="1001027" y="5245810"/>
            <a:ext cx="2380703" cy="600134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 algn="r" defTabSz="1218565">
              <a:defRPr/>
            </a:pPr>
            <a:r>
              <a:rPr lang="ru-RU" altLang="zh-CN" sz="11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Выполнение полномочий главы города Пыть-Яха в сфере наград и почётных званий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矩形 55"/>
          <p:cNvSpPr/>
          <p:nvPr/>
        </p:nvSpPr>
        <p:spPr bwMode="auto">
          <a:xfrm>
            <a:off x="1889054" y="5774486"/>
            <a:ext cx="1492676" cy="292366"/>
          </a:xfrm>
          <a:prstGeom prst="rect">
            <a:avLst/>
          </a:prstGeom>
        </p:spPr>
        <p:txBody>
          <a:bodyPr wrap="none" lIns="91420" tIns="45709" rIns="91420" bIns="45709">
            <a:spAutoFit/>
          </a:bodyPr>
          <a:lstStyle/>
          <a:p>
            <a:pPr algn="r" defTabSz="1218565">
              <a:defRPr/>
            </a:pPr>
            <a:r>
              <a:rPr lang="ru-RU" altLang="zh-CN" sz="1300" b="1" dirty="0" smtClean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768,6 тыс.</a:t>
            </a:r>
            <a:r>
              <a:rPr lang="en-US" altLang="zh-CN" sz="1300" b="1" dirty="0" smtClean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ru-RU" altLang="zh-CN" sz="1300" b="1" dirty="0" smtClean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рублей</a:t>
            </a:r>
            <a:endParaRPr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1001027" y="44771"/>
            <a:ext cx="11190973" cy="92333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700" b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Расходы публичных нормативных обязательств в бюджете </a:t>
            </a:r>
          </a:p>
          <a:p>
            <a:pPr algn="ctr">
              <a:defRPr/>
            </a:pPr>
            <a:r>
              <a:rPr lang="ru-RU" sz="2700" b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города  Пыть-Яха за </a:t>
            </a:r>
            <a:r>
              <a:rPr lang="ru-RU" sz="27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2024 год</a:t>
            </a:r>
            <a:endParaRPr lang="ru-RU" sz="2700" b="1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59" name="任意多边形 40"/>
          <p:cNvSpPr/>
          <p:nvPr/>
        </p:nvSpPr>
        <p:spPr bwMode="auto">
          <a:xfrm>
            <a:off x="10842634" y="44771"/>
            <a:ext cx="1349366" cy="5871652"/>
          </a:xfrm>
          <a:custGeom>
            <a:avLst/>
            <a:gdLst>
              <a:gd name="connsiteX0" fmla="*/ 1181100 w 1181100"/>
              <a:gd name="connsiteY0" fmla="*/ 0 h 1921854"/>
              <a:gd name="connsiteX1" fmla="*/ 1181100 w 1181100"/>
              <a:gd name="connsiteY1" fmla="*/ 1921854 h 1921854"/>
              <a:gd name="connsiteX2" fmla="*/ 0 w 1181100"/>
              <a:gd name="connsiteY2" fmla="*/ 1921854 h 1921854"/>
              <a:gd name="connsiteX3" fmla="*/ 0 w 1181100"/>
              <a:gd name="connsiteY3" fmla="*/ 731966 h 1921854"/>
              <a:gd name="connsiteX4" fmla="*/ 319230 w 1181100"/>
              <a:gd name="connsiteY4" fmla="*/ 562253 h 1921854"/>
              <a:gd name="connsiteX5" fmla="*/ 425975 w 1181100"/>
              <a:gd name="connsiteY5" fmla="*/ 500289 h 1921854"/>
              <a:gd name="connsiteX6" fmla="*/ 445921 w 1181100"/>
              <a:gd name="connsiteY6" fmla="*/ 529872 h 1921854"/>
              <a:gd name="connsiteX7" fmla="*/ 590551 w 1181100"/>
              <a:gd name="connsiteY7" fmla="*/ 589779 h 1921854"/>
              <a:gd name="connsiteX8" fmla="*/ 795088 w 1181100"/>
              <a:gd name="connsiteY8" fmla="*/ 385242 h 1921854"/>
              <a:gd name="connsiteX9" fmla="*/ 779015 w 1181100"/>
              <a:gd name="connsiteY9" fmla="*/ 305627 h 1921854"/>
              <a:gd name="connsiteX10" fmla="*/ 768996 w 1181100"/>
              <a:gd name="connsiteY10" fmla="*/ 290767 h 1921854"/>
              <a:gd name="connsiteX11" fmla="*/ 952789 w 1181100"/>
              <a:gd name="connsiteY11" fmla="*/ 167545 h 1921854"/>
              <a:gd name="connsiteX12" fmla="*/ 1140954 w 1181100"/>
              <a:gd name="connsiteY12" fmla="*/ 31276 h 1921854"/>
              <a:gd name="connsiteX13" fmla="*/ 1181100 w 1181100"/>
              <a:gd name="connsiteY13" fmla="*/ 0 h 192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1921854" extrusionOk="0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1218565">
              <a:defRPr/>
            </a:pPr>
            <a:endParaRPr lang="zh-CN" sz="1700">
              <a:latin typeface="字魂59号-创粗黑"/>
              <a:ea typeface="字魂59号-创粗黑"/>
              <a:cs typeface="+mn-ea"/>
            </a:endParaRPr>
          </a:p>
        </p:txBody>
      </p:sp>
      <p:sp>
        <p:nvSpPr>
          <p:cNvPr id="60" name="椭圆 44"/>
          <p:cNvSpPr/>
          <p:nvPr/>
        </p:nvSpPr>
        <p:spPr bwMode="auto">
          <a:xfrm>
            <a:off x="8807097" y="4281139"/>
            <a:ext cx="287301" cy="2872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1218565">
              <a:defRPr/>
            </a:pPr>
            <a:endParaRPr lang="zh-CN" sz="1700">
              <a:latin typeface="字魂59号-创粗黑"/>
              <a:ea typeface="字魂59号-创粗黑"/>
              <a:cs typeface="+mn-ea"/>
            </a:endParaRPr>
          </a:p>
        </p:txBody>
      </p:sp>
      <p:sp>
        <p:nvSpPr>
          <p:cNvPr id="61" name="椭圆 44"/>
          <p:cNvSpPr/>
          <p:nvPr/>
        </p:nvSpPr>
        <p:spPr bwMode="auto">
          <a:xfrm>
            <a:off x="8807099" y="4280343"/>
            <a:ext cx="287301" cy="2872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1218565">
              <a:defRPr/>
            </a:pPr>
            <a:endParaRPr lang="zh-CN" sz="1700">
              <a:latin typeface="字魂59号-创粗黑"/>
              <a:ea typeface="字魂59号-创粗黑"/>
              <a:cs typeface="+mn-ea"/>
            </a:endParaRPr>
          </a:p>
        </p:txBody>
      </p:sp>
      <p:sp>
        <p:nvSpPr>
          <p:cNvPr id="62" name="椭圆 44"/>
          <p:cNvSpPr/>
          <p:nvPr/>
        </p:nvSpPr>
        <p:spPr bwMode="auto">
          <a:xfrm>
            <a:off x="11391381" y="1399485"/>
            <a:ext cx="287301" cy="2872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defTabSz="1218565">
              <a:defRPr/>
            </a:pPr>
            <a:endParaRPr lang="zh-CN" sz="1700">
              <a:latin typeface="字魂59号-创粗黑"/>
              <a:ea typeface="字魂59号-创粗黑"/>
              <a:cs typeface="+mn-e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64504" y="2334825"/>
            <a:ext cx="39533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8565">
              <a:defRPr/>
            </a:pPr>
            <a:r>
              <a:rPr lang="ru-RU" altLang="zh-CN" sz="12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Участники и инвалиды ВОВ, труженики </a:t>
            </a:r>
            <a:r>
              <a:rPr lang="ru-RU" altLang="zh-CN" sz="1200" dirty="0" smtClean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тыла – 7 чел.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37813" y="3345016"/>
            <a:ext cx="53431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имеющим звание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«Почетный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города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Пыть-Яха» - 14 чел.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7" name="组合 33"/>
          <p:cNvGrpSpPr/>
          <p:nvPr/>
        </p:nvGrpSpPr>
        <p:grpSpPr bwMode="auto">
          <a:xfrm>
            <a:off x="5179364" y="1455418"/>
            <a:ext cx="2453955" cy="757097"/>
            <a:chOff x="3506394" y="5247344"/>
            <a:chExt cx="2455131" cy="756000"/>
          </a:xfrm>
        </p:grpSpPr>
        <p:cxnSp>
          <p:nvCxnSpPr>
            <p:cNvPr id="68" name="直接连接符 34"/>
            <p:cNvCxnSpPr>
              <a:cxnSpLocks/>
            </p:cNvCxnSpPr>
            <p:nvPr/>
          </p:nvCxnSpPr>
          <p:spPr bwMode="auto">
            <a:xfrm flipH="1">
              <a:off x="3919288" y="5626135"/>
              <a:ext cx="204223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椭圆 35"/>
            <p:cNvSpPr/>
            <p:nvPr/>
          </p:nvSpPr>
          <p:spPr bwMode="auto">
            <a:xfrm>
              <a:off x="3506394" y="5247344"/>
              <a:ext cx="755914" cy="75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>
                <a:defRPr/>
              </a:pPr>
              <a:endParaRPr lang="zh-CN" sz="1700">
                <a:latin typeface="字魂59号-创粗黑"/>
                <a:ea typeface="字魂59号-创粗黑"/>
                <a:cs typeface="+mn-ea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6441384" y="1555905"/>
            <a:ext cx="4333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заключившие контракт о прохождении военной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– 169 чел.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 descr="Герб города для бланка"/>
          <p:cNvPicPr/>
          <p:nvPr/>
        </p:nvPicPr>
        <p:blipFill>
          <a:blip r:embed="rId2"/>
          <a:stretch/>
        </p:blipFill>
        <p:spPr bwMode="auto">
          <a:xfrm>
            <a:off x="101714" y="44771"/>
            <a:ext cx="490927" cy="707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731">
        <p:fade/>
      </p:transition>
    </mc:Choice>
    <mc:Fallback xmlns="" xmlns:m="http://schemas.openxmlformats.org/officeDocument/2006/math" xmlns:w="http://schemas.openxmlformats.org/wordprocessingml/2006/main">
      <p:transition spd="slow" advClick="0" advTm="173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6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9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6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TextBox 12"/>
          <p:cNvSpPr txBox="1"/>
          <p:nvPr/>
        </p:nvSpPr>
        <p:spPr bwMode="auto">
          <a:xfrm>
            <a:off x="4397350" y="1287188"/>
            <a:ext cx="4621522" cy="579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endParaRPr lang="zh-CN" sz="2400" b="1">
              <a:solidFill>
                <a:prstClr val="black">
                  <a:lumMod val="95000"/>
                  <a:lumOff val="5000"/>
                </a:prstClr>
              </a:solidFill>
              <a:latin typeface="Times New Roman"/>
              <a:ea typeface="字魂59号-创粗黑"/>
              <a:cs typeface="Times New Roman"/>
            </a:endParaRPr>
          </a:p>
        </p:txBody>
      </p:sp>
      <p:sp>
        <p:nvSpPr>
          <p:cNvPr id="27" name="TextBox 12"/>
          <p:cNvSpPr txBox="1"/>
          <p:nvPr/>
        </p:nvSpPr>
        <p:spPr bwMode="auto">
          <a:xfrm>
            <a:off x="4291822" y="3994500"/>
            <a:ext cx="4900305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字魂59号-创粗黑"/>
                <a:cs typeface="Times New Roman"/>
              </a:rPr>
              <a:t>    </a:t>
            </a:r>
            <a:endParaRPr lang="zh-CN" sz="2400" b="1" i="0" u="none" strike="noStrike" cap="none" spc="0">
              <a:ln>
                <a:noFill/>
              </a:ln>
              <a:solidFill>
                <a:schemeClr val="bg1"/>
              </a:solidFill>
              <a:latin typeface="Times New Roman"/>
              <a:ea typeface="字魂59号-创粗黑"/>
              <a:cs typeface="Times New Roman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818147" y="202454"/>
            <a:ext cx="11274703" cy="707886"/>
          </a:xfrm>
          <a:prstGeom prst="rect">
            <a:avLst/>
          </a:prstGeom>
          <a:solidFill>
            <a:srgbClr val="337E8D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Формирование и использование дорожного фонда муниципального образования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в 2024 году, тыс. рублей</a:t>
            </a:r>
            <a:endParaRPr lang="ru-RU" sz="2000" b="1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2" name="Рисунок 21" descr="Герб города для бланка"/>
          <p:cNvPicPr/>
          <p:nvPr/>
        </p:nvPicPr>
        <p:blipFill>
          <a:blip r:embed="rId2"/>
          <a:stretch/>
        </p:blipFill>
        <p:spPr bwMode="auto">
          <a:xfrm>
            <a:off x="153965" y="202454"/>
            <a:ext cx="490927" cy="7078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967729"/>
              </p:ext>
            </p:extLst>
          </p:nvPr>
        </p:nvGraphicFramePr>
        <p:xfrm>
          <a:off x="180782" y="1150970"/>
          <a:ext cx="11912067" cy="5415291"/>
        </p:xfrm>
        <a:graphic>
          <a:graphicData uri="http://schemas.openxmlformats.org/drawingml/2006/table">
            <a:tbl>
              <a:tblPr firstRow="1" lastRow="1" bandRow="1" bandCol="1">
                <a:tableStyleId>{5A111915-BE36-4E01-A7E5-04B1672EAD32}</a:tableStyleId>
              </a:tblPr>
              <a:tblGrid>
                <a:gridCol w="7904692"/>
                <a:gridCol w="1610948"/>
                <a:gridCol w="1229835"/>
                <a:gridCol w="1166592"/>
              </a:tblGrid>
              <a:tr h="57401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ctr">
                    <a:solidFill>
                      <a:srgbClr val="337E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  <a:b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(первоначально)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ctr">
                    <a:solidFill>
                      <a:srgbClr val="337E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ctr">
                    <a:solidFill>
                      <a:srgbClr val="337E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ctr">
                    <a:solidFill>
                      <a:srgbClr val="337E8D"/>
                    </a:solidFill>
                  </a:tcPr>
                </a:tc>
              </a:tr>
              <a:tr h="24957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сложившиеся остатки дорожного фонда на 01.01.2024 года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19 391,1</a:t>
                      </a:r>
                    </a:p>
                  </a:txBody>
                  <a:tcPr marL="6920" marR="6920" marT="69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19 391,1</a:t>
                      </a:r>
                    </a:p>
                  </a:txBody>
                  <a:tcPr marL="6920" marR="6920" marT="6920" marB="0" anchor="b"/>
                </a:tc>
              </a:tr>
              <a:tr h="31237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дорожного фонда, в том числе: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203 570,0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360 867,5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1" i="0" u="none" strike="noStrike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339 509,7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</a:tr>
              <a:tr h="25124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16 235,3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18 994,3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18 982,2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</a:tr>
              <a:tr h="25124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28 400,0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27 080,0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24 358,6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</a:tr>
              <a:tr h="46568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Платежи, уплачиваемые в целях возмещения вреда, причиняемого автомобильным дорогам транспортными средствами, осуществляющими перевозки тяжеловесных и (или) крупногабаритных грузов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6 543,8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</a:tr>
              <a:tr h="25124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налоговые и неналоговые поступления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111 898,0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146 427,1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127 803,6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</a:tr>
              <a:tr h="25124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40 492,9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167 753,2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167 753,2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</a:tr>
              <a:tr h="25232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дорожного фонда, в том числе по направлениям: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203 570,0</a:t>
                      </a: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250 258,6</a:t>
                      </a: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228 900,8</a:t>
                      </a:r>
                    </a:p>
                  </a:txBody>
                  <a:tcPr marL="6920" marR="6920" marT="6920" marB="0" anchor="b"/>
                </a:tc>
              </a:tr>
              <a:tr h="248194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 сети автомобильных дорог общего пользования и искусственных сооружений на них</a:t>
                      </a: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52 711,9</a:t>
                      </a: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0,00,0</a:t>
                      </a:r>
                    </a:p>
                  </a:txBody>
                  <a:tcPr marL="6920" marR="6920" marT="6920" marB="0" anchor="b"/>
                </a:tc>
              </a:tr>
              <a:tr h="93178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сети автомобильных дорог общего пользования и искусственных сооружений на них (в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ыполнение работ по разработке ПСД с последующим строительством I этапа дорог улиц Брусничная, Заречная, Балыкская, Загородная, Дружбы, Хрустальный проезд в мкр. № 9 "Черемушки«, разработке ПСД "Обустройство тротуара и велосипедной дорожки, соединяющих мкр. 1 "Центральный" и мкр. 2 "Нефтяников"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мкр. 5 "Солнечный" города Пыть-Ях«)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12 589,1</a:t>
                      </a: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7 434,9</a:t>
                      </a: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920" marR="6920" marT="6920" marB="0" anchor="b"/>
                </a:tc>
              </a:tr>
              <a:tr h="28211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и ремонт сети автомобильных дорог общего пользования и искусственных сооружений на них, в том числе: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54 874,1</a:t>
                      </a: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118 452,3</a:t>
                      </a: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118 292,6</a:t>
                      </a:r>
                    </a:p>
                  </a:txBody>
                  <a:tcPr marL="6920" marR="6920" marT="6920" marB="0" anchor="b"/>
                </a:tc>
              </a:tr>
              <a:tr h="251244">
                <a:tc>
                  <a:txBody>
                    <a:bodyPr/>
                    <a:lstStyle/>
                    <a:p>
                      <a:pPr lvl="1" algn="l">
                        <a:defRPr/>
                      </a:pPr>
                      <a:r>
                        <a:rPr lang="ru-RU" sz="1100" i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19 061,3</a:t>
                      </a: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19 061,3</a:t>
                      </a:r>
                    </a:p>
                  </a:txBody>
                  <a:tcPr marL="6920" marR="6920" marT="6920" marB="0" anchor="b"/>
                </a:tc>
              </a:tr>
              <a:tr h="270387">
                <a:tc>
                  <a:txBody>
                    <a:bodyPr/>
                    <a:lstStyle/>
                    <a:p>
                      <a:pPr lvl="1" algn="l">
                        <a:defRPr/>
                      </a:pPr>
                      <a:r>
                        <a:rPr lang="ru-RU" sz="1100" i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54 874,1</a:t>
                      </a: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99 231,3</a:t>
                      </a: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99 231,3</a:t>
                      </a:r>
                    </a:p>
                  </a:txBody>
                  <a:tcPr marL="6920" marR="6920" marT="6920" marB="0" anchor="b"/>
                </a:tc>
              </a:tr>
              <a:tr h="31427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 сети автомобильных дорог общего пользования и искусственных сооружений на них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83 394,9</a:t>
                      </a: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124 371,5</a:t>
                      </a: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110 608,2</a:t>
                      </a:r>
                    </a:p>
                  </a:txBody>
                  <a:tcPr marL="6920" marR="6920" marT="6920" marB="0" anchor="b"/>
                </a:tc>
              </a:tr>
              <a:tr h="25834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сложившиеся остатки дорожного фонда на </a:t>
                      </a:r>
                      <a:r>
                        <a:rPr lang="ru-RU" sz="11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130 000,0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0" marR="6920" marT="6920" marB="0" anchor="b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fade/>
      </p:transition>
    </mc:Choice>
    <mc:Fallback xmlns="" xmlns:m="http://schemas.openxmlformats.org/officeDocument/2006/math" xmlns:w="http://schemas.openxmlformats.org/wordprocessingml/2006/main">
      <p:transition spd="slow" advClick="0" advTm="0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Герб города для бланка"/>
          <p:cNvPicPr/>
          <p:nvPr/>
        </p:nvPicPr>
        <p:blipFill>
          <a:blip r:embed="rId2"/>
          <a:stretch/>
        </p:blipFill>
        <p:spPr bwMode="auto">
          <a:xfrm>
            <a:off x="76964" y="0"/>
            <a:ext cx="367174" cy="57064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 bwMode="auto">
          <a:xfrm>
            <a:off x="983226" y="108981"/>
            <a:ext cx="11208774" cy="84638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Источники внутреннего финансирования дефицита бюджета за 2024 год, тыс. рублей</a:t>
            </a:r>
          </a:p>
          <a:p>
            <a:pPr algn="ctr">
              <a:defRPr/>
            </a:pPr>
            <a:endParaRPr lang="ru-RU" sz="2700" b="1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770285"/>
              </p:ext>
            </p:extLst>
          </p:nvPr>
        </p:nvGraphicFramePr>
        <p:xfrm>
          <a:off x="1013989" y="1122630"/>
          <a:ext cx="10683088" cy="5203434"/>
        </p:xfrm>
        <a:graphic>
          <a:graphicData uri="http://schemas.openxmlformats.org/drawingml/2006/table">
            <a:tbl>
              <a:tblPr firstRow="1" lastRow="1">
                <a:tableStyleId>{72833802-FEF1-4C79-8D5D-14CF1EAF98D9}</a:tableStyleId>
              </a:tblPr>
              <a:tblGrid>
                <a:gridCol w="5030676"/>
                <a:gridCol w="1886171"/>
                <a:gridCol w="1883120"/>
                <a:gridCol w="1883121"/>
              </a:tblGrid>
              <a:tr h="651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8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(отчет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rgbClr val="00B8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(уточненный)</a:t>
                      </a:r>
                    </a:p>
                  </a:txBody>
                  <a:tcPr marL="9525" marR="9525" marT="9525" marB="0" anchor="ctr">
                    <a:solidFill>
                      <a:srgbClr val="00B8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(отчет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rgbClr val="00B8B4"/>
                    </a:solidFill>
                  </a:tcPr>
                </a:tc>
              </a:tr>
              <a:tr h="3556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 в валюте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-153 000,0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+217 040,8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97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97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кредитов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+70 000,0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+287 040,8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97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кредитов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-223 000,0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30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+62 138,9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-33 333,4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-33 333,4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97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97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кредитов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+100 000,0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97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кредитов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-37 861,1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-33 333,4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-33 333,4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97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Остатки средств бюджета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-10 547,5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+226 843,3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89 847,4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5722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внутреннего финансирования дефицитов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бюджетов</a:t>
                      </a:r>
                      <a:b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(-) / дефицит (+)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-101 408,6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+410 550,6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-13 485,9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16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fade/>
      </p:transition>
    </mc:Choice>
    <mc:Fallback xmlns="" xmlns:m="http://schemas.openxmlformats.org/officeDocument/2006/math" xmlns:w="http://schemas.openxmlformats.org/wordprocessingml/2006/main">
      <p:transition spd="slow" advClick="0" advTm="0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88571" y="157673"/>
            <a:ext cx="11103428" cy="86177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Основные термины</a:t>
            </a:r>
          </a:p>
          <a:p>
            <a:pPr algn="ctr">
              <a:defRPr/>
            </a:pPr>
            <a:endParaRPr lang="ru-RU" sz="22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pic>
        <p:nvPicPr>
          <p:cNvPr id="4" name="Рисунок 3" descr="Герб города для бланка"/>
          <p:cNvPicPr/>
          <p:nvPr/>
        </p:nvPicPr>
        <p:blipFill>
          <a:blip r:embed="rId2"/>
          <a:stretch/>
        </p:blipFill>
        <p:spPr bwMode="auto">
          <a:xfrm>
            <a:off x="45109" y="0"/>
            <a:ext cx="512239" cy="6357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18903" y="1166949"/>
            <a:ext cx="10534090" cy="531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самоуправления.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поступающие в бюджет денежные средства, за исключением средств, являющихся в соответствии с Бюджетным Кодексом источниками финансирования дефицита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доходов бюджета над 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86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Герб города для бланка"/>
          <p:cNvPicPr/>
          <p:nvPr/>
        </p:nvPicPr>
        <p:blipFill>
          <a:blip r:embed="rId2"/>
          <a:stretch/>
        </p:blipFill>
        <p:spPr bwMode="auto">
          <a:xfrm>
            <a:off x="76964" y="0"/>
            <a:ext cx="497802" cy="57064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 bwMode="auto">
          <a:xfrm>
            <a:off x="983226" y="108981"/>
            <a:ext cx="11208774" cy="92333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700" b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Объем муниципального долга </a:t>
            </a:r>
          </a:p>
          <a:p>
            <a:pPr algn="ctr">
              <a:defRPr/>
            </a:pPr>
            <a:r>
              <a:rPr lang="ru-RU" sz="2700" b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за 2024 год</a:t>
            </a:r>
            <a:endParaRPr lang="ru-RU" sz="2700" b="1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760688461"/>
              </p:ext>
            </p:extLst>
          </p:nvPr>
        </p:nvGraphicFramePr>
        <p:xfrm>
          <a:off x="333678" y="1242586"/>
          <a:ext cx="5720824" cy="5277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78843198"/>
              </p:ext>
            </p:extLst>
          </p:nvPr>
        </p:nvGraphicFramePr>
        <p:xfrm>
          <a:off x="6336271" y="1242586"/>
          <a:ext cx="5720824" cy="5277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8926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fade/>
      </p:transition>
    </mc:Choice>
    <mc:Fallback xmlns="" xmlns:m="http://schemas.openxmlformats.org/officeDocument/2006/math" xmlns:w="http://schemas.openxmlformats.org/wordprocessingml/2006/main">
      <p:transition spd="slow" advClick="0" advTm="0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799924" y="765805"/>
            <a:ext cx="95290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sz="1600" i="1" dirty="0">
              <a:solidFill>
                <a:srgbClr val="1F497D">
                  <a:lumMod val="50000"/>
                </a:srgbClr>
              </a:solidFill>
              <a:latin typeface="Times New Roman"/>
              <a:ea typeface="Segoe UI"/>
              <a:cs typeface="Times New Roman"/>
            </a:endParaRPr>
          </a:p>
          <a:p>
            <a:pPr lvl="0" algn="ctr">
              <a:defRPr/>
            </a:pPr>
            <a:r>
              <a:rPr lang="ru-RU" sz="1600" i="1" dirty="0">
                <a:solidFill>
                  <a:srgbClr val="1F497D">
                    <a:lumMod val="50000"/>
                  </a:srgbClr>
                </a:solidFill>
                <a:latin typeface="Times New Roman"/>
                <a:ea typeface="Segoe UI"/>
                <a:cs typeface="Times New Roman"/>
              </a:rPr>
              <a:t>Уважаемые горожане! </a:t>
            </a:r>
            <a:endParaRPr dirty="0"/>
          </a:p>
          <a:p>
            <a:pPr lvl="0" algn="ctr">
              <a:defRPr/>
            </a:pPr>
            <a:r>
              <a:rPr lang="ru-RU" sz="1600" i="1" dirty="0">
                <a:solidFill>
                  <a:srgbClr val="1F497D">
                    <a:lumMod val="50000"/>
                  </a:srgbClr>
                </a:solidFill>
                <a:latin typeface="Times New Roman"/>
                <a:ea typeface="Segoe UI"/>
                <a:cs typeface="Times New Roman"/>
              </a:rPr>
              <a:t>Если у вас остались вопросы, ответы на которые не отражены в представленных материалах,</a:t>
            </a:r>
            <a:r>
              <a:rPr lang="en-US" sz="1600" i="1" dirty="0">
                <a:solidFill>
                  <a:srgbClr val="1F497D">
                    <a:lumMod val="50000"/>
                  </a:srgbClr>
                </a:solidFill>
                <a:latin typeface="Times New Roman"/>
                <a:ea typeface="Segoe UI"/>
                <a:cs typeface="Times New Roman"/>
              </a:rPr>
              <a:t> </a:t>
            </a:r>
            <a:r>
              <a:rPr lang="ru-RU" sz="1600" i="1" dirty="0">
                <a:solidFill>
                  <a:srgbClr val="1F497D">
                    <a:lumMod val="50000"/>
                  </a:srgbClr>
                </a:solidFill>
                <a:latin typeface="Times New Roman"/>
                <a:ea typeface="Segoe UI"/>
                <a:cs typeface="Times New Roman"/>
              </a:rPr>
              <a:t>если есть собственные предложения и замечания по реализации программных мероприятий,</a:t>
            </a:r>
            <a:r>
              <a:rPr lang="en-US" sz="1600" i="1" dirty="0">
                <a:solidFill>
                  <a:srgbClr val="1F497D">
                    <a:lumMod val="50000"/>
                  </a:srgbClr>
                </a:solidFill>
                <a:latin typeface="Times New Roman"/>
                <a:ea typeface="Segoe UI"/>
                <a:cs typeface="Times New Roman"/>
              </a:rPr>
              <a:t> </a:t>
            </a:r>
            <a:r>
              <a:rPr lang="ru-RU" sz="1600" i="1" dirty="0">
                <a:solidFill>
                  <a:srgbClr val="1F497D">
                    <a:lumMod val="50000"/>
                  </a:srgbClr>
                </a:solidFill>
                <a:latin typeface="Times New Roman"/>
                <a:ea typeface="Segoe UI"/>
                <a:cs typeface="Times New Roman"/>
              </a:rPr>
              <a:t>комитет по финансам администрации города Пыть-Ях, а также координаторы муниципальных программ, готовы к конструктивному диалогу, взаимодействию и совместной работе.</a:t>
            </a:r>
            <a:endParaRPr lang="zh-CN" sz="1600">
              <a:solidFill>
                <a:srgbClr val="337E8D"/>
              </a:solidFill>
              <a:latin typeface="Times New Roman"/>
              <a:ea typeface="字魂59号-创粗黑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635184"/>
              </p:ext>
            </p:extLst>
          </p:nvPr>
        </p:nvGraphicFramePr>
        <p:xfrm>
          <a:off x="2685449" y="2434824"/>
          <a:ext cx="8306602" cy="4019630"/>
        </p:xfrm>
        <a:graphic>
          <a:graphicData uri="http://schemas.openxmlformats.org/drawingml/2006/table">
            <a:tbl>
              <a:tblPr firstRow="1" bandRow="1"/>
              <a:tblGrid>
                <a:gridCol w="5265623"/>
                <a:gridCol w="3040979"/>
              </a:tblGrid>
              <a:tr h="327259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Segoe UI Symbol"/>
                          <a:cs typeface="Courier New"/>
                        </a:rPr>
                        <a:t>Контакты координаторов муниципальных программ</a:t>
                      </a:r>
                      <a:endParaRPr dirty="0"/>
                    </a:p>
                  </a:txBody>
                  <a:tcPr marL="63305" marR="63305" marT="31652" marB="31652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38100" algn="ctr">
                      <a:solidFill>
                        <a:sysClr val="window" lastClr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42089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0" spc="38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Segoe UI Symbol"/>
                          <a:cs typeface="Times New Roman"/>
                        </a:rPr>
                        <a:t>- </a:t>
                      </a:r>
                      <a:r>
                        <a:rPr lang="ru-RU" sz="1200" b="0" spc="38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Segoe UI Symbol"/>
                          <a:cs typeface="Times New Roman"/>
                        </a:rPr>
                        <a:t>Развитие отрасли «Образование» города Пыть-Ях</a:t>
                      </a:r>
                    </a:p>
                    <a:p>
                      <a:pPr marL="0" indent="0" algn="l">
                        <a:buFontTx/>
                        <a:buNone/>
                        <a:defRPr/>
                      </a:pPr>
                      <a:r>
                        <a:rPr lang="ru-RU" sz="1200" b="0" spc="38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Segoe UI Symbol"/>
                          <a:cs typeface="Times New Roman"/>
                        </a:rPr>
                        <a:t>- Управление по образованию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Segoe UI Symbol"/>
                        <a:cs typeface="Times New Roman"/>
                      </a:endParaRPr>
                    </a:p>
                  </a:txBody>
                  <a:tcPr marL="63305" marR="63305" marT="31652" marB="31652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381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Приемная +7(3463) 42-23-36 </a:t>
                      </a:r>
                      <a:endParaRPr dirty="0"/>
                    </a:p>
                    <a:p>
                      <a:pPr algn="ctr">
                        <a:defRPr/>
                      </a:pPr>
                      <a:r>
                        <a:rPr lang="en-US" sz="1100" b="0" i="0" u="sng" dirty="0">
                          <a:solidFill>
                            <a:srgbClr val="0070C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obraz@gov86.org, obrazovanie_pyt@mail.ru</a:t>
                      </a:r>
                      <a:endParaRPr lang="ru-RU" sz="1100" b="0" i="0" u="sng" dirty="0">
                        <a:solidFill>
                          <a:srgbClr val="0070C0"/>
                        </a:solidFill>
                        <a:latin typeface="Times New Roman"/>
                        <a:ea typeface="Segoe UI Symbol"/>
                        <a:cs typeface="Times New Roman"/>
                      </a:endParaRPr>
                    </a:p>
                  </a:txBody>
                  <a:tcPr marL="63305" marR="63305" marT="31652" marB="31652" anchor="ctr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381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</a:tr>
              <a:tr h="660091">
                <a:tc>
                  <a:txBody>
                    <a:bodyPr/>
                    <a:lstStyle/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800" b="0" spc="28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Segoe UI Symbol"/>
                      </a:endParaRPr>
                    </a:p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spc="28" dirty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Segoe UI Symbol"/>
                          <a:cs typeface="Times New Roman"/>
                        </a:rPr>
                        <a:t>Развитие отраслей «Культура» и «Физическая культура и спорт» города Пыть-Ях  – Управление  по культуре и спорту</a:t>
                      </a:r>
                    </a:p>
                    <a:p>
                      <a:pPr algn="l">
                        <a:defRPr/>
                      </a:pPr>
                      <a:endParaRPr lang="ru-RU" sz="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Segoe UI Symbol"/>
                        <a:cs typeface="Courier New"/>
                      </a:endParaRPr>
                    </a:p>
                  </a:txBody>
                  <a:tcPr marL="63305" marR="63305" marT="31652" marB="31652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+7(3463) 46-55-17 </a:t>
                      </a:r>
                      <a:endParaRPr dirty="0"/>
                    </a:p>
                    <a:p>
                      <a:pPr algn="ctr">
                        <a:defRPr/>
                      </a:pPr>
                      <a:r>
                        <a:rPr lang="en-US" sz="1200" b="0" i="0" u="sng" dirty="0">
                          <a:solidFill>
                            <a:srgbClr val="0070C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UsovaEA@py86.ru</a:t>
                      </a:r>
                      <a:endParaRPr lang="ru-RU" sz="1200" b="0" i="0" u="sng" dirty="0">
                        <a:solidFill>
                          <a:srgbClr val="0070C0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3305" marR="63305" marT="31652" marB="31652" anchor="ctr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</a:tr>
              <a:tr h="42089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Segoe UI Symbol"/>
                          <a:cs typeface="Times New Roman"/>
                        </a:rPr>
                        <a:t>Социальная поддержка граждан </a:t>
                      </a:r>
                    </a:p>
                    <a:p>
                      <a:pPr algn="l">
                        <a:defRPr/>
                      </a:pPr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Segoe UI Symbol"/>
                          <a:cs typeface="Times New Roman"/>
                        </a:rPr>
                        <a:t> – отдел по труду и социальным вопросам</a:t>
                      </a:r>
                    </a:p>
                  </a:txBody>
                  <a:tcPr marL="63305" marR="63305" marT="31652" marB="31652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+7(3463) 46-55-58 </a:t>
                      </a:r>
                      <a:endParaRPr dirty="0"/>
                    </a:p>
                    <a:p>
                      <a:pPr algn="ctr">
                        <a:defRPr/>
                      </a:pPr>
                      <a:r>
                        <a:rPr lang="en-US" sz="1100" b="0" i="0" u="sng" dirty="0">
                          <a:solidFill>
                            <a:srgbClr val="0070C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MesheryakovaVV@py86.ru</a:t>
                      </a:r>
                      <a:endParaRPr lang="ru-RU" sz="1100" b="0" i="0" u="sng" dirty="0">
                        <a:solidFill>
                          <a:srgbClr val="0070C0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3305" marR="63305" marT="31652" marB="31652" anchor="ctr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</a:tr>
              <a:tr h="600292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  <a:defRPr/>
                      </a:pPr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Segoe UI Symbol"/>
                          <a:cs typeface="Times New Roman"/>
                        </a:rPr>
                        <a:t>Благоустройство территории и развитие объектов ЖКХ муниципального образования; Дорожная деятельность и транспортное обслуживание населения города  – Управление по ЖКК, транспорту и дорогам</a:t>
                      </a:r>
                    </a:p>
                  </a:txBody>
                  <a:tcPr marL="63305" marR="63305" marT="31652" marB="31652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i="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+7(3463) 46-55-58</a:t>
                      </a:r>
                      <a:endParaRPr dirty="0"/>
                    </a:p>
                    <a:p>
                      <a:pPr algn="ctr">
                        <a:defRPr/>
                      </a:pPr>
                      <a:r>
                        <a:rPr lang="en-US" sz="1200" b="0" i="0" u="sng" dirty="0">
                          <a:solidFill>
                            <a:srgbClr val="0070C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ReshetnikovAYu@py86.ru</a:t>
                      </a:r>
                      <a:endParaRPr lang="ru-RU" sz="1200" b="0" i="0" u="sng" dirty="0">
                        <a:solidFill>
                          <a:srgbClr val="0070C0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3305" marR="63305" marT="31652" marB="31652" anchor="ctr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</a:tr>
              <a:tr h="51059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Segoe UI Symbol"/>
                          <a:cs typeface="Times New Roman"/>
                        </a:rPr>
                        <a:t>Обеспечение доступным жильем жителей муниципального образования; </a:t>
                      </a:r>
                      <a:endParaRPr dirty="0"/>
                    </a:p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Segoe UI Symbol"/>
                          <a:cs typeface="Times New Roman"/>
                        </a:rPr>
                        <a:t>– Управление по жилищным вопросам</a:t>
                      </a:r>
                    </a:p>
                  </a:txBody>
                  <a:tcPr marL="63305" marR="63305" marT="31652" marB="31652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+7(3463) 46-55-84</a:t>
                      </a:r>
                      <a:endParaRPr dirty="0"/>
                    </a:p>
                    <a:p>
                      <a:pPr marL="0" marR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0" i="0" u="sng" dirty="0">
                          <a:solidFill>
                            <a:srgbClr val="0070C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SkakunovaEN@py86.ru</a:t>
                      </a:r>
                      <a:endParaRPr lang="ru-RU" sz="1100" b="0" i="0" u="sng" dirty="0">
                        <a:solidFill>
                          <a:srgbClr val="0070C0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endParaRPr lang="ru-RU" sz="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Segoe UI Symbol"/>
                        <a:cs typeface="Courier New"/>
                      </a:endParaRPr>
                    </a:p>
                  </a:txBody>
                  <a:tcPr marL="63305" marR="63305" marT="31652" marB="31652" anchor="ctr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</a:tr>
              <a:tr h="481111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Segoe UI Symbol"/>
                          <a:cs typeface="Times New Roman"/>
                        </a:rPr>
                        <a:t>Обеспечение безопасности на территории города – Отдел по ГО, ЧС и территориальной обороны</a:t>
                      </a:r>
                    </a:p>
                  </a:txBody>
                  <a:tcPr marL="63305" marR="63305" marT="31652" marB="31652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800" b="0" i="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+7(3463) 46-06-21</a:t>
                      </a:r>
                      <a:endParaRPr dirty="0"/>
                    </a:p>
                    <a:p>
                      <a:pPr marL="0" marR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0" i="0" u="sng" dirty="0">
                          <a:solidFill>
                            <a:srgbClr val="0070C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HadeevRF@py86.ru</a:t>
                      </a:r>
                      <a:endParaRPr lang="ru-RU" sz="1100" b="0" u="sng" dirty="0">
                        <a:solidFill>
                          <a:srgbClr val="0070C0"/>
                        </a:solidFill>
                        <a:latin typeface="Times New Roman"/>
                        <a:ea typeface="Segoe UI Symbol"/>
                        <a:cs typeface="Times New Roman"/>
                      </a:endParaRPr>
                    </a:p>
                  </a:txBody>
                  <a:tcPr marL="63305" marR="63305" marT="31652" marB="31652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</a:tr>
              <a:tr h="50838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ru-RU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Segoe UI Symbol"/>
                          <a:cs typeface="Times New Roman"/>
                        </a:rPr>
                        <a:t>Комитет по финансам администрации города</a:t>
                      </a:r>
                    </a:p>
                  </a:txBody>
                  <a:tcPr marL="63305" marR="63305" marT="31652" marB="31652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Segoe UI Symbol"/>
                          <a:cs typeface="Times New Roman"/>
                        </a:rPr>
                        <a:t>Приемная +7(3463)46-55 -50</a:t>
                      </a:r>
                      <a:endParaRPr dirty="0"/>
                    </a:p>
                    <a:p>
                      <a:pPr algn="ctr">
                        <a:defRPr/>
                      </a:pPr>
                      <a:r>
                        <a:rPr lang="en-US" sz="1100" u="sng" dirty="0" err="1">
                          <a:solidFill>
                            <a:srgbClr val="0070C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komfin</a:t>
                      </a:r>
                      <a:r>
                        <a:rPr lang="ru-RU" sz="1100" u="sng" dirty="0">
                          <a:solidFill>
                            <a:srgbClr val="0070C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@</a:t>
                      </a:r>
                      <a:r>
                        <a:rPr lang="en-US" sz="1100" u="sng" dirty="0" err="1">
                          <a:solidFill>
                            <a:srgbClr val="0070C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gov</a:t>
                      </a:r>
                      <a:r>
                        <a:rPr lang="ru-RU" sz="1100" u="sng" dirty="0">
                          <a:solidFill>
                            <a:srgbClr val="0070C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86.</a:t>
                      </a:r>
                      <a:r>
                        <a:rPr lang="en-US" sz="1100" u="sng" dirty="0">
                          <a:solidFill>
                            <a:srgbClr val="0070C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org </a:t>
                      </a:r>
                      <a:endParaRPr lang="ru-RU" sz="1100" b="0" u="sng" dirty="0">
                        <a:solidFill>
                          <a:srgbClr val="0070C0"/>
                        </a:solidFill>
                        <a:latin typeface="Times New Roman"/>
                        <a:ea typeface="Segoe UI Symbol"/>
                        <a:cs typeface="Times New Roman"/>
                      </a:endParaRPr>
                    </a:p>
                  </a:txBody>
                  <a:tcPr marL="63305" marR="63305" marT="31652" marB="31652">
                    <a:lnL w="12700" algn="ctr">
                      <a:solidFill>
                        <a:sysClr val="window" lastClr="FFFFFF"/>
                      </a:solidFill>
                    </a:lnL>
                    <a:lnR w="12700" algn="ctr">
                      <a:solidFill>
                        <a:sysClr val="window" lastClr="FFFFFF"/>
                      </a:solidFill>
                    </a:lnR>
                    <a:lnT w="12700" algn="ctr">
                      <a:solidFill>
                        <a:sysClr val="window" lastClr="FFFFFF"/>
                      </a:solidFill>
                    </a:lnT>
                    <a:lnB w="12700" algn="ctr">
                      <a:solidFill>
                        <a:sysClr val="window" lastClr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179672" y="3886990"/>
            <a:ext cx="25057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>
                <a:latin typeface="Times New Roman"/>
                <a:ea typeface="字魂59号-创粗黑"/>
                <a:cs typeface="Times New Roman"/>
              </a:rPr>
              <a:t>График работы: </a:t>
            </a:r>
            <a:endParaRPr/>
          </a:p>
          <a:p>
            <a:pPr lvl="0" algn="ctr">
              <a:defRPr/>
            </a:pPr>
            <a:r>
              <a:rPr lang="ru-RU">
                <a:latin typeface="Times New Roman"/>
                <a:ea typeface="字魂59号-创粗黑"/>
                <a:cs typeface="Times New Roman"/>
              </a:rPr>
              <a:t>Понедельник- Пятница </a:t>
            </a:r>
          </a:p>
          <a:p>
            <a:pPr lvl="0" algn="ctr">
              <a:defRPr/>
            </a:pPr>
            <a:r>
              <a:rPr lang="ru-RU">
                <a:latin typeface="Times New Roman"/>
                <a:ea typeface="字魂59号-创粗黑"/>
                <a:cs typeface="Times New Roman"/>
              </a:rPr>
              <a:t>9.00 -17.00</a:t>
            </a:r>
            <a:endParaRPr lang="en-US">
              <a:latin typeface="Times New Roman"/>
              <a:ea typeface="字魂59号-创粗黑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482290" y="320035"/>
            <a:ext cx="1070971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Times New Roman"/>
                <a:cs typeface="Times New Roman"/>
              </a:rPr>
              <a:t>Контактная информация</a:t>
            </a:r>
          </a:p>
        </p:txBody>
      </p:sp>
      <p:pic>
        <p:nvPicPr>
          <p:cNvPr id="8" name="Рисунок 7" descr="Герб города для бланка"/>
          <p:cNvPicPr/>
          <p:nvPr/>
        </p:nvPicPr>
        <p:blipFill>
          <a:blip r:embed="rId2"/>
          <a:stretch/>
        </p:blipFill>
        <p:spPr bwMode="auto">
          <a:xfrm>
            <a:off x="76964" y="-1"/>
            <a:ext cx="506510" cy="66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88572" y="0"/>
            <a:ext cx="11103428" cy="86177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 Black" panose="020B0A04020102020204" pitchFamily="34" charset="0"/>
                <a:cs typeface="Times New Roman" panose="02020603050405020304" pitchFamily="18" charset="0"/>
              </a:rPr>
              <a:t>СТАДИИ</a:t>
            </a:r>
            <a:r>
              <a:rPr lang="ru-RU" sz="2800" b="1" spc="-25" dirty="0">
                <a:solidFill>
                  <a:schemeClr val="bg1"/>
                </a:solidFill>
                <a:latin typeface="Times New Roman" panose="02020603050405020304" pitchFamily="18" charset="0"/>
                <a:ea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spc="-10" dirty="0">
                <a:solidFill>
                  <a:schemeClr val="bg1"/>
                </a:solidFill>
                <a:latin typeface="Times New Roman" panose="02020603050405020304" pitchFamily="18" charset="0"/>
                <a:ea typeface="Arial Black" panose="020B0A04020102020204" pitchFamily="34" charset="0"/>
                <a:cs typeface="Times New Roman" panose="02020603050405020304" pitchFamily="18" charset="0"/>
              </a:rPr>
              <a:t>БЮДЖЕТА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ea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2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pic>
        <p:nvPicPr>
          <p:cNvPr id="4" name="Рисунок 3" descr="Герб города для бланка"/>
          <p:cNvPicPr/>
          <p:nvPr/>
        </p:nvPicPr>
        <p:blipFill>
          <a:blip r:embed="rId2"/>
          <a:stretch/>
        </p:blipFill>
        <p:spPr bwMode="auto">
          <a:xfrm>
            <a:off x="45109" y="0"/>
            <a:ext cx="512239" cy="6357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18903" y="1166949"/>
            <a:ext cx="10534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>
          <a:xfrm>
            <a:off x="1940007" y="2286260"/>
            <a:ext cx="8640960" cy="3253727"/>
            <a:chOff x="0" y="0"/>
            <a:chExt cx="10625342" cy="3253727"/>
          </a:xfrm>
        </p:grpSpPr>
        <p:pic>
          <p:nvPicPr>
            <p:cNvPr id="7" name="Image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7764" y="719279"/>
              <a:ext cx="5500146" cy="1112593"/>
            </a:xfrm>
            <a:prstGeom prst="rect">
              <a:avLst/>
            </a:prstGeom>
          </p:spPr>
        </p:pic>
        <p:sp>
          <p:nvSpPr>
            <p:cNvPr id="8" name="Graphic 19"/>
            <p:cNvSpPr/>
            <p:nvPr/>
          </p:nvSpPr>
          <p:spPr>
            <a:xfrm>
              <a:off x="5132832" y="716280"/>
              <a:ext cx="5430520" cy="1033780"/>
            </a:xfrm>
            <a:custGeom>
              <a:avLst/>
              <a:gdLst/>
              <a:ahLst/>
              <a:cxnLst/>
              <a:rect l="l" t="t" r="r" b="b"/>
              <a:pathLst>
                <a:path w="5430520" h="1033780">
                  <a:moveTo>
                    <a:pt x="5035931" y="0"/>
                  </a:moveTo>
                  <a:lnTo>
                    <a:pt x="394080" y="0"/>
                  </a:lnTo>
                  <a:lnTo>
                    <a:pt x="0" y="516636"/>
                  </a:lnTo>
                  <a:lnTo>
                    <a:pt x="394080" y="1033272"/>
                  </a:lnTo>
                  <a:lnTo>
                    <a:pt x="5035931" y="1033272"/>
                  </a:lnTo>
                  <a:lnTo>
                    <a:pt x="5430011" y="516636"/>
                  </a:lnTo>
                  <a:lnTo>
                    <a:pt x="503593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Image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8176" y="758951"/>
              <a:ext cx="1214628" cy="998219"/>
            </a:xfrm>
            <a:prstGeom prst="rect">
              <a:avLst/>
            </a:prstGeom>
          </p:spPr>
        </p:pic>
        <p:sp>
          <p:nvSpPr>
            <p:cNvPr id="10" name="Graphic 21"/>
            <p:cNvSpPr/>
            <p:nvPr/>
          </p:nvSpPr>
          <p:spPr>
            <a:xfrm>
              <a:off x="5271515" y="774191"/>
              <a:ext cx="1108075" cy="891540"/>
            </a:xfrm>
            <a:custGeom>
              <a:avLst/>
              <a:gdLst/>
              <a:ahLst/>
              <a:cxnLst/>
              <a:rect l="l" t="t" r="r" b="b"/>
              <a:pathLst>
                <a:path w="1108075" h="891540">
                  <a:moveTo>
                    <a:pt x="767841" y="0"/>
                  </a:moveTo>
                  <a:lnTo>
                    <a:pt x="340105" y="0"/>
                  </a:lnTo>
                  <a:lnTo>
                    <a:pt x="0" y="445770"/>
                  </a:lnTo>
                  <a:lnTo>
                    <a:pt x="340105" y="891540"/>
                  </a:lnTo>
                  <a:lnTo>
                    <a:pt x="767841" y="891540"/>
                  </a:lnTo>
                  <a:lnTo>
                    <a:pt x="1107947" y="445770"/>
                  </a:lnTo>
                  <a:lnTo>
                    <a:pt x="767841" y="0"/>
                  </a:lnTo>
                  <a:close/>
                </a:path>
              </a:pathLst>
            </a:custGeom>
            <a:solidFill>
              <a:srgbClr val="2C827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Image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97764" y="2054374"/>
              <a:ext cx="5527578" cy="1199353"/>
            </a:xfrm>
            <a:prstGeom prst="rect">
              <a:avLst/>
            </a:prstGeom>
          </p:spPr>
        </p:pic>
        <p:sp>
          <p:nvSpPr>
            <p:cNvPr id="12" name="Graphic 23"/>
            <p:cNvSpPr/>
            <p:nvPr/>
          </p:nvSpPr>
          <p:spPr>
            <a:xfrm>
              <a:off x="5132832" y="2051304"/>
              <a:ext cx="5457825" cy="1120140"/>
            </a:xfrm>
            <a:custGeom>
              <a:avLst/>
              <a:gdLst/>
              <a:ahLst/>
              <a:cxnLst/>
              <a:rect l="l" t="t" r="r" b="b"/>
              <a:pathLst>
                <a:path w="5457825" h="1120140">
                  <a:moveTo>
                    <a:pt x="5030216" y="0"/>
                  </a:moveTo>
                  <a:lnTo>
                    <a:pt x="427227" y="0"/>
                  </a:lnTo>
                  <a:lnTo>
                    <a:pt x="0" y="560070"/>
                  </a:lnTo>
                  <a:lnTo>
                    <a:pt x="427227" y="1120140"/>
                  </a:lnTo>
                  <a:lnTo>
                    <a:pt x="5030216" y="1120140"/>
                  </a:lnTo>
                  <a:lnTo>
                    <a:pt x="5457444" y="560070"/>
                  </a:lnTo>
                  <a:lnTo>
                    <a:pt x="503021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Image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8176" y="2150364"/>
              <a:ext cx="1214628" cy="998219"/>
            </a:xfrm>
            <a:prstGeom prst="rect">
              <a:avLst/>
            </a:prstGeom>
          </p:spPr>
        </p:pic>
        <p:sp>
          <p:nvSpPr>
            <p:cNvPr id="14" name="Graphic 25"/>
            <p:cNvSpPr/>
            <p:nvPr/>
          </p:nvSpPr>
          <p:spPr>
            <a:xfrm>
              <a:off x="5271515" y="2165604"/>
              <a:ext cx="1108075" cy="891540"/>
            </a:xfrm>
            <a:custGeom>
              <a:avLst/>
              <a:gdLst/>
              <a:ahLst/>
              <a:cxnLst/>
              <a:rect l="l" t="t" r="r" b="b"/>
              <a:pathLst>
                <a:path w="1108075" h="891540">
                  <a:moveTo>
                    <a:pt x="767841" y="0"/>
                  </a:moveTo>
                  <a:lnTo>
                    <a:pt x="340105" y="0"/>
                  </a:lnTo>
                  <a:lnTo>
                    <a:pt x="0" y="445770"/>
                  </a:lnTo>
                  <a:lnTo>
                    <a:pt x="340105" y="891540"/>
                  </a:lnTo>
                  <a:lnTo>
                    <a:pt x="767841" y="891540"/>
                  </a:lnTo>
                  <a:lnTo>
                    <a:pt x="1107947" y="445770"/>
                  </a:lnTo>
                  <a:lnTo>
                    <a:pt x="767841" y="0"/>
                  </a:lnTo>
                  <a:close/>
                </a:path>
              </a:pathLst>
            </a:custGeom>
            <a:solidFill>
              <a:srgbClr val="0080B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Image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5362956" cy="1225296"/>
            </a:xfrm>
            <a:prstGeom prst="rect">
              <a:avLst/>
            </a:prstGeom>
          </p:spPr>
        </p:pic>
        <p:sp>
          <p:nvSpPr>
            <p:cNvPr id="16" name="Graphic 27"/>
            <p:cNvSpPr/>
            <p:nvPr/>
          </p:nvSpPr>
          <p:spPr>
            <a:xfrm>
              <a:off x="53339" y="15240"/>
              <a:ext cx="5256530" cy="1118870"/>
            </a:xfrm>
            <a:custGeom>
              <a:avLst/>
              <a:gdLst/>
              <a:ahLst/>
              <a:cxnLst/>
              <a:rect l="l" t="t" r="r" b="b"/>
              <a:pathLst>
                <a:path w="5256530" h="1118870">
                  <a:moveTo>
                    <a:pt x="4829556" y="0"/>
                  </a:moveTo>
                  <a:lnTo>
                    <a:pt x="426669" y="0"/>
                  </a:lnTo>
                  <a:lnTo>
                    <a:pt x="0" y="559308"/>
                  </a:lnTo>
                  <a:lnTo>
                    <a:pt x="426669" y="1118615"/>
                  </a:lnTo>
                  <a:lnTo>
                    <a:pt x="4829556" y="1118615"/>
                  </a:lnTo>
                  <a:lnTo>
                    <a:pt x="5256276" y="559308"/>
                  </a:lnTo>
                  <a:lnTo>
                    <a:pt x="482955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Image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30979" y="114300"/>
              <a:ext cx="1214627" cy="996696"/>
            </a:xfrm>
            <a:prstGeom prst="rect">
              <a:avLst/>
            </a:prstGeom>
          </p:spPr>
        </p:pic>
        <p:sp>
          <p:nvSpPr>
            <p:cNvPr id="18" name="Graphic 29"/>
            <p:cNvSpPr/>
            <p:nvPr/>
          </p:nvSpPr>
          <p:spPr>
            <a:xfrm>
              <a:off x="4084320" y="129539"/>
              <a:ext cx="1108075" cy="890269"/>
            </a:xfrm>
            <a:custGeom>
              <a:avLst/>
              <a:gdLst/>
              <a:ahLst/>
              <a:cxnLst/>
              <a:rect l="l" t="t" r="r" b="b"/>
              <a:pathLst>
                <a:path w="1108075" h="890269">
                  <a:moveTo>
                    <a:pt x="768476" y="0"/>
                  </a:moveTo>
                  <a:lnTo>
                    <a:pt x="339471" y="0"/>
                  </a:lnTo>
                  <a:lnTo>
                    <a:pt x="0" y="445008"/>
                  </a:lnTo>
                  <a:lnTo>
                    <a:pt x="339471" y="890015"/>
                  </a:lnTo>
                  <a:lnTo>
                    <a:pt x="768476" y="890015"/>
                  </a:lnTo>
                  <a:lnTo>
                    <a:pt x="1107948" y="445008"/>
                  </a:lnTo>
                  <a:lnTo>
                    <a:pt x="768476" y="0"/>
                  </a:lnTo>
                  <a:close/>
                </a:path>
              </a:pathLst>
            </a:custGeom>
            <a:solidFill>
              <a:srgbClr val="39ACA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Image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357883"/>
              <a:ext cx="5362956" cy="1225296"/>
            </a:xfrm>
            <a:prstGeom prst="rect">
              <a:avLst/>
            </a:prstGeom>
          </p:spPr>
        </p:pic>
        <p:sp>
          <p:nvSpPr>
            <p:cNvPr id="20" name="Graphic 31"/>
            <p:cNvSpPr/>
            <p:nvPr/>
          </p:nvSpPr>
          <p:spPr>
            <a:xfrm>
              <a:off x="53339" y="1373124"/>
              <a:ext cx="5256530" cy="1118870"/>
            </a:xfrm>
            <a:custGeom>
              <a:avLst/>
              <a:gdLst/>
              <a:ahLst/>
              <a:cxnLst/>
              <a:rect l="l" t="t" r="r" b="b"/>
              <a:pathLst>
                <a:path w="5256530" h="1118870">
                  <a:moveTo>
                    <a:pt x="4829556" y="0"/>
                  </a:moveTo>
                  <a:lnTo>
                    <a:pt x="426669" y="0"/>
                  </a:lnTo>
                  <a:lnTo>
                    <a:pt x="0" y="559307"/>
                  </a:lnTo>
                  <a:lnTo>
                    <a:pt x="426669" y="1118615"/>
                  </a:lnTo>
                  <a:lnTo>
                    <a:pt x="4829556" y="1118615"/>
                  </a:lnTo>
                  <a:lnTo>
                    <a:pt x="5256276" y="559307"/>
                  </a:lnTo>
                  <a:lnTo>
                    <a:pt x="482955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Image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30979" y="1472183"/>
              <a:ext cx="1214627" cy="996696"/>
            </a:xfrm>
            <a:prstGeom prst="rect">
              <a:avLst/>
            </a:prstGeom>
          </p:spPr>
        </p:pic>
        <p:sp>
          <p:nvSpPr>
            <p:cNvPr id="22" name="Graphic 33"/>
            <p:cNvSpPr/>
            <p:nvPr/>
          </p:nvSpPr>
          <p:spPr>
            <a:xfrm>
              <a:off x="4084320" y="1487424"/>
              <a:ext cx="1108075" cy="890269"/>
            </a:xfrm>
            <a:custGeom>
              <a:avLst/>
              <a:gdLst/>
              <a:ahLst/>
              <a:cxnLst/>
              <a:rect l="l" t="t" r="r" b="b"/>
              <a:pathLst>
                <a:path w="1108075" h="890269">
                  <a:moveTo>
                    <a:pt x="768476" y="0"/>
                  </a:moveTo>
                  <a:lnTo>
                    <a:pt x="339471" y="0"/>
                  </a:lnTo>
                  <a:lnTo>
                    <a:pt x="0" y="445007"/>
                  </a:lnTo>
                  <a:lnTo>
                    <a:pt x="339471" y="890015"/>
                  </a:lnTo>
                  <a:lnTo>
                    <a:pt x="768476" y="890015"/>
                  </a:lnTo>
                  <a:lnTo>
                    <a:pt x="1107948" y="445007"/>
                  </a:lnTo>
                  <a:lnTo>
                    <a:pt x="768476" y="0"/>
                  </a:lnTo>
                  <a:close/>
                </a:path>
              </a:pathLst>
            </a:custGeom>
            <a:solidFill>
              <a:srgbClr val="00ACED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338021" y="2675879"/>
            <a:ext cx="3701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10335"/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Составление</a:t>
            </a:r>
            <a:r>
              <a:rPr lang="ru-RU" spc="80" dirty="0">
                <a:solidFill>
                  <a:srgbClr val="25252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проекта</a:t>
            </a:r>
            <a:endParaRPr lang="ru-RU" sz="11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85843" y="2516113"/>
            <a:ext cx="670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81956" y="3887459"/>
            <a:ext cx="4277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14830"/>
            <a:r>
              <a:rPr lang="ru-RU" spc="-50" dirty="0">
                <a:solidFill>
                  <a:srgbClr val="25252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Исполнение</a:t>
            </a:r>
            <a:r>
              <a:rPr lang="ru-RU" spc="-45" dirty="0">
                <a:solidFill>
                  <a:srgbClr val="25252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rgbClr val="25252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бюджета</a:t>
            </a:r>
            <a:endParaRPr lang="ru-RU" sz="11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85843" y="3913124"/>
            <a:ext cx="670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45276" y="3176540"/>
            <a:ext cx="670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079687" y="3335410"/>
            <a:ext cx="3180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Рассмотрение</a:t>
            </a:r>
            <a:r>
              <a:rPr lang="ru-RU" spc="130" dirty="0">
                <a:solidFill>
                  <a:srgbClr val="25252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ru-RU" spc="170" dirty="0">
                <a:solidFill>
                  <a:srgbClr val="25252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утверждение</a:t>
            </a:r>
            <a:r>
              <a:rPr lang="ru-RU" spc="185" dirty="0">
                <a:solidFill>
                  <a:srgbClr val="25252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17164" y="4528655"/>
            <a:ext cx="670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083670" y="4584627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Муниципальный финансовый</a:t>
            </a:r>
          </a:p>
          <a:p>
            <a:pPr algn="ctr"/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25252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аудит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474838" y="268382"/>
            <a:ext cx="10717161" cy="43088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2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pic>
        <p:nvPicPr>
          <p:cNvPr id="4" name="Рисунок 3" descr="Герб города для бланка"/>
          <p:cNvPicPr/>
          <p:nvPr/>
        </p:nvPicPr>
        <p:blipFill>
          <a:blip r:embed="rId2"/>
          <a:stretch/>
        </p:blipFill>
        <p:spPr bwMode="auto">
          <a:xfrm>
            <a:off x="45109" y="0"/>
            <a:ext cx="512239" cy="6357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18903" y="1166949"/>
            <a:ext cx="10534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346595" y="299159"/>
            <a:ext cx="8273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ГРАЖДАНИН,</a:t>
            </a:r>
            <a:r>
              <a:rPr lang="ru-RU" b="1" spc="315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ЕГО</a:t>
            </a:r>
            <a:r>
              <a:rPr lang="ru-RU" b="1" spc="245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УЧАСТИЕ</a:t>
            </a:r>
            <a:r>
              <a:rPr lang="ru-RU" b="1" spc="28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b="1" spc="245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БЮДЖЕТНОМ</a:t>
            </a:r>
            <a:r>
              <a:rPr lang="ru-RU" b="1" spc="295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ПРОЦЕССЕ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54"/>
          <p:cNvGrpSpPr>
            <a:grpSpLocks/>
          </p:cNvGrpSpPr>
          <p:nvPr/>
        </p:nvGrpSpPr>
        <p:grpSpPr>
          <a:xfrm>
            <a:off x="412956" y="816733"/>
            <a:ext cx="5323006" cy="4089564"/>
            <a:chOff x="0" y="-93292"/>
            <a:chExt cx="5455918" cy="3798135"/>
          </a:xfrm>
        </p:grpSpPr>
        <p:sp>
          <p:nvSpPr>
            <p:cNvPr id="32" name="Graphic 55"/>
            <p:cNvSpPr/>
            <p:nvPr/>
          </p:nvSpPr>
          <p:spPr>
            <a:xfrm>
              <a:off x="0" y="1059180"/>
              <a:ext cx="4366260" cy="1873250"/>
            </a:xfrm>
            <a:custGeom>
              <a:avLst/>
              <a:gdLst/>
              <a:ahLst/>
              <a:cxnLst/>
              <a:rect l="l" t="t" r="r" b="b"/>
              <a:pathLst>
                <a:path w="4366260" h="1873250">
                  <a:moveTo>
                    <a:pt x="4366260" y="0"/>
                  </a:moveTo>
                  <a:lnTo>
                    <a:pt x="0" y="0"/>
                  </a:lnTo>
                  <a:lnTo>
                    <a:pt x="0" y="1872995"/>
                  </a:lnTo>
                  <a:lnTo>
                    <a:pt x="4366260" y="1872995"/>
                  </a:lnTo>
                  <a:lnTo>
                    <a:pt x="4366260" y="0"/>
                  </a:lnTo>
                  <a:close/>
                </a:path>
              </a:pathLst>
            </a:custGeom>
            <a:solidFill>
              <a:srgbClr val="39ACA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3" name="Image 5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6491" y="313943"/>
              <a:ext cx="1519427" cy="3390900"/>
            </a:xfrm>
            <a:prstGeom prst="rect">
              <a:avLst/>
            </a:prstGeom>
          </p:spPr>
        </p:pic>
        <p:sp>
          <p:nvSpPr>
            <p:cNvPr id="34" name="Graphic 57"/>
            <p:cNvSpPr/>
            <p:nvPr/>
          </p:nvSpPr>
          <p:spPr>
            <a:xfrm>
              <a:off x="3966971" y="344424"/>
              <a:ext cx="1440179" cy="3331298"/>
            </a:xfrm>
            <a:custGeom>
              <a:avLst/>
              <a:gdLst/>
              <a:ahLst/>
              <a:cxnLst/>
              <a:rect l="l" t="t" r="r" b="b"/>
              <a:pathLst>
                <a:path w="1440180" h="3312160">
                  <a:moveTo>
                    <a:pt x="720089" y="0"/>
                  </a:moveTo>
                  <a:lnTo>
                    <a:pt x="0" y="720089"/>
                  </a:lnTo>
                  <a:lnTo>
                    <a:pt x="360044" y="720089"/>
                  </a:lnTo>
                  <a:lnTo>
                    <a:pt x="360044" y="2591561"/>
                  </a:lnTo>
                  <a:lnTo>
                    <a:pt x="0" y="2591561"/>
                  </a:lnTo>
                  <a:lnTo>
                    <a:pt x="720089" y="3311652"/>
                  </a:lnTo>
                  <a:lnTo>
                    <a:pt x="1440179" y="2591561"/>
                  </a:lnTo>
                  <a:lnTo>
                    <a:pt x="1080134" y="2591561"/>
                  </a:lnTo>
                  <a:lnTo>
                    <a:pt x="1080134" y="720089"/>
                  </a:lnTo>
                  <a:lnTo>
                    <a:pt x="1440179" y="720089"/>
                  </a:lnTo>
                  <a:lnTo>
                    <a:pt x="720089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raphic 58"/>
            <p:cNvSpPr/>
            <p:nvPr/>
          </p:nvSpPr>
          <p:spPr>
            <a:xfrm>
              <a:off x="3968049" y="353261"/>
              <a:ext cx="717029" cy="2599965"/>
            </a:xfrm>
            <a:custGeom>
              <a:avLst/>
              <a:gdLst/>
              <a:ahLst/>
              <a:cxnLst/>
              <a:rect l="l" t="t" r="r" b="b"/>
              <a:pathLst>
                <a:path w="719455" h="2592705">
                  <a:moveTo>
                    <a:pt x="719327" y="0"/>
                  </a:moveTo>
                  <a:lnTo>
                    <a:pt x="0" y="720089"/>
                  </a:lnTo>
                  <a:lnTo>
                    <a:pt x="359663" y="720089"/>
                  </a:lnTo>
                  <a:lnTo>
                    <a:pt x="359663" y="2592323"/>
                  </a:lnTo>
                  <a:lnTo>
                    <a:pt x="719327" y="2592323"/>
                  </a:lnTo>
                  <a:lnTo>
                    <a:pt x="719327" y="0"/>
                  </a:lnTo>
                  <a:close/>
                </a:path>
              </a:pathLst>
            </a:custGeom>
            <a:solidFill>
              <a:srgbClr val="2C827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raphic 59"/>
            <p:cNvSpPr/>
            <p:nvPr/>
          </p:nvSpPr>
          <p:spPr>
            <a:xfrm>
              <a:off x="4687823" y="352043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60" h="721360">
                  <a:moveTo>
                    <a:pt x="0" y="0"/>
                  </a:moveTo>
                  <a:lnTo>
                    <a:pt x="0" y="720851"/>
                  </a:lnTo>
                  <a:lnTo>
                    <a:pt x="720851" y="720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27B">
                <a:alpha val="70195"/>
              </a:srgbClr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raphic 60"/>
            <p:cNvSpPr/>
            <p:nvPr/>
          </p:nvSpPr>
          <p:spPr>
            <a:xfrm>
              <a:off x="76200" y="0"/>
              <a:ext cx="605155" cy="835660"/>
            </a:xfrm>
            <a:custGeom>
              <a:avLst/>
              <a:gdLst/>
              <a:ahLst/>
              <a:cxnLst/>
              <a:rect l="l" t="t" r="r" b="b"/>
              <a:pathLst>
                <a:path w="605155" h="835660">
                  <a:moveTo>
                    <a:pt x="588518" y="0"/>
                  </a:moveTo>
                  <a:lnTo>
                    <a:pt x="16738" y="0"/>
                  </a:lnTo>
                  <a:lnTo>
                    <a:pt x="12331" y="380"/>
                  </a:lnTo>
                  <a:lnTo>
                    <a:pt x="0" y="16763"/>
                  </a:lnTo>
                  <a:lnTo>
                    <a:pt x="0" y="818388"/>
                  </a:lnTo>
                  <a:lnTo>
                    <a:pt x="16738" y="835151"/>
                  </a:lnTo>
                  <a:lnTo>
                    <a:pt x="451345" y="835151"/>
                  </a:lnTo>
                  <a:lnTo>
                    <a:pt x="491612" y="801877"/>
                  </a:lnTo>
                  <a:lnTo>
                    <a:pt x="33464" y="801877"/>
                  </a:lnTo>
                  <a:lnTo>
                    <a:pt x="33464" y="33274"/>
                  </a:lnTo>
                  <a:lnTo>
                    <a:pt x="605027" y="33274"/>
                  </a:lnTo>
                  <a:lnTo>
                    <a:pt x="605027" y="16763"/>
                  </a:lnTo>
                  <a:lnTo>
                    <a:pt x="592924" y="380"/>
                  </a:lnTo>
                  <a:lnTo>
                    <a:pt x="588518" y="0"/>
                  </a:lnTo>
                  <a:close/>
                </a:path>
                <a:path w="605155" h="835660">
                  <a:moveTo>
                    <a:pt x="605027" y="33274"/>
                  </a:moveTo>
                  <a:lnTo>
                    <a:pt x="571779" y="33274"/>
                  </a:lnTo>
                  <a:lnTo>
                    <a:pt x="571779" y="664844"/>
                  </a:lnTo>
                  <a:lnTo>
                    <a:pt x="451345" y="664844"/>
                  </a:lnTo>
                  <a:lnTo>
                    <a:pt x="434619" y="681227"/>
                  </a:lnTo>
                  <a:lnTo>
                    <a:pt x="434619" y="801877"/>
                  </a:lnTo>
                  <a:lnTo>
                    <a:pt x="491612" y="801877"/>
                  </a:lnTo>
                  <a:lnTo>
                    <a:pt x="514923" y="778510"/>
                  </a:lnTo>
                  <a:lnTo>
                    <a:pt x="468083" y="778510"/>
                  </a:lnTo>
                  <a:lnTo>
                    <a:pt x="468083" y="697991"/>
                  </a:lnTo>
                  <a:lnTo>
                    <a:pt x="595248" y="697991"/>
                  </a:lnTo>
                  <a:lnTo>
                    <a:pt x="600189" y="693038"/>
                  </a:lnTo>
                  <a:lnTo>
                    <a:pt x="603046" y="689737"/>
                  </a:lnTo>
                  <a:lnTo>
                    <a:pt x="604583" y="685800"/>
                  </a:lnTo>
                  <a:lnTo>
                    <a:pt x="605027" y="681609"/>
                  </a:lnTo>
                  <a:lnTo>
                    <a:pt x="605027" y="33274"/>
                  </a:lnTo>
                  <a:close/>
                </a:path>
                <a:path w="605155" h="835660">
                  <a:moveTo>
                    <a:pt x="595248" y="697991"/>
                  </a:moveTo>
                  <a:lnTo>
                    <a:pt x="548220" y="697991"/>
                  </a:lnTo>
                  <a:lnTo>
                    <a:pt x="468083" y="778510"/>
                  </a:lnTo>
                  <a:lnTo>
                    <a:pt x="514923" y="778510"/>
                  </a:lnTo>
                  <a:lnTo>
                    <a:pt x="595248" y="697991"/>
                  </a:lnTo>
                  <a:close/>
                </a:path>
              </a:pathLst>
            </a:custGeom>
            <a:solidFill>
              <a:srgbClr val="0082B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Image 6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115" y="134112"/>
              <a:ext cx="115824" cy="94487"/>
            </a:xfrm>
            <a:prstGeom prst="rect">
              <a:avLst/>
            </a:prstGeom>
          </p:spPr>
        </p:pic>
        <p:sp>
          <p:nvSpPr>
            <p:cNvPr id="39" name="Graphic 62"/>
            <p:cNvSpPr/>
            <p:nvPr/>
          </p:nvSpPr>
          <p:spPr>
            <a:xfrm>
              <a:off x="313944" y="172211"/>
              <a:ext cx="279400" cy="33655"/>
            </a:xfrm>
            <a:custGeom>
              <a:avLst/>
              <a:gdLst/>
              <a:ahLst/>
              <a:cxnLst/>
              <a:rect l="l" t="t" r="r" b="b"/>
              <a:pathLst>
                <a:path w="279400" h="33655">
                  <a:moveTo>
                    <a:pt x="219456" y="16891"/>
                  </a:moveTo>
                  <a:lnTo>
                    <a:pt x="202730" y="0"/>
                  </a:lnTo>
                  <a:lnTo>
                    <a:pt x="16510" y="0"/>
                  </a:lnTo>
                  <a:lnTo>
                    <a:pt x="0" y="16891"/>
                  </a:lnTo>
                  <a:lnTo>
                    <a:pt x="660" y="21082"/>
                  </a:lnTo>
                  <a:lnTo>
                    <a:pt x="16510" y="33528"/>
                  </a:lnTo>
                  <a:lnTo>
                    <a:pt x="202730" y="33528"/>
                  </a:lnTo>
                  <a:lnTo>
                    <a:pt x="219456" y="16891"/>
                  </a:lnTo>
                  <a:close/>
                </a:path>
                <a:path w="279400" h="33655">
                  <a:moveTo>
                    <a:pt x="278892" y="16891"/>
                  </a:moveTo>
                  <a:lnTo>
                    <a:pt x="262064" y="0"/>
                  </a:lnTo>
                  <a:lnTo>
                    <a:pt x="256095" y="0"/>
                  </a:lnTo>
                  <a:lnTo>
                    <a:pt x="239268" y="16891"/>
                  </a:lnTo>
                  <a:lnTo>
                    <a:pt x="239928" y="21082"/>
                  </a:lnTo>
                  <a:lnTo>
                    <a:pt x="256095" y="33528"/>
                  </a:lnTo>
                  <a:lnTo>
                    <a:pt x="262064" y="33528"/>
                  </a:lnTo>
                  <a:lnTo>
                    <a:pt x="278892" y="16891"/>
                  </a:lnTo>
                  <a:close/>
                </a:path>
              </a:pathLst>
            </a:custGeom>
            <a:solidFill>
              <a:srgbClr val="0082B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0" name="Image 6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115" y="295656"/>
              <a:ext cx="115824" cy="94487"/>
            </a:xfrm>
            <a:prstGeom prst="rect">
              <a:avLst/>
            </a:prstGeom>
          </p:spPr>
        </p:pic>
        <p:sp>
          <p:nvSpPr>
            <p:cNvPr id="41" name="Graphic 64"/>
            <p:cNvSpPr/>
            <p:nvPr/>
          </p:nvSpPr>
          <p:spPr>
            <a:xfrm>
              <a:off x="313943" y="333756"/>
              <a:ext cx="279400" cy="33655"/>
            </a:xfrm>
            <a:custGeom>
              <a:avLst/>
              <a:gdLst/>
              <a:ahLst/>
              <a:cxnLst/>
              <a:rect l="l" t="t" r="r" b="b"/>
              <a:pathLst>
                <a:path w="279400" h="33655">
                  <a:moveTo>
                    <a:pt x="262153" y="0"/>
                  </a:moveTo>
                  <a:lnTo>
                    <a:pt x="16522" y="0"/>
                  </a:lnTo>
                  <a:lnTo>
                    <a:pt x="12115" y="635"/>
                  </a:lnTo>
                  <a:lnTo>
                    <a:pt x="0" y="16891"/>
                  </a:lnTo>
                  <a:lnTo>
                    <a:pt x="660" y="21336"/>
                  </a:lnTo>
                  <a:lnTo>
                    <a:pt x="16522" y="33528"/>
                  </a:lnTo>
                  <a:lnTo>
                    <a:pt x="262153" y="33528"/>
                  </a:lnTo>
                  <a:lnTo>
                    <a:pt x="278891" y="16891"/>
                  </a:lnTo>
                  <a:lnTo>
                    <a:pt x="278015" y="12446"/>
                  </a:lnTo>
                  <a:lnTo>
                    <a:pt x="262153" y="0"/>
                  </a:lnTo>
                  <a:close/>
                </a:path>
              </a:pathLst>
            </a:custGeom>
            <a:solidFill>
              <a:srgbClr val="0082B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2" name="Image 6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6115" y="455676"/>
              <a:ext cx="115824" cy="94487"/>
            </a:xfrm>
            <a:prstGeom prst="rect">
              <a:avLst/>
            </a:prstGeom>
          </p:spPr>
        </p:pic>
        <p:sp>
          <p:nvSpPr>
            <p:cNvPr id="43" name="Graphic 66"/>
            <p:cNvSpPr/>
            <p:nvPr/>
          </p:nvSpPr>
          <p:spPr>
            <a:xfrm>
              <a:off x="313943" y="495300"/>
              <a:ext cx="279400" cy="32384"/>
            </a:xfrm>
            <a:custGeom>
              <a:avLst/>
              <a:gdLst/>
              <a:ahLst/>
              <a:cxnLst/>
              <a:rect l="l" t="t" r="r" b="b"/>
              <a:pathLst>
                <a:path w="279400" h="32384">
                  <a:moveTo>
                    <a:pt x="262153" y="0"/>
                  </a:moveTo>
                  <a:lnTo>
                    <a:pt x="16522" y="0"/>
                  </a:lnTo>
                  <a:lnTo>
                    <a:pt x="12115" y="635"/>
                  </a:lnTo>
                  <a:lnTo>
                    <a:pt x="0" y="15875"/>
                  </a:lnTo>
                  <a:lnTo>
                    <a:pt x="660" y="20319"/>
                  </a:lnTo>
                  <a:lnTo>
                    <a:pt x="16522" y="32003"/>
                  </a:lnTo>
                  <a:lnTo>
                    <a:pt x="262153" y="32003"/>
                  </a:lnTo>
                  <a:lnTo>
                    <a:pt x="278891" y="15875"/>
                  </a:lnTo>
                  <a:lnTo>
                    <a:pt x="278015" y="11811"/>
                  </a:lnTo>
                  <a:lnTo>
                    <a:pt x="262153" y="0"/>
                  </a:lnTo>
                  <a:close/>
                </a:path>
              </a:pathLst>
            </a:custGeom>
            <a:solidFill>
              <a:srgbClr val="0082B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67"/>
            <p:cNvSpPr txBox="1"/>
            <p:nvPr/>
          </p:nvSpPr>
          <p:spPr>
            <a:xfrm>
              <a:off x="702698" y="-93292"/>
              <a:ext cx="4103634" cy="57848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R="11430" indent="184150">
                <a:lnSpc>
                  <a:spcPct val="103000"/>
                </a:lnSpc>
                <a:spcBef>
                  <a:spcPts val="245"/>
                </a:spcBef>
              </a:pPr>
              <a:r>
                <a:rPr lang="ru-RU" dirty="0">
                  <a:solidFill>
                    <a:srgbClr val="252525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Гражданин как </a:t>
              </a:r>
              <a:r>
                <a:rPr lang="ru-RU" spc="-10" dirty="0">
                  <a:solidFill>
                    <a:srgbClr val="252525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налогоплательщик</a:t>
              </a:r>
              <a:endParaRPr lang="ru-RU" sz="1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6134864" y="810472"/>
            <a:ext cx="5673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Гражданин как получатель социальных гарантий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69"/>
          <p:cNvGrpSpPr>
            <a:grpSpLocks/>
          </p:cNvGrpSpPr>
          <p:nvPr/>
        </p:nvGrpSpPr>
        <p:grpSpPr>
          <a:xfrm>
            <a:off x="5765699" y="865695"/>
            <a:ext cx="6044066" cy="4430122"/>
            <a:chOff x="0" y="9497"/>
            <a:chExt cx="5623432" cy="3589592"/>
          </a:xfrm>
        </p:grpSpPr>
        <p:sp>
          <p:nvSpPr>
            <p:cNvPr id="47" name="Graphic 70"/>
            <p:cNvSpPr/>
            <p:nvPr/>
          </p:nvSpPr>
          <p:spPr>
            <a:xfrm>
              <a:off x="1108436" y="1005983"/>
              <a:ext cx="4349134" cy="1735171"/>
            </a:xfrm>
            <a:custGeom>
              <a:avLst/>
              <a:gdLst/>
              <a:ahLst/>
              <a:cxnLst/>
              <a:rect l="l" t="t" r="r" b="b"/>
              <a:pathLst>
                <a:path w="4369435" h="1871980">
                  <a:moveTo>
                    <a:pt x="4369308" y="0"/>
                  </a:moveTo>
                  <a:lnTo>
                    <a:pt x="0" y="0"/>
                  </a:lnTo>
                  <a:lnTo>
                    <a:pt x="0" y="1871471"/>
                  </a:lnTo>
                  <a:lnTo>
                    <a:pt x="4369308" y="1871471"/>
                  </a:lnTo>
                  <a:lnTo>
                    <a:pt x="4369308" y="0"/>
                  </a:lnTo>
                  <a:close/>
                </a:path>
              </a:pathLst>
            </a:custGeom>
            <a:solidFill>
              <a:srgbClr val="00ACED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8" name="Image 7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361385"/>
              <a:ext cx="1519427" cy="2619449"/>
            </a:xfrm>
            <a:prstGeom prst="rect">
              <a:avLst/>
            </a:prstGeom>
          </p:spPr>
        </p:pic>
        <p:sp>
          <p:nvSpPr>
            <p:cNvPr id="49" name="Graphic 72"/>
            <p:cNvSpPr/>
            <p:nvPr/>
          </p:nvSpPr>
          <p:spPr>
            <a:xfrm>
              <a:off x="30987" y="343625"/>
              <a:ext cx="1440180" cy="3072320"/>
            </a:xfrm>
            <a:custGeom>
              <a:avLst/>
              <a:gdLst/>
              <a:ahLst/>
              <a:cxnLst/>
              <a:rect l="l" t="t" r="r" b="b"/>
              <a:pathLst>
                <a:path w="1440180" h="3313429">
                  <a:moveTo>
                    <a:pt x="720090" y="0"/>
                  </a:moveTo>
                  <a:lnTo>
                    <a:pt x="0" y="720089"/>
                  </a:lnTo>
                  <a:lnTo>
                    <a:pt x="360045" y="720089"/>
                  </a:lnTo>
                  <a:lnTo>
                    <a:pt x="360045" y="2593085"/>
                  </a:lnTo>
                  <a:lnTo>
                    <a:pt x="0" y="2593085"/>
                  </a:lnTo>
                  <a:lnTo>
                    <a:pt x="720090" y="3313176"/>
                  </a:lnTo>
                  <a:lnTo>
                    <a:pt x="1440179" y="2593085"/>
                  </a:lnTo>
                  <a:lnTo>
                    <a:pt x="1080134" y="2593085"/>
                  </a:lnTo>
                  <a:lnTo>
                    <a:pt x="1080134" y="720089"/>
                  </a:lnTo>
                  <a:lnTo>
                    <a:pt x="1440179" y="720089"/>
                  </a:lnTo>
                  <a:lnTo>
                    <a:pt x="720090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raphic 73"/>
            <p:cNvSpPr/>
            <p:nvPr/>
          </p:nvSpPr>
          <p:spPr>
            <a:xfrm>
              <a:off x="30480" y="746759"/>
              <a:ext cx="728980" cy="2262309"/>
            </a:xfrm>
            <a:custGeom>
              <a:avLst/>
              <a:gdLst/>
              <a:ahLst/>
              <a:cxnLst/>
              <a:rect l="l" t="t" r="r" b="b"/>
              <a:pathLst>
                <a:path w="728980" h="2592705">
                  <a:moveTo>
                    <a:pt x="719581" y="0"/>
                  </a:moveTo>
                  <a:lnTo>
                    <a:pt x="359791" y="0"/>
                  </a:lnTo>
                  <a:lnTo>
                    <a:pt x="359791" y="1872233"/>
                  </a:lnTo>
                  <a:lnTo>
                    <a:pt x="0" y="1872233"/>
                  </a:lnTo>
                  <a:lnTo>
                    <a:pt x="719581" y="2592324"/>
                  </a:lnTo>
                  <a:lnTo>
                    <a:pt x="728472" y="2583434"/>
                  </a:lnTo>
                  <a:lnTo>
                    <a:pt x="728472" y="1872233"/>
                  </a:lnTo>
                  <a:lnTo>
                    <a:pt x="719581" y="1872233"/>
                  </a:lnTo>
                  <a:lnTo>
                    <a:pt x="719581" y="0"/>
                  </a:lnTo>
                  <a:close/>
                </a:path>
              </a:pathLst>
            </a:custGeom>
            <a:solidFill>
              <a:srgbClr val="00ACED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raphic 74"/>
            <p:cNvSpPr/>
            <p:nvPr/>
          </p:nvSpPr>
          <p:spPr>
            <a:xfrm>
              <a:off x="742187" y="742187"/>
              <a:ext cx="728980" cy="2280996"/>
            </a:xfrm>
            <a:custGeom>
              <a:avLst/>
              <a:gdLst/>
              <a:ahLst/>
              <a:cxnLst/>
              <a:rect l="l" t="t" r="r" b="b"/>
              <a:pathLst>
                <a:path w="728980" h="2592705">
                  <a:moveTo>
                    <a:pt x="8890" y="0"/>
                  </a:moveTo>
                  <a:lnTo>
                    <a:pt x="0" y="0"/>
                  </a:lnTo>
                  <a:lnTo>
                    <a:pt x="0" y="2583434"/>
                  </a:lnTo>
                  <a:lnTo>
                    <a:pt x="8890" y="2592324"/>
                  </a:lnTo>
                  <a:lnTo>
                    <a:pt x="728472" y="1872234"/>
                  </a:lnTo>
                  <a:lnTo>
                    <a:pt x="8890" y="187223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C827B">
                <a:alpha val="70195"/>
              </a:srgbClr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2" name="Image 75" descr="Учитель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09642" y="2861146"/>
              <a:ext cx="1113790" cy="737943"/>
            </a:xfrm>
            <a:prstGeom prst="rect">
              <a:avLst/>
            </a:prstGeom>
          </p:spPr>
        </p:pic>
        <p:sp>
          <p:nvSpPr>
            <p:cNvPr id="53" name="Textbox 76"/>
            <p:cNvSpPr txBox="1"/>
            <p:nvPr/>
          </p:nvSpPr>
          <p:spPr>
            <a:xfrm>
              <a:off x="1519427" y="9497"/>
              <a:ext cx="3913632" cy="57848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R="11430" indent="916940" algn="just">
                <a:lnSpc>
                  <a:spcPct val="103000"/>
                </a:lnSpc>
                <a:spcBef>
                  <a:spcPts val="245"/>
                </a:spcBef>
              </a:pPr>
              <a:endParaRPr lang="ru-RU" sz="1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77"/>
            <p:cNvSpPr txBox="1"/>
            <p:nvPr/>
          </p:nvSpPr>
          <p:spPr>
            <a:xfrm>
              <a:off x="1440814" y="1019158"/>
              <a:ext cx="3873500" cy="158227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R="11430" algn="ctr">
                <a:lnSpc>
                  <a:spcPct val="103000"/>
                </a:lnSpc>
                <a:spcBef>
                  <a:spcPts val="220"/>
                </a:spcBef>
              </a:pPr>
              <a:r>
                <a:rPr lang="ru-RU" sz="1600" spc="-40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Получает</a:t>
              </a:r>
              <a:r>
                <a:rPr lang="ru-RU" sz="1600" spc="-75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600" spc="-40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социальные</a:t>
              </a:r>
              <a:r>
                <a:rPr lang="ru-RU" sz="1600" spc="-60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600" spc="-40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гарантии</a:t>
              </a:r>
              <a:r>
                <a:rPr lang="ru-RU" sz="1600" spc="-45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600" spc="-40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в</a:t>
              </a:r>
              <a:r>
                <a:rPr lang="ru-RU" sz="1600" spc="-75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600" spc="-40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области образования,</a:t>
              </a:r>
              <a:r>
                <a:rPr lang="ru-RU" sz="1600" spc="-75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600" spc="-40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здравоохранения,</a:t>
              </a:r>
              <a:r>
                <a:rPr lang="ru-RU" sz="1600" spc="-70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600" spc="-40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жилищно- </a:t>
              </a:r>
              <a:r>
                <a:rPr lang="ru-RU" sz="1600" spc="-50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коммунального хозяйства, культуры, </a:t>
              </a:r>
              <a:r>
                <a:rPr lang="ru-RU" sz="1600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физической культуры и спорта, социальных </a:t>
              </a:r>
              <a:r>
                <a:rPr lang="ru-RU" sz="1600" spc="-30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льгот</a:t>
              </a:r>
              <a:r>
                <a:rPr lang="ru-RU" sz="1600" spc="-85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600" spc="-30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и</a:t>
              </a:r>
              <a:r>
                <a:rPr lang="ru-RU" sz="1600" spc="-80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600" spc="-30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в</a:t>
              </a:r>
              <a:r>
                <a:rPr lang="ru-RU" sz="1600" spc="-80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600" spc="-30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области</a:t>
              </a:r>
              <a:r>
                <a:rPr lang="ru-RU" sz="1600" spc="-80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600" spc="-30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других</a:t>
              </a:r>
              <a:r>
                <a:rPr lang="ru-RU" sz="1600" spc="-85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600" spc="-30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направлений</a:t>
              </a:r>
              <a:endParaRPr lang="ru-RU" sz="1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marR="8890" algn="ctr">
                <a:spcBef>
                  <a:spcPts val="35"/>
                </a:spcBef>
              </a:pPr>
              <a:r>
                <a:rPr lang="ru-RU" sz="1600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социальных</a:t>
              </a:r>
              <a:r>
                <a:rPr lang="ru-RU" sz="1600" spc="165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600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гарантий</a:t>
              </a:r>
              <a:r>
                <a:rPr lang="ru-RU" sz="1600" spc="200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600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населению</a:t>
              </a:r>
              <a:r>
                <a:rPr lang="ru-RU" sz="1600" spc="220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600" spc="-50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–</a:t>
              </a:r>
              <a:endParaRPr lang="ru-RU" sz="1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marR="8890" algn="ctr">
                <a:spcBef>
                  <a:spcPts val="80"/>
                </a:spcBef>
              </a:pPr>
              <a:r>
                <a:rPr lang="ru-RU" sz="1600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расходная</a:t>
              </a:r>
              <a:r>
                <a:rPr lang="ru-RU" sz="1600" spc="25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600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часть</a:t>
              </a:r>
              <a:r>
                <a:rPr lang="ru-RU" sz="1600" spc="-25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600" spc="-10" dirty="0">
                  <a:solidFill>
                    <a:srgbClr val="FFFF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бюджета</a:t>
              </a:r>
              <a:endParaRPr lang="ru-RU" sz="1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154698" y="5352609"/>
            <a:ext cx="112875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эффективно, приносят конкретные результаты как для общества в целом, так и для каждой семьи, для каждого человека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69386" y="2385409"/>
            <a:ext cx="3661120" cy="688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43685" marR="11430" indent="-1544320" algn="ctr">
              <a:lnSpc>
                <a:spcPct val="103000"/>
              </a:lnSpc>
              <a:spcBef>
                <a:spcPts val="215"/>
              </a:spcBef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Участвует в формировании</a:t>
            </a:r>
          </a:p>
          <a:p>
            <a:pPr marL="1543685" marR="11430" indent="-1544320" algn="ctr">
              <a:lnSpc>
                <a:spcPct val="103000"/>
              </a:lnSpc>
              <a:spcBef>
                <a:spcPts val="215"/>
              </a:spcBef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доходной части </a:t>
            </a:r>
            <a:r>
              <a:rPr lang="ru-RU" spc="-10" dirty="0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бюджета</a:t>
            </a:r>
            <a:endParaRPr lang="ru-RU" sz="1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04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88571" y="157673"/>
            <a:ext cx="11103428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Итоги социально-экономического развития города Пыть-Ях за 2022-2024 годы</a:t>
            </a:r>
            <a:endParaRPr lang="ru-RU" sz="22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pic>
        <p:nvPicPr>
          <p:cNvPr id="4" name="Рисунок 3" descr="Герб города для бланка"/>
          <p:cNvPicPr/>
          <p:nvPr/>
        </p:nvPicPr>
        <p:blipFill>
          <a:blip r:embed="rId2"/>
          <a:stretch/>
        </p:blipFill>
        <p:spPr bwMode="auto">
          <a:xfrm>
            <a:off x="45109" y="0"/>
            <a:ext cx="512239" cy="63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2427" y="1217605"/>
            <a:ext cx="3480178" cy="22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952377825"/>
              </p:ext>
            </p:extLst>
          </p:nvPr>
        </p:nvGraphicFramePr>
        <p:xfrm>
          <a:off x="356990" y="1582591"/>
          <a:ext cx="3577840" cy="1967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49397" y="1250353"/>
            <a:ext cx="3793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(тыс. человек)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0433" y="3066347"/>
            <a:ext cx="24581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Уровень безработицы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040820112"/>
              </p:ext>
            </p:extLst>
          </p:nvPr>
        </p:nvGraphicFramePr>
        <p:xfrm>
          <a:off x="4092640" y="2790547"/>
          <a:ext cx="3339752" cy="1415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088265004"/>
              </p:ext>
            </p:extLst>
          </p:nvPr>
        </p:nvGraphicFramePr>
        <p:xfrm>
          <a:off x="7157884" y="1561839"/>
          <a:ext cx="5034116" cy="2457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288542" y="1177916"/>
            <a:ext cx="3725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жизни населения (рублей/%)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125" y="3831618"/>
            <a:ext cx="3034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 в основной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 (млн. рублей)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955750587"/>
              </p:ext>
            </p:extLst>
          </p:nvPr>
        </p:nvGraphicFramePr>
        <p:xfrm>
          <a:off x="195084" y="4482528"/>
          <a:ext cx="3577840" cy="2375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369309" y="5627646"/>
            <a:ext cx="806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7 817,76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6850" y="4196228"/>
            <a:ext cx="4059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розничной торговли (млн. рублей)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894685137"/>
              </p:ext>
            </p:extLst>
          </p:nvPr>
        </p:nvGraphicFramePr>
        <p:xfrm>
          <a:off x="3934830" y="4534783"/>
          <a:ext cx="4237017" cy="232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327701" y="4019257"/>
            <a:ext cx="398982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отгруженных товаров собственного производства производителей промышленной продукции (млн. рублей)</a:t>
            </a:r>
            <a:endParaRPr 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04893" y="4653695"/>
            <a:ext cx="29818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</a:rPr>
              <a:t>Индекс промышленного производства</a:t>
            </a:r>
            <a:endParaRPr lang="ru-RU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472210069"/>
              </p:ext>
            </p:extLst>
          </p:nvPr>
        </p:nvGraphicFramePr>
        <p:xfrm>
          <a:off x="8327701" y="4802493"/>
          <a:ext cx="3795518" cy="2204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66638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673474" y="1254439"/>
            <a:ext cx="863984" cy="3226724"/>
          </a:xfrm>
          <a:prstGeom prst="rect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3600" b="0" i="0" u="none" strike="noStrike" cap="none" spc="0">
              <a:ln>
                <a:noFill/>
              </a:ln>
              <a:solidFill>
                <a:prstClr val="white"/>
              </a:solidFill>
              <a:latin typeface="字魂59号-创粗黑"/>
              <a:ea typeface="字魂59号-创粗黑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834061" y="1335268"/>
            <a:ext cx="890105" cy="3249592"/>
          </a:xfrm>
          <a:prstGeom prst="rect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sz="3600" b="0" i="0" u="none" strike="noStrike" cap="none" spc="0">
              <a:ln>
                <a:noFill/>
              </a:ln>
              <a:solidFill>
                <a:prstClr val="white"/>
              </a:solidFill>
              <a:latin typeface="字魂59号-创粗黑"/>
              <a:ea typeface="字魂59号-创粗黑"/>
            </a:endParaRPr>
          </a:p>
        </p:txBody>
      </p:sp>
      <p:sp>
        <p:nvSpPr>
          <p:cNvPr id="9" name="TextBox 5"/>
          <p:cNvSpPr txBox="1"/>
          <p:nvPr/>
        </p:nvSpPr>
        <p:spPr bwMode="auto">
          <a:xfrm>
            <a:off x="934599" y="898063"/>
            <a:ext cx="5468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endParaRPr lang="en-US" sz="4400" b="1" dirty="0">
              <a:solidFill>
                <a:srgbClr val="337E8D"/>
              </a:solidFill>
              <a:latin typeface="字魂59号-创粗黑"/>
              <a:ea typeface="字魂59号-创粗黑"/>
            </a:endParaRPr>
          </a:p>
          <a:p>
            <a:pPr defTabSz="914400">
              <a:defRPr/>
            </a:pPr>
            <a:r>
              <a:rPr lang="ru-RU" sz="4400" b="1" dirty="0">
                <a:solidFill>
                  <a:srgbClr val="337E8D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2024</a:t>
            </a:r>
            <a:endParaRPr lang="zh-CN" sz="4400" b="1" dirty="0">
              <a:solidFill>
                <a:srgbClr val="337E8D"/>
              </a:solidFill>
              <a:latin typeface="Times New Roman" panose="02020603050405020304" pitchFamily="18" charset="0"/>
              <a:ea typeface="字魂59号-创粗黑"/>
              <a:cs typeface="Times New Roman" panose="02020603050405020304" pitchFamily="18" charset="0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>
            <a:off x="4670644" y="1371600"/>
            <a:ext cx="7521356" cy="5486400"/>
          </a:xfrm>
          <a:prstGeom prst="triangle">
            <a:avLst>
              <a:gd name="adj" fmla="val 100000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latin typeface="字魂59号-创粗黑"/>
              <a:ea typeface="字魂59号-创粗黑"/>
            </a:endParaRPr>
          </a:p>
        </p:txBody>
      </p:sp>
      <p:sp>
        <p:nvSpPr>
          <p:cNvPr id="11" name="等腰三角形 10"/>
          <p:cNvSpPr/>
          <p:nvPr/>
        </p:nvSpPr>
        <p:spPr bwMode="auto">
          <a:xfrm>
            <a:off x="5010149" y="1619250"/>
            <a:ext cx="7181850" cy="5238750"/>
          </a:xfrm>
          <a:prstGeom prst="triangle">
            <a:avLst>
              <a:gd name="adj" fmla="val 100000"/>
            </a:avLst>
          </a:prstGeom>
          <a:solidFill>
            <a:srgbClr val="337E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latin typeface="字魂59号-创粗黑"/>
              <a:ea typeface="字魂59号-创粗黑"/>
            </a:endParaRPr>
          </a:p>
        </p:txBody>
      </p:sp>
      <p:sp>
        <p:nvSpPr>
          <p:cNvPr id="12" name="等腰三角形 11"/>
          <p:cNvSpPr/>
          <p:nvPr/>
        </p:nvSpPr>
        <p:spPr bwMode="auto">
          <a:xfrm>
            <a:off x="5532466" y="2000250"/>
            <a:ext cx="6499113" cy="4641182"/>
          </a:xfrm>
          <a:prstGeom prst="triangle">
            <a:avLst>
              <a:gd name="adj" fmla="val 100000"/>
            </a:avLst>
          </a:prstGeom>
          <a:blipFill>
            <a:blip r:embed="rId3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>
                <a:latin typeface="字魂59号-创粗黑"/>
                <a:ea typeface="字魂59号-创粗黑"/>
              </a:rPr>
              <a:t>                                                                                                               </a:t>
            </a:r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1811046" y="1294208"/>
            <a:ext cx="7019325" cy="1061829"/>
            <a:chOff x="5783415" y="1621574"/>
            <a:chExt cx="4800099" cy="796883"/>
          </a:xfrm>
        </p:grpSpPr>
        <p:sp>
          <p:nvSpPr>
            <p:cNvPr id="19" name="TextBox 12"/>
            <p:cNvSpPr txBox="1"/>
            <p:nvPr/>
          </p:nvSpPr>
          <p:spPr bwMode="auto">
            <a:xfrm>
              <a:off x="7423130" y="1621574"/>
              <a:ext cx="3160384" cy="796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ru-RU" sz="1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字魂59号-创粗黑"/>
                  <a:ea typeface="字魂59号-创粗黑"/>
                </a:rPr>
                <a:t>   </a:t>
              </a:r>
              <a:r>
                <a:rPr lang="ru-RU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/>
                  <a:ea typeface="字魂59号-创粗黑"/>
                  <a:cs typeface="Times New Roman"/>
                </a:rPr>
                <a:t>План                               </a:t>
              </a:r>
              <a:r>
                <a:rPr lang="ru-RU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/>
                  <a:ea typeface="字魂59号-创粗黑"/>
                  <a:cs typeface="Times New Roman"/>
                </a:rPr>
                <a:t> </a:t>
              </a:r>
              <a:r>
                <a:rPr lang="ru-RU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/>
                  <a:ea typeface="字魂59号-创粗黑"/>
                  <a:cs typeface="Times New Roman"/>
                </a:rPr>
                <a:t>Исполнение</a:t>
              </a:r>
              <a:endParaRPr dirty="0"/>
            </a:p>
            <a:p>
              <a:pPr lvl="0">
                <a:lnSpc>
                  <a:spcPct val="150000"/>
                </a:lnSpc>
                <a:defRPr/>
              </a:pPr>
              <a:r>
                <a:rPr lang="ru-RU" sz="2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/>
                  <a:ea typeface="字魂59号-创粗黑"/>
                  <a:cs typeface="Times New Roman"/>
                </a:rPr>
                <a:t>5 </a:t>
              </a:r>
              <a:r>
                <a:rPr lang="en-US" sz="2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/>
                  <a:ea typeface="字魂59号-创粗黑"/>
                  <a:cs typeface="Times New Roman"/>
                </a:rPr>
                <a:t>352 156,9 </a:t>
              </a:r>
              <a:r>
                <a:rPr lang="ru-RU" sz="2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/>
                  <a:ea typeface="字魂59号-创粗黑"/>
                  <a:cs typeface="Times New Roman"/>
                </a:rPr>
                <a:t>          </a:t>
              </a:r>
              <a:r>
                <a:rPr lang="ru-RU" sz="24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/>
                  <a:ea typeface="字魂59号-创粗黑"/>
                  <a:cs typeface="Times New Roman"/>
                </a:rPr>
                <a:t>  </a:t>
              </a:r>
              <a:r>
                <a:rPr lang="ru-RU" sz="2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/>
                  <a:ea typeface="字魂59号-创粗黑"/>
                  <a:cs typeface="Times New Roman"/>
                </a:rPr>
                <a:t>5 </a:t>
              </a:r>
              <a:r>
                <a:rPr lang="en-US" sz="2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/>
                  <a:ea typeface="字魂59号-创粗黑"/>
                  <a:cs typeface="Times New Roman"/>
                </a:rPr>
                <a:t>478 706,4</a:t>
              </a:r>
              <a:r>
                <a:rPr lang="ru-RU" sz="2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/>
                  <a:ea typeface="字魂59号-创粗黑"/>
                  <a:cs typeface="Times New Roman"/>
                </a:rPr>
                <a:t> </a:t>
              </a:r>
              <a:endParaRPr lang="zh-CN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字魂59号-创粗黑"/>
                <a:cs typeface="Times New Roman"/>
              </a:endParaRPr>
            </a:p>
          </p:txBody>
        </p:sp>
        <p:sp>
          <p:nvSpPr>
            <p:cNvPr id="20" name="TextBox 26"/>
            <p:cNvSpPr txBox="1"/>
            <p:nvPr/>
          </p:nvSpPr>
          <p:spPr bwMode="auto">
            <a:xfrm>
              <a:off x="5783415" y="1980652"/>
              <a:ext cx="1481678" cy="311804"/>
            </a:xfrm>
            <a:prstGeom prst="rect">
              <a:avLst/>
            </a:prstGeom>
            <a:solidFill>
              <a:srgbClr val="337E8D"/>
            </a:solidFill>
          </p:spPr>
          <p:txBody>
            <a:bodyPr wrap="square" lIns="137132" tIns="68567" rIns="137132" bIns="68567" rtlCol="0">
              <a:sp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/>
                  <a:cs typeface="Times New Roman" panose="02020603050405020304" pitchFamily="18" charset="0"/>
                </a:rPr>
                <a:t>ДОХОДЫ</a:t>
              </a:r>
              <a:endParaRPr lang="id-ID" b="1" i="0" u="none" strike="noStrike" cap="none" spc="0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1828501" y="2427477"/>
            <a:ext cx="7089706" cy="1061829"/>
            <a:chOff x="1991982" y="2391028"/>
            <a:chExt cx="4465619" cy="595211"/>
          </a:xfrm>
        </p:grpSpPr>
        <p:sp>
          <p:nvSpPr>
            <p:cNvPr id="23" name="TextBox 12"/>
            <p:cNvSpPr txBox="1"/>
            <p:nvPr/>
          </p:nvSpPr>
          <p:spPr bwMode="auto">
            <a:xfrm>
              <a:off x="3301497" y="2391028"/>
              <a:ext cx="3156104" cy="595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i="0" u="none" strike="noStrike" cap="none" spc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59号-创粗黑"/>
                  <a:cs typeface="Times New Roman" panose="02020603050405020304" pitchFamily="18" charset="0"/>
                </a:rPr>
                <a:t>                 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defTabSz="9144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2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59号-创粗黑"/>
                  <a:cs typeface="Times New Roman" panose="02020603050405020304" pitchFamily="18" charset="0"/>
                </a:rPr>
                <a:t>     </a:t>
              </a:r>
              <a:r>
                <a:rPr lang="ru-RU" sz="2400" b="1" i="0" u="none" strike="noStrike" cap="none" spc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59号-创粗黑"/>
                  <a:cs typeface="Times New Roman" panose="02020603050405020304" pitchFamily="18" charset="0"/>
                </a:rPr>
                <a:t>5 762 707,5        </a:t>
              </a:r>
              <a:r>
                <a:rPr lang="ru-RU" sz="2400" b="1" i="0" u="none" strike="noStrike" cap="none" spc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59号-创粗黑"/>
                  <a:cs typeface="Times New Roman" panose="02020603050405020304" pitchFamily="18" charset="0"/>
                </a:rPr>
                <a:t>    </a:t>
              </a:r>
              <a:r>
                <a:rPr lang="ru-RU" sz="2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59号-创粗黑"/>
                  <a:cs typeface="Times New Roman" panose="02020603050405020304" pitchFamily="18" charset="0"/>
                </a:rPr>
                <a:t>5 465 220,5 </a:t>
              </a:r>
              <a:endParaRPr lang="zh-CN" sz="2400" b="1" i="0" u="none" strike="noStrike" cap="none" spc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6"/>
            <p:cNvSpPr txBox="1"/>
            <p:nvPr/>
          </p:nvSpPr>
          <p:spPr bwMode="auto">
            <a:xfrm>
              <a:off x="1991982" y="2640218"/>
              <a:ext cx="1387692" cy="232894"/>
            </a:xfrm>
            <a:prstGeom prst="rect">
              <a:avLst/>
            </a:prstGeom>
            <a:solidFill>
              <a:srgbClr val="337E8D"/>
            </a:solidFill>
          </p:spPr>
          <p:txBody>
            <a:bodyPr wrap="square" lIns="137132" tIns="68567" rIns="137132" bIns="68567" rtlCol="0">
              <a:spAutoFit/>
            </a:bodyPr>
            <a:lstStyle/>
            <a:p>
              <a:pPr lvl="0" algn="ctr" defTabSz="914400">
                <a:defRPr/>
              </a:pPr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/>
                  <a:cs typeface="Times New Roman" panose="02020603050405020304" pitchFamily="18" charset="0"/>
                </a:rPr>
                <a:t>РАСХОДЫ</a:t>
              </a:r>
              <a:endParaRPr lang="id-ID" b="1">
                <a:solidFill>
                  <a:schemeClr val="bg1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1811046" y="3836419"/>
            <a:ext cx="7193320" cy="748444"/>
            <a:chOff x="5458928" y="2151082"/>
            <a:chExt cx="5421431" cy="413477"/>
          </a:xfrm>
        </p:grpSpPr>
        <p:sp>
          <p:nvSpPr>
            <p:cNvPr id="27" name="TextBox 12"/>
            <p:cNvSpPr txBox="1"/>
            <p:nvPr/>
          </p:nvSpPr>
          <p:spPr bwMode="auto">
            <a:xfrm>
              <a:off x="7187118" y="2207494"/>
              <a:ext cx="3693241" cy="357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ru-RU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/>
                  <a:ea typeface="字魂59号-创粗黑"/>
                  <a:cs typeface="Times New Roman"/>
                </a:rPr>
                <a:t>    </a:t>
              </a:r>
              <a:r>
                <a:rPr lang="ru-RU" sz="2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/>
                  <a:ea typeface="字魂59号-创粗黑"/>
                  <a:cs typeface="Times New Roman"/>
                </a:rPr>
                <a:t>(-) </a:t>
              </a:r>
              <a:r>
                <a:rPr lang="en-US" sz="2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/>
                  <a:ea typeface="字魂59号-创粗黑"/>
                  <a:cs typeface="Times New Roman"/>
                </a:rPr>
                <a:t>410 550,6</a:t>
              </a:r>
              <a:r>
                <a:rPr lang="ru-RU" sz="2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/>
                  <a:ea typeface="字魂59号-创粗黑"/>
                  <a:cs typeface="Times New Roman"/>
                </a:rPr>
                <a:t>      </a:t>
              </a:r>
              <a:r>
                <a:rPr lang="ru-RU" sz="24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/>
                  <a:ea typeface="字魂59号-创粗黑"/>
                  <a:cs typeface="Times New Roman"/>
                </a:rPr>
                <a:t>  </a:t>
              </a:r>
              <a:r>
                <a:rPr lang="ru-RU" sz="2400" b="1" dirty="0" smtClean="0">
                  <a:latin typeface="Times New Roman"/>
                  <a:ea typeface="字魂59号-创粗黑"/>
                  <a:cs typeface="Times New Roman"/>
                </a:rPr>
                <a:t>(+) </a:t>
              </a:r>
              <a:r>
                <a:rPr lang="en-US" sz="2400" b="1" dirty="0">
                  <a:latin typeface="Times New Roman"/>
                  <a:ea typeface="字魂59号-创粗黑"/>
                  <a:cs typeface="Times New Roman"/>
                </a:rPr>
                <a:t>13 485,9</a:t>
              </a:r>
              <a:endParaRPr lang="zh-CN" sz="2400" b="1" i="0" u="none" strike="noStrike" cap="none" spc="0" dirty="0">
                <a:ln>
                  <a:noFill/>
                </a:ln>
                <a:latin typeface="Times New Roman"/>
                <a:ea typeface="字魂59号-创粗黑"/>
                <a:cs typeface="Times New Roman"/>
              </a:endParaRPr>
            </a:p>
          </p:txBody>
        </p:sp>
        <p:sp>
          <p:nvSpPr>
            <p:cNvPr id="28" name="TextBox 26"/>
            <p:cNvSpPr txBox="1"/>
            <p:nvPr/>
          </p:nvSpPr>
          <p:spPr bwMode="auto">
            <a:xfrm>
              <a:off x="5458928" y="2151082"/>
              <a:ext cx="1728190" cy="382555"/>
            </a:xfrm>
            <a:prstGeom prst="rect">
              <a:avLst/>
            </a:prstGeom>
            <a:solidFill>
              <a:srgbClr val="337E8D"/>
            </a:solidFill>
          </p:spPr>
          <p:txBody>
            <a:bodyPr wrap="square" lIns="137132" tIns="68567" rIns="137132" bIns="68567" rtlCol="0">
              <a:spAutoFit/>
            </a:bodyPr>
            <a:lstStyle/>
            <a:p>
              <a:pPr lvl="0" algn="ctr" defTabSz="914400">
                <a:defRPr/>
              </a:pPr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/>
                  <a:cs typeface="Times New Roman" panose="02020603050405020304" pitchFamily="18" charset="0"/>
                </a:rPr>
                <a:t>ДЕФИЦИТ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/>
                  <a:cs typeface="Times New Roman" panose="02020603050405020304" pitchFamily="18" charset="0"/>
                </a:rPr>
                <a:t> (-)</a:t>
              </a:r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/>
                  <a:cs typeface="Times New Roman" panose="02020603050405020304" pitchFamily="18" charset="0"/>
                </a:rPr>
                <a:t>,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/>
                  <a:cs typeface="Times New Roman" panose="02020603050405020304" pitchFamily="18" charset="0"/>
                </a:rPr>
                <a:t>ПРОФИЦИТ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/>
                  <a:cs typeface="Times New Roman" panose="02020603050405020304" pitchFamily="18" charset="0"/>
                </a:rPr>
                <a:t>(+)</a:t>
              </a:r>
              <a:endParaRPr lang="id-ID" b="1" dirty="0">
                <a:solidFill>
                  <a:schemeClr val="bg1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 bwMode="auto">
          <a:xfrm>
            <a:off x="1432028" y="202454"/>
            <a:ext cx="10660821" cy="461665"/>
          </a:xfrm>
          <a:prstGeom prst="rect">
            <a:avLst/>
          </a:prstGeom>
          <a:solidFill>
            <a:srgbClr val="337E8D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Доходы и расходы бюджета города Пыть-Яха за 2024 год</a:t>
            </a:r>
            <a:endParaRPr lang="ru-RU" sz="2400" b="1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618036" y="1012766"/>
            <a:ext cx="10903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 descr="Герб города для бланка"/>
          <p:cNvPicPr/>
          <p:nvPr/>
        </p:nvPicPr>
        <p:blipFill>
          <a:blip r:embed="rId4"/>
          <a:stretch/>
        </p:blipFill>
        <p:spPr bwMode="auto">
          <a:xfrm>
            <a:off x="138840" y="90891"/>
            <a:ext cx="533944" cy="6847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652027" y="1841577"/>
            <a:ext cx="148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102,4%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8515337" y="2905093"/>
            <a:ext cx="148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94,8%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fade/>
      </p:transition>
    </mc:Choice>
    <mc:Fallback xmlns="" xmlns:m="http://schemas.openxmlformats.org/officeDocument/2006/math" xmlns:w="http://schemas.openxmlformats.org/wordprocessingml/2006/main">
      <p:transition spd="slow" advClick="0" advTm="0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445623" y="93591"/>
            <a:ext cx="10746377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Основные характеристики бюджета </a:t>
            </a:r>
            <a:r>
              <a:rPr lang="ru-RU" sz="28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города </a:t>
            </a:r>
            <a:r>
              <a:rPr lang="ru-RU" sz="2800" b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Пыть-Яха и их изменение в 2024 году (тыс. рублей)</a:t>
            </a:r>
            <a:endParaRPr lang="ru-RU" sz="2800" b="1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pic>
        <p:nvPicPr>
          <p:cNvPr id="5" name="Рисунок 4" descr="Герб города для бланка"/>
          <p:cNvPicPr/>
          <p:nvPr/>
        </p:nvPicPr>
        <p:blipFill>
          <a:blip r:embed="rId2"/>
          <a:stretch/>
        </p:blipFill>
        <p:spPr bwMode="auto">
          <a:xfrm>
            <a:off x="76963" y="0"/>
            <a:ext cx="460341" cy="5706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303386"/>
              </p:ext>
            </p:extLst>
          </p:nvPr>
        </p:nvGraphicFramePr>
        <p:xfrm>
          <a:off x="2040556" y="1120385"/>
          <a:ext cx="8989997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4906"/>
                <a:gridCol w="1517166"/>
                <a:gridCol w="1611612"/>
                <a:gridCol w="15463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профицит (+)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Первоначальные характеристики бюджета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4 489 761,7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4 573 587,3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-83 825,6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Уточненные характеристики бюджета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5 278 178,2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5 842 385,7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-564 207,5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за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+788 416,5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+1 268 798,4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15967384"/>
              </p:ext>
            </p:extLst>
          </p:nvPr>
        </p:nvGraphicFramePr>
        <p:xfrm>
          <a:off x="1854926" y="2751064"/>
          <a:ext cx="9387840" cy="400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04222" y="6148212"/>
            <a:ext cx="39367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решение Думы города Пыть-Яха о бюджете изменения вносились 5 раз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</a:majorFont>
      <a:minorFont>
        <a:latin typeface="等线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自定义 116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337E8D"/>
      </a:accent1>
      <a:accent2>
        <a:srgbClr val="3F3F3F"/>
      </a:accent2>
      <a:accent3>
        <a:srgbClr val="337E8D"/>
      </a:accent3>
      <a:accent4>
        <a:srgbClr val="3F3F3F"/>
      </a:accent4>
      <a:accent5>
        <a:srgbClr val="337E8D"/>
      </a:accent5>
      <a:accent6>
        <a:srgbClr val="3F3F3F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</TotalTime>
  <Words>6542</Words>
  <Application>Microsoft Office PowerPoint</Application>
  <DocSecurity>0</DocSecurity>
  <PresentationFormat>Широкоэкранный</PresentationFormat>
  <Paragraphs>1750</Paragraphs>
  <Slides>41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41</vt:i4>
      </vt:variant>
    </vt:vector>
  </HeadingPairs>
  <TitlesOfParts>
    <vt:vector size="57" baseType="lpstr">
      <vt:lpstr>微软雅黑</vt:lpstr>
      <vt:lpstr>Yu Gothic UI Semilight</vt:lpstr>
      <vt:lpstr>Arial</vt:lpstr>
      <vt:lpstr>Arial Black</vt:lpstr>
      <vt:lpstr>Bahnschrift SemiBold</vt:lpstr>
      <vt:lpstr>Calibri</vt:lpstr>
      <vt:lpstr>Courier New</vt:lpstr>
      <vt:lpstr>等线</vt:lpstr>
      <vt:lpstr>等线 Light</vt:lpstr>
      <vt:lpstr>Segoe UI</vt:lpstr>
      <vt:lpstr>Segoe UI Symbol</vt:lpstr>
      <vt:lpstr>Times New Roman</vt:lpstr>
      <vt:lpstr>字魂59号-创粗黑</vt:lpstr>
      <vt:lpstr>Office 主题​​</vt:lpstr>
      <vt:lpstr>1_Office 主题​​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China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Microsoft</dc:creator>
  <cp:keywords/>
  <dc:description/>
  <cp:lastModifiedBy>Алина Твердохлеб</cp:lastModifiedBy>
  <cp:revision>481</cp:revision>
  <cp:lastPrinted>2025-03-31T11:35:50Z</cp:lastPrinted>
  <dcterms:created xsi:type="dcterms:W3CDTF">2017-12-25T00:58:00Z</dcterms:created>
  <dcterms:modified xsi:type="dcterms:W3CDTF">2025-04-01T03:38:33Z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8C15488C94C54313BF22C96EEFA8A7F7</vt:lpwstr>
  </property>
  <property fmtid="{D5CDD505-2E9C-101B-9397-08002B2CF9AE}" pid="3" name="KSOProductBuildVer">
    <vt:lpwstr>2052-11.1.0.10578</vt:lpwstr>
  </property>
</Properties>
</file>