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761163" cy="9882188"/>
  <p:embeddedFontLst>
    <p:embeddedFont>
      <p:font typeface="Roboto" panose="020B0604020202020204" charset="0"/>
      <p:regular r:id="rId15"/>
    </p:embeddedFont>
    <p:embeddedFont>
      <p:font typeface="Raleway" panose="020B0604020202020204" charset="-5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1" d="100"/>
          <a:sy n="101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06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509" tIns="53255" rIns="106509" bIns="5325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509" tIns="53255" rIns="106509" bIns="53255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577950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Дворовый клуб «Молодые патриоты»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676525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Площадка патриотического воспитания для детей, семей и ветеранов на базе дворового клуба МБУ "Современник"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3294385"/>
            <a:ext cx="2127424" cy="266402"/>
          </a:xfrm>
          <a:prstGeom prst="roundRect">
            <a:avLst>
              <a:gd name="adj" fmla="val 17880"/>
            </a:avLst>
          </a:prstGeom>
          <a:solidFill>
            <a:srgbClr val="E1E1EA"/>
          </a:solidFill>
          <a:ln/>
        </p:spPr>
      </p:sp>
      <p:sp>
        <p:nvSpPr>
          <p:cNvPr id="6" name="Text 3"/>
          <p:cNvSpPr/>
          <p:nvPr/>
        </p:nvSpPr>
        <p:spPr>
          <a:xfrm>
            <a:off x="581174" y="3336875"/>
            <a:ext cx="241451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ИНИЦИАТОР: МБУ «СОВРЕМЕННИК»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2694384" y="3289622"/>
            <a:ext cx="1720453" cy="275927"/>
          </a:xfrm>
          <a:prstGeom prst="roundRect">
            <a:avLst>
              <a:gd name="adj" fmla="val 17263"/>
            </a:avLst>
          </a:prstGeom>
          <a:noFill/>
          <a:ln w="4763">
            <a:solidFill>
              <a:srgbClr val="1B1B2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784202" y="3336875"/>
            <a:ext cx="1998018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АВГУСТ 2026 — АВГУСТ 2027</a:t>
            </a:r>
            <a:endParaRPr lang="en-US" sz="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394767"/>
            <a:ext cx="4808116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Финансирование проекта</a:t>
            </a:r>
            <a:endParaRPr lang="en-US" sz="2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9" y="1191369"/>
            <a:ext cx="3913436" cy="28168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46947" y="1174254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Общая стоимость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746947" y="1529655"/>
            <a:ext cx="437063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ru-RU" sz="10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</a:t>
            </a:r>
            <a:r>
              <a:rPr lang="en-US" sz="10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10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</a:t>
            </a:r>
            <a:r>
              <a:rPr lang="en-US" sz="10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00 0</a:t>
            </a:r>
            <a:r>
              <a:rPr lang="ru-RU" sz="10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00</a:t>
            </a:r>
            <a:r>
              <a:rPr lang="en-US" sz="1050" b="1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0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руб.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4746947" y="1888480"/>
            <a:ext cx="2792313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Структура финансирования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746947" y="2243882"/>
            <a:ext cx="3913436" cy="2421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Бюджет города Пыть-Яха — 5 000 000 </a:t>
            </a:r>
            <a:r>
              <a:rPr lang="en-US" sz="105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руб</a:t>
            </a:r>
            <a:r>
              <a:rPr lang="en-US" sz="10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4851722" y="2628305"/>
            <a:ext cx="3139455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ru-RU" sz="1350" dirty="0" smtClean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Партнеры</a:t>
            </a:r>
            <a:r>
              <a:rPr lang="en-US" sz="1350" dirty="0" smtClean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— неденежный вклад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4746947" y="2978796"/>
            <a:ext cx="3913436" cy="17217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>
              <a:lnSpc>
                <a:spcPct val="132000"/>
              </a:lnSpc>
              <a:buSzPct val="100000"/>
              <a:buChar char="•"/>
            </a:pPr>
            <a:r>
              <a:rPr lang="ru-RU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МБУ «Современник» (зарплата, содержание) — 3 100 055,26 руб.</a:t>
            </a:r>
          </a:p>
          <a:p>
            <a:pPr marL="342900" indent="-342900">
              <a:lnSpc>
                <a:spcPct val="132000"/>
              </a:lnSpc>
              <a:buSzPct val="100000"/>
              <a:buChar char="•"/>
            </a:pPr>
            <a:r>
              <a:rPr lang="ru-RU" sz="105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Неденежный</a:t>
            </a:r>
            <a:r>
              <a:rPr lang="ru-RU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вклад (волонтёрство, партнёрства) — 600 000 руб.</a:t>
            </a:r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 err="1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Волонтёры</a:t>
            </a:r>
            <a:r>
              <a:rPr lang="en-US" sz="105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Победы, МГО «Активист»</a:t>
            </a:r>
            <a:endParaRPr lang="en-US" sz="10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МКЦ «Феникс», Межотраслевой колледж</a:t>
            </a:r>
            <a:endParaRPr lang="en-US" sz="10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СОШ №5, Молодёжный совет при Главе города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0840" y="435173"/>
            <a:ext cx="4893320" cy="733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Устойчивое развитие после финансирования</a:t>
            </a:r>
            <a:endParaRPr lang="en-US" sz="2300" dirty="0"/>
          </a:p>
        </p:txBody>
      </p:sp>
      <p:sp>
        <p:nvSpPr>
          <p:cNvPr id="4" name="Text 1"/>
          <p:cNvSpPr/>
          <p:nvPr/>
        </p:nvSpPr>
        <p:spPr>
          <a:xfrm>
            <a:off x="410840" y="1314673"/>
            <a:ext cx="4893320" cy="343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Клуб станет </a:t>
            </a:r>
            <a:r>
              <a:rPr lang="en-US" sz="9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живым социально-культурным центром</a:t>
            </a: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с постоянным содержанием за </a:t>
            </a:r>
            <a:r>
              <a:rPr lang="en-US" sz="9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счёт</a:t>
            </a: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9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МБУ </a:t>
            </a: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«Современник», грантов Росмолодёжи и Губернатора ХМАО-Югры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410840" y="1767334"/>
            <a:ext cx="4893320" cy="662360"/>
          </a:xfrm>
          <a:prstGeom prst="roundRect">
            <a:avLst>
              <a:gd name="adj" fmla="val 7444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32954" y="1889447"/>
            <a:ext cx="1691357" cy="188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🏆</a:t>
            </a:r>
            <a:r>
              <a:rPr lang="en-US" sz="1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Городская площадка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532954" y="2135907"/>
            <a:ext cx="4649093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Патриотические события городского масштаба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410840" y="2526878"/>
            <a:ext cx="4893320" cy="662360"/>
          </a:xfrm>
          <a:prstGeom prst="roundRect">
            <a:avLst>
              <a:gd name="adj" fmla="val 7444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32954" y="2648992"/>
            <a:ext cx="1467445" cy="188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📚</a:t>
            </a:r>
            <a:r>
              <a:rPr lang="en-US" sz="1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Кружки и секции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532954" y="2895451"/>
            <a:ext cx="4649093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История, воинские традиции, творчество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410840" y="3286423"/>
            <a:ext cx="4893320" cy="662360"/>
          </a:xfrm>
          <a:prstGeom prst="roundRect">
            <a:avLst>
              <a:gd name="adj" fmla="val 7444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32954" y="3408536"/>
            <a:ext cx="1467445" cy="188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 smtClean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1150" dirty="0" smtClean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   Партнерства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532954" y="3654996"/>
            <a:ext cx="4649093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Школы, ветераны, НКО, волонтёры, учреждения культуры</a:t>
            </a:r>
            <a:endParaRPr lang="en-US" sz="900" dirty="0"/>
          </a:p>
        </p:txBody>
      </p:sp>
      <p:sp>
        <p:nvSpPr>
          <p:cNvPr id="14" name="Shape 11"/>
          <p:cNvSpPr/>
          <p:nvPr/>
        </p:nvSpPr>
        <p:spPr>
          <a:xfrm>
            <a:off x="410840" y="4045967"/>
            <a:ext cx="4893320" cy="662360"/>
          </a:xfrm>
          <a:prstGeom prst="roundRect">
            <a:avLst>
              <a:gd name="adj" fmla="val 7444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32954" y="4168080"/>
            <a:ext cx="1467445" cy="188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🌱</a:t>
            </a:r>
            <a:r>
              <a:rPr lang="en-US" sz="1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Профилактика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532954" y="4414540"/>
            <a:ext cx="4649093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Снижение асоциальности, воспитание защитников Отечества</a:t>
            </a:r>
            <a:endParaRPr lang="en-US" sz="9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54" y="3433327"/>
            <a:ext cx="153203" cy="1532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5219" y="383009"/>
            <a:ext cx="4781922" cy="373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Сроки реализации и развитие</a:t>
            </a:r>
            <a:endParaRPr lang="en-US" sz="2350" dirty="0"/>
          </a:p>
        </p:txBody>
      </p:sp>
      <p:sp>
        <p:nvSpPr>
          <p:cNvPr id="3" name="Shape 1"/>
          <p:cNvSpPr/>
          <p:nvPr/>
        </p:nvSpPr>
        <p:spPr>
          <a:xfrm>
            <a:off x="4564782" y="958602"/>
            <a:ext cx="14288" cy="2878038"/>
          </a:xfrm>
          <a:prstGeom prst="roundRect">
            <a:avLst>
              <a:gd name="adj" fmla="val 351616"/>
            </a:avLst>
          </a:prstGeom>
          <a:solidFill>
            <a:srgbClr val="C7C7D0"/>
          </a:solidFill>
          <a:ln/>
        </p:spPr>
      </p:sp>
      <p:sp>
        <p:nvSpPr>
          <p:cNvPr id="4" name="Shape 2"/>
          <p:cNvSpPr/>
          <p:nvPr/>
        </p:nvSpPr>
        <p:spPr>
          <a:xfrm>
            <a:off x="4092848" y="1085999"/>
            <a:ext cx="358825" cy="14288"/>
          </a:xfrm>
          <a:prstGeom prst="roundRect">
            <a:avLst>
              <a:gd name="adj" fmla="val 351616"/>
            </a:avLst>
          </a:prstGeom>
          <a:solidFill>
            <a:srgbClr val="C7C7D0"/>
          </a:solidFill>
          <a:ln/>
        </p:spPr>
      </p:sp>
      <p:sp>
        <p:nvSpPr>
          <p:cNvPr id="5" name="Shape 3"/>
          <p:cNvSpPr/>
          <p:nvPr/>
        </p:nvSpPr>
        <p:spPr>
          <a:xfrm>
            <a:off x="4437385" y="958602"/>
            <a:ext cx="269081" cy="269081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482219" y="981038"/>
            <a:ext cx="179412" cy="22421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478658" y="999679"/>
            <a:ext cx="1495202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Авг–Дек 2026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445219" y="1247031"/>
            <a:ext cx="3528640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300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Подготовительный этап: ремонт, оснащение, набор участников</a:t>
            </a:r>
            <a:endParaRPr lang="en-US" sz="900" dirty="0"/>
          </a:p>
        </p:txBody>
      </p:sp>
      <p:sp>
        <p:nvSpPr>
          <p:cNvPr id="9" name="Shape 7"/>
          <p:cNvSpPr/>
          <p:nvPr/>
        </p:nvSpPr>
        <p:spPr>
          <a:xfrm>
            <a:off x="4692179" y="1766218"/>
            <a:ext cx="358825" cy="14288"/>
          </a:xfrm>
          <a:prstGeom prst="roundRect">
            <a:avLst>
              <a:gd name="adj" fmla="val 351616"/>
            </a:avLst>
          </a:prstGeom>
          <a:solidFill>
            <a:srgbClr val="C7C7D0"/>
          </a:solidFill>
          <a:ln/>
        </p:spPr>
      </p:sp>
      <p:sp>
        <p:nvSpPr>
          <p:cNvPr id="10" name="Shape 8"/>
          <p:cNvSpPr/>
          <p:nvPr/>
        </p:nvSpPr>
        <p:spPr>
          <a:xfrm>
            <a:off x="4437385" y="1638821"/>
            <a:ext cx="269081" cy="269081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482219" y="1661257"/>
            <a:ext cx="179412" cy="22421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5169991" y="1679897"/>
            <a:ext cx="1495202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Янв–Июль 2027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5169991" y="1927250"/>
            <a:ext cx="3528715" cy="176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Основной этап: регулярные и ключевые мероприятия</a:t>
            </a:r>
            <a:endParaRPr lang="en-US" sz="900" dirty="0"/>
          </a:p>
        </p:txBody>
      </p:sp>
      <p:sp>
        <p:nvSpPr>
          <p:cNvPr id="14" name="Shape 12"/>
          <p:cNvSpPr/>
          <p:nvPr/>
        </p:nvSpPr>
        <p:spPr>
          <a:xfrm>
            <a:off x="4092848" y="2366070"/>
            <a:ext cx="358825" cy="14288"/>
          </a:xfrm>
          <a:prstGeom prst="roundRect">
            <a:avLst>
              <a:gd name="adj" fmla="val 351616"/>
            </a:avLst>
          </a:prstGeom>
          <a:solidFill>
            <a:srgbClr val="C7C7D0"/>
          </a:solidFill>
          <a:ln/>
        </p:spPr>
      </p:sp>
      <p:sp>
        <p:nvSpPr>
          <p:cNvPr id="15" name="Shape 13"/>
          <p:cNvSpPr/>
          <p:nvPr/>
        </p:nvSpPr>
        <p:spPr>
          <a:xfrm>
            <a:off x="4437385" y="2238673"/>
            <a:ext cx="269081" cy="269081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482219" y="2261108"/>
            <a:ext cx="179412" cy="22421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2478658" y="2279749"/>
            <a:ext cx="1495202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Август 2027</a:t>
            </a:r>
            <a:endParaRPr lang="en-US" sz="1150" dirty="0"/>
          </a:p>
        </p:txBody>
      </p:sp>
      <p:sp>
        <p:nvSpPr>
          <p:cNvPr id="18" name="Text 16"/>
          <p:cNvSpPr/>
          <p:nvPr/>
        </p:nvSpPr>
        <p:spPr>
          <a:xfrm>
            <a:off x="445219" y="2527102"/>
            <a:ext cx="3528640" cy="176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2300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Итоговый этап: отчёт, открытые дни клуба</a:t>
            </a:r>
            <a:endParaRPr lang="en-US" sz="900" dirty="0"/>
          </a:p>
        </p:txBody>
      </p:sp>
      <p:sp>
        <p:nvSpPr>
          <p:cNvPr id="19" name="Shape 17"/>
          <p:cNvSpPr/>
          <p:nvPr/>
        </p:nvSpPr>
        <p:spPr>
          <a:xfrm>
            <a:off x="4692179" y="2965996"/>
            <a:ext cx="358825" cy="14288"/>
          </a:xfrm>
          <a:prstGeom prst="roundRect">
            <a:avLst>
              <a:gd name="adj" fmla="val 351616"/>
            </a:avLst>
          </a:prstGeom>
          <a:solidFill>
            <a:srgbClr val="C7C7D0"/>
          </a:solidFill>
          <a:ln/>
        </p:spPr>
      </p:sp>
      <p:sp>
        <p:nvSpPr>
          <p:cNvPr id="20" name="Shape 18"/>
          <p:cNvSpPr/>
          <p:nvPr/>
        </p:nvSpPr>
        <p:spPr>
          <a:xfrm>
            <a:off x="4437385" y="2838599"/>
            <a:ext cx="269081" cy="269081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4482219" y="2861035"/>
            <a:ext cx="179412" cy="22421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5169991" y="2879675"/>
            <a:ext cx="1495202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После гранта</a:t>
            </a:r>
            <a:endParaRPr lang="en-US" sz="1150" dirty="0"/>
          </a:p>
        </p:txBody>
      </p:sp>
      <p:sp>
        <p:nvSpPr>
          <p:cNvPr id="23" name="Text 21"/>
          <p:cNvSpPr/>
          <p:nvPr/>
        </p:nvSpPr>
        <p:spPr>
          <a:xfrm>
            <a:off x="5169991" y="3127028"/>
            <a:ext cx="3528715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Устойчивый центр: гранты Росмолодежи, Губернатора ХМАО-Югры, самофинансирование</a:t>
            </a:r>
            <a:endParaRPr lang="en-US" sz="900" dirty="0"/>
          </a:p>
        </p:txBody>
      </p:sp>
      <p:sp>
        <p:nvSpPr>
          <p:cNvPr id="24" name="Shape 22"/>
          <p:cNvSpPr/>
          <p:nvPr/>
        </p:nvSpPr>
        <p:spPr>
          <a:xfrm>
            <a:off x="445219" y="3950122"/>
            <a:ext cx="8253487" cy="810369"/>
          </a:xfrm>
          <a:prstGeom prst="roundRect">
            <a:avLst>
              <a:gd name="adj" fmla="val 6200"/>
            </a:avLst>
          </a:prstGeom>
          <a:solidFill>
            <a:srgbClr val="B6FCB8"/>
          </a:solidFill>
          <a:ln/>
        </p:spPr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03" y="4123432"/>
            <a:ext cx="149498" cy="119583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833884" y="4080867"/>
            <a:ext cx="7745239" cy="5290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Клуб продолжит работу после завершения финансирования — содержание предусмотрено планом МБУ «Современник» без дополнительных расходов для бюджета. </a:t>
            </a:r>
            <a:r>
              <a:rPr lang="en-US" sz="900" dirty="0">
                <a:solidFill>
                  <a:srgbClr val="F44444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Финансирование направлено на поддержание устойчивой работы клуба в долгосрочной перспективе, а не на решение разовых задач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396329"/>
            <a:ext cx="6732091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Проблема: нет постоянной площадки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88379" y="1162050"/>
            <a:ext cx="3913436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микрорайоне №5 г. Пыть-Яха </a:t>
            </a:r>
            <a:r>
              <a:rPr lang="en-US" sz="10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отсутствует системная работа</a:t>
            </a: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по патриотическому воспитанию детей от 7 лет. Мероприятия проводятся эпизодически. Ближайший центр «Витязь» — в другом районе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488379" y="2202359"/>
            <a:ext cx="3913436" cy="1029891"/>
          </a:xfrm>
          <a:prstGeom prst="roundRect">
            <a:avLst>
              <a:gd name="adj" fmla="val 5691"/>
            </a:avLst>
          </a:prstGeom>
          <a:solidFill>
            <a:srgbClr val="FCF2B5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6" y="2411760"/>
            <a:ext cx="174427" cy="13952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41859" y="2374553"/>
            <a:ext cx="3320430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Риски: утрата исторической памяти, пассивная гражданская позиция, рост асоциального поведения </a:t>
            </a:r>
            <a:r>
              <a:rPr lang="en-US" sz="10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среди</a:t>
            </a:r>
            <a:r>
              <a:rPr lang="en-US" sz="10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050" dirty="0" err="1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подростков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4746947" y="1192932"/>
            <a:ext cx="3913436" cy="894011"/>
          </a:xfrm>
          <a:prstGeom prst="roundRect">
            <a:avLst>
              <a:gd name="adj" fmla="val 10228"/>
            </a:avLst>
          </a:prstGeom>
          <a:solidFill>
            <a:srgbClr val="FFFFFF">
              <a:alpha val="95000"/>
            </a:srgbClr>
          </a:solidFill>
          <a:ln w="19050">
            <a:solidFill>
              <a:srgbClr val="C7C7D0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727897" y="1192932"/>
            <a:ext cx="76200" cy="894011"/>
          </a:xfrm>
          <a:prstGeom prst="roundRect">
            <a:avLst>
              <a:gd name="adj" fmla="val 76919"/>
            </a:avLst>
          </a:prstGeom>
          <a:solidFill>
            <a:srgbClr val="1B1B27"/>
          </a:solidFill>
          <a:ln/>
        </p:spPr>
      </p:sp>
      <p:sp>
        <p:nvSpPr>
          <p:cNvPr id="9" name="Text 6"/>
          <p:cNvSpPr/>
          <p:nvPr/>
        </p:nvSpPr>
        <p:spPr>
          <a:xfrm>
            <a:off x="4962674" y="1351508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Демография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4962674" y="1706910"/>
            <a:ext cx="353913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~2 900 детей в мкр. №5, много многодетных семей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4746947" y="2224311"/>
            <a:ext cx="3913436" cy="1115467"/>
          </a:xfrm>
          <a:prstGeom prst="roundRect">
            <a:avLst>
              <a:gd name="adj" fmla="val 8197"/>
            </a:avLst>
          </a:prstGeom>
          <a:solidFill>
            <a:srgbClr val="FFFFFF">
              <a:alpha val="95000"/>
            </a:srgbClr>
          </a:solidFill>
          <a:ln w="19050">
            <a:solidFill>
              <a:srgbClr val="C7C7D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4727897" y="2224311"/>
            <a:ext cx="76200" cy="1115467"/>
          </a:xfrm>
          <a:prstGeom prst="roundRect">
            <a:avLst>
              <a:gd name="adj" fmla="val 76919"/>
            </a:avLst>
          </a:prstGeom>
          <a:solidFill>
            <a:srgbClr val="1B1B27"/>
          </a:solidFill>
          <a:ln/>
        </p:spPr>
      </p:sp>
      <p:sp>
        <p:nvSpPr>
          <p:cNvPr id="13" name="Text 10"/>
          <p:cNvSpPr/>
          <p:nvPr/>
        </p:nvSpPr>
        <p:spPr>
          <a:xfrm>
            <a:off x="4962674" y="2382887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Инфраструктура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4962674" y="2738289"/>
            <a:ext cx="3539133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Мемориал Славы, Вечный огонь, макет «Катюши» — в шаговой доступности</a:t>
            </a:r>
            <a:endParaRPr lang="en-US" sz="1050" dirty="0"/>
          </a:p>
        </p:txBody>
      </p:sp>
      <p:sp>
        <p:nvSpPr>
          <p:cNvPr id="15" name="Shape 12"/>
          <p:cNvSpPr/>
          <p:nvPr/>
        </p:nvSpPr>
        <p:spPr>
          <a:xfrm>
            <a:off x="4746947" y="3477146"/>
            <a:ext cx="3913436" cy="1115467"/>
          </a:xfrm>
          <a:prstGeom prst="roundRect">
            <a:avLst>
              <a:gd name="adj" fmla="val 8197"/>
            </a:avLst>
          </a:prstGeom>
          <a:solidFill>
            <a:srgbClr val="FFFFFF">
              <a:alpha val="95000"/>
            </a:srgbClr>
          </a:solidFill>
          <a:ln w="19050">
            <a:solidFill>
              <a:srgbClr val="C7C7D0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4727897" y="3477146"/>
            <a:ext cx="76200" cy="1115467"/>
          </a:xfrm>
          <a:prstGeom prst="roundRect">
            <a:avLst>
              <a:gd name="adj" fmla="val 76919"/>
            </a:avLst>
          </a:prstGeom>
          <a:solidFill>
            <a:srgbClr val="1B1B27"/>
          </a:solidFill>
          <a:ln/>
        </p:spPr>
      </p:sp>
      <p:sp>
        <p:nvSpPr>
          <p:cNvPr id="17" name="Text 14"/>
          <p:cNvSpPr/>
          <p:nvPr/>
        </p:nvSpPr>
        <p:spPr>
          <a:xfrm>
            <a:off x="4962674" y="3635722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Потенциал</a:t>
            </a:r>
            <a:endParaRPr lang="en-US" sz="1350" dirty="0"/>
          </a:p>
        </p:txBody>
      </p:sp>
      <p:sp>
        <p:nvSpPr>
          <p:cNvPr id="18" name="Text 15"/>
          <p:cNvSpPr/>
          <p:nvPr/>
        </p:nvSpPr>
        <p:spPr>
          <a:xfrm>
            <a:off x="4962674" y="3991124"/>
            <a:ext cx="3539133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Клуб «Солнечный остров» и школа №5 — готовая база для реализации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63132" y="388813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Цель проекта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863132" y="939105"/>
            <a:ext cx="4846737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Создать </a:t>
            </a:r>
            <a:r>
              <a:rPr lang="en-US" sz="9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постоянную площадку патриотического воспитания</a:t>
            </a:r>
            <a:r>
              <a:rPr lang="en-US" sz="9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для детей от 7 лет — место, где история становится частью мировоззрения, а любовь к Родине выражается в созидательных делах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3863132" y="1619250"/>
            <a:ext cx="4846737" cy="702469"/>
          </a:xfrm>
          <a:prstGeom prst="roundRect">
            <a:avLst>
              <a:gd name="adj" fmla="val 7417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3991868" y="174798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🏛</a:t>
            </a:r>
            <a:r>
              <a:rPr lang="en-US" sz="1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История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3991868" y="2006947"/>
            <a:ext cx="4589264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Интерактивные занятия, экскурсии, встречи с ветеранами</a:t>
            </a:r>
            <a:endParaRPr lang="en-US" sz="950" dirty="0"/>
          </a:p>
        </p:txBody>
      </p:sp>
      <p:sp>
        <p:nvSpPr>
          <p:cNvPr id="8" name="Shape 5"/>
          <p:cNvSpPr/>
          <p:nvPr/>
        </p:nvSpPr>
        <p:spPr>
          <a:xfrm>
            <a:off x="3863132" y="2430214"/>
            <a:ext cx="4846737" cy="702469"/>
          </a:xfrm>
          <a:prstGeom prst="roundRect">
            <a:avLst>
              <a:gd name="adj" fmla="val 7417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991868" y="255895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 smtClean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1200" dirty="0" smtClean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     </a:t>
            </a:r>
            <a:r>
              <a:rPr lang="en-US" sz="1200" dirty="0" err="1" smtClean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Ценности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3991868" y="2817912"/>
            <a:ext cx="4589264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Семья, традиции, межпоколенческие связи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3863132" y="3241179"/>
            <a:ext cx="4846737" cy="702469"/>
          </a:xfrm>
          <a:prstGeom prst="roundRect">
            <a:avLst>
              <a:gd name="adj" fmla="val 7417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3991868" y="336991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🌟</a:t>
            </a:r>
            <a:r>
              <a:rPr lang="en-US" sz="1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Таланты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3991868" y="3628876"/>
            <a:ext cx="4589264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Творчество, спорт, интеллект в атмосфере поддержки</a:t>
            </a:r>
            <a:endParaRPr lang="en-US" sz="950" dirty="0"/>
          </a:p>
        </p:txBody>
      </p:sp>
      <p:sp>
        <p:nvSpPr>
          <p:cNvPr id="14" name="Shape 11"/>
          <p:cNvSpPr/>
          <p:nvPr/>
        </p:nvSpPr>
        <p:spPr>
          <a:xfrm>
            <a:off x="3863132" y="4052143"/>
            <a:ext cx="4846737" cy="702469"/>
          </a:xfrm>
          <a:prstGeom prst="roundRect">
            <a:avLst>
              <a:gd name="adj" fmla="val 7417"/>
            </a:avLst>
          </a:prstGeom>
          <a:solidFill>
            <a:srgbClr val="E1E1EA"/>
          </a:solidFill>
          <a:ln w="4763">
            <a:solidFill>
              <a:srgbClr val="C7C7D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3991868" y="418088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🇷🇺</a:t>
            </a:r>
            <a:r>
              <a:rPr lang="en-US" sz="1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Гражданство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3991868" y="4439841"/>
            <a:ext cx="4589264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Ответственность, лидерство, вклад в будущее России</a:t>
            </a:r>
            <a:endParaRPr lang="en-US" sz="9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868" y="2602589"/>
            <a:ext cx="263348" cy="1430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75022"/>
            <a:ext cx="691329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Основные направления деятельности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03306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Семейные ценности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2339578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Патриотические вечера, совместное изучение символов России, изготовление сувениров — 2 раза в месяц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4660553" y="2033067"/>
            <a:ext cx="185395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Гражданская позиция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4660553" y="2339578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Викторины по истории, мини-турниры, интеллектуально-спортивные игры с патриотической тематикой</a:t>
            </a:r>
            <a:endParaRPr lang="en-US" sz="1100" dirty="0"/>
          </a:p>
        </p:txBody>
      </p:sp>
      <p:sp>
        <p:nvSpPr>
          <p:cNvPr id="10" name="Text 5"/>
          <p:cNvSpPr/>
          <p:nvPr/>
        </p:nvSpPr>
        <p:spPr>
          <a:xfrm>
            <a:off x="496119" y="3608263"/>
            <a:ext cx="184226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Экологические акции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496119" y="3914775"/>
            <a:ext cx="398725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Субботники у мемориала, посадка деревьев, экоквесты — с элементами уроков истории</a:t>
            </a:r>
            <a:endParaRPr lang="en-US" sz="1100" dirty="0"/>
          </a:p>
        </p:txBody>
      </p:sp>
      <p:sp>
        <p:nvSpPr>
          <p:cNvPr id="13" name="Text 7"/>
          <p:cNvSpPr/>
          <p:nvPr/>
        </p:nvSpPr>
        <p:spPr>
          <a:xfrm>
            <a:off x="4660553" y="360826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Ключевые события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4660553" y="3914775"/>
            <a:ext cx="39873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Церемонии у Вечного огня ко Дню Победы и Дню защитника Отечества, краеведческие фестивали</a:t>
            </a:r>
            <a:endParaRPr lang="en-US" sz="11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355972"/>
            <a:ext cx="393577" cy="3935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373" y="1436563"/>
            <a:ext cx="719903" cy="3779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23" y="3162299"/>
            <a:ext cx="519982" cy="4034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9449">
            <a:off x="4471487" y="2939508"/>
            <a:ext cx="776129" cy="7072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70309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Мероприятия клуба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367656"/>
            <a:ext cx="402007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Регулярные (еженедельно / ежемесячно)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956816" y="1748582"/>
            <a:ext cx="344224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3000"/>
              </a:lnSpc>
            </a:pPr>
            <a:r>
              <a:rPr lang="en-US" sz="11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Уроки мужества</a:t>
            </a: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у мемориала: </a:t>
            </a:r>
            <a:r>
              <a:rPr lang="en-US" sz="11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экскурсии</a:t>
            </a: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11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</a:t>
            </a:r>
            <a:r>
              <a:rPr lang="en-US" sz="11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11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Обелиск </a:t>
            </a:r>
            <a:r>
              <a:rPr lang="ru-RU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Славы защитникам Отечества во все времена</a:t>
            </a:r>
            <a:r>
              <a:rPr lang="en-US" sz="1100" dirty="0" smtClean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уроки о «Катюше»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956816" y="2657699"/>
            <a:ext cx="344224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Семейные патриотические вечера</a:t>
            </a: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символы России, изготовление сувениров (2×/мес.)</a:t>
            </a:r>
            <a:endParaRPr lang="en-US" sz="1100" dirty="0"/>
          </a:p>
        </p:txBody>
      </p:sp>
      <p:sp>
        <p:nvSpPr>
          <p:cNvPr id="9" name="Text 4"/>
          <p:cNvSpPr/>
          <p:nvPr/>
        </p:nvSpPr>
        <p:spPr>
          <a:xfrm>
            <a:off x="956816" y="3222873"/>
            <a:ext cx="344224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Интеллектуально-спортивные игры</a:t>
            </a: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викторины по истории, мини-турниры</a:t>
            </a:r>
            <a:endParaRPr lang="en-US" sz="1100" dirty="0"/>
          </a:p>
        </p:txBody>
      </p:sp>
      <p:sp>
        <p:nvSpPr>
          <p:cNvPr id="11" name="Text 5"/>
          <p:cNvSpPr/>
          <p:nvPr/>
        </p:nvSpPr>
        <p:spPr>
          <a:xfrm>
            <a:off x="956816" y="3960019"/>
            <a:ext cx="344224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Встречи с ветеранами</a:t>
            </a: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воспоминания, мастер-классы по традициям</a:t>
            </a:r>
            <a:endParaRPr lang="en-US" sz="1100" dirty="0"/>
          </a:p>
        </p:txBody>
      </p:sp>
      <p:sp>
        <p:nvSpPr>
          <p:cNvPr id="12" name="Text 6"/>
          <p:cNvSpPr/>
          <p:nvPr/>
        </p:nvSpPr>
        <p:spPr>
          <a:xfrm>
            <a:off x="4749701" y="1367656"/>
            <a:ext cx="304755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Ключевые события (ежегодно)</a:t>
            </a:r>
            <a:endParaRPr lang="en-US" sz="1350" dirty="0"/>
          </a:p>
        </p:txBody>
      </p:sp>
      <p:sp>
        <p:nvSpPr>
          <p:cNvPr id="14" name="Text 7"/>
          <p:cNvSpPr/>
          <p:nvPr/>
        </p:nvSpPr>
        <p:spPr>
          <a:xfrm>
            <a:off x="5210398" y="1748582"/>
            <a:ext cx="344224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Торжественные церемонии</a:t>
            </a: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у Вечного огня ко Дню Победы и Дню защитника Отечества</a:t>
            </a:r>
            <a:endParaRPr lang="en-US" sz="1100" dirty="0"/>
          </a:p>
        </p:txBody>
      </p:sp>
      <p:sp>
        <p:nvSpPr>
          <p:cNvPr id="16" name="Text 8"/>
          <p:cNvSpPr/>
          <p:nvPr/>
        </p:nvSpPr>
        <p:spPr>
          <a:xfrm>
            <a:off x="5210398" y="2485727"/>
            <a:ext cx="344224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Краеведческие фестивали</a:t>
            </a: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с участием семей и школы №5</a:t>
            </a:r>
            <a:endParaRPr lang="en-US" sz="1100" dirty="0"/>
          </a:p>
        </p:txBody>
      </p:sp>
      <p:sp>
        <p:nvSpPr>
          <p:cNvPr id="18" name="Text 9"/>
          <p:cNvSpPr/>
          <p:nvPr/>
        </p:nvSpPr>
        <p:spPr>
          <a:xfrm>
            <a:off x="5210398" y="3222873"/>
            <a:ext cx="344224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Фестиваль «Зелёные патриоты»</a:t>
            </a: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поделки из вторсырья, субботник, лекции об экологии ХМАО</a:t>
            </a:r>
            <a:endParaRPr lang="en-US" sz="1100" dirty="0"/>
          </a:p>
        </p:txBody>
      </p:sp>
      <p:sp>
        <p:nvSpPr>
          <p:cNvPr id="20" name="Text 10"/>
          <p:cNvSpPr/>
          <p:nvPr/>
        </p:nvSpPr>
        <p:spPr>
          <a:xfrm>
            <a:off x="5210398" y="3960019"/>
            <a:ext cx="344224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Экоквесты</a:t>
            </a:r>
            <a:r>
              <a:rPr lang="en-US" sz="11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по микрорайону: сортировка отходов, викторины о Красной книге России</a:t>
            </a:r>
            <a:endParaRPr lang="en-US" sz="11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77" y="1771298"/>
            <a:ext cx="358096" cy="1969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00" y="2619963"/>
            <a:ext cx="386509" cy="2125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28" y="3181349"/>
            <a:ext cx="384081" cy="20728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92" y="3979551"/>
            <a:ext cx="384081" cy="20728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678" y="1772998"/>
            <a:ext cx="384081" cy="20728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678" y="2505259"/>
            <a:ext cx="384081" cy="20728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678" y="3222873"/>
            <a:ext cx="384081" cy="20728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677" y="3940487"/>
            <a:ext cx="384081" cy="2072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6393" y="388144"/>
            <a:ext cx="4822254" cy="380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Преображение пространства</a:t>
            </a:r>
            <a:endParaRPr lang="en-US" sz="2350" dirty="0"/>
          </a:p>
        </p:txBody>
      </p:sp>
      <p:sp>
        <p:nvSpPr>
          <p:cNvPr id="3" name="Shape 1"/>
          <p:cNvSpPr/>
          <p:nvPr/>
        </p:nvSpPr>
        <p:spPr>
          <a:xfrm>
            <a:off x="426393" y="978173"/>
            <a:ext cx="8291215" cy="631552"/>
          </a:xfrm>
          <a:prstGeom prst="roundRect">
            <a:avLst>
              <a:gd name="adj" fmla="val 8102"/>
            </a:avLst>
          </a:prstGeom>
          <a:solidFill>
            <a:srgbClr val="B6D6FC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08" y="1157139"/>
            <a:ext cx="152251" cy="1218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22275" y="1113234"/>
            <a:ext cx="7773516" cy="3990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400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Актовый зал, коридор и холл становятся тематическими зонами клуба с патриотическим оформлением</a:t>
            </a:r>
            <a:endParaRPr lang="en-US" sz="950" dirty="0"/>
          </a:p>
          <a:p>
            <a:pPr marL="342900" indent="-342900" algn="l">
              <a:lnSpc>
                <a:spcPct val="12400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Универсальная площадка для встреч, мастер-классов и мероприятий. Столы-трансформеры позволяют быстро менять формат </a:t>
            </a:r>
            <a:endParaRPr lang="en-US" sz="950" dirty="0"/>
          </a:p>
        </p:txBody>
      </p:sp>
      <p:sp>
        <p:nvSpPr>
          <p:cNvPr id="6" name="Text 3"/>
          <p:cNvSpPr/>
          <p:nvPr/>
        </p:nvSpPr>
        <p:spPr>
          <a:xfrm>
            <a:off x="426393" y="1832074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Актовый зал — ДО</a:t>
            </a:r>
            <a:endParaRPr lang="en-US" sz="11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93" y="2140148"/>
            <a:ext cx="3330029" cy="249748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076490" y="1828750"/>
            <a:ext cx="2101825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Актовый зал — ПОСЛЕ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5154737" y="3368873"/>
            <a:ext cx="3989263" cy="181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4000"/>
              </a:lnSpc>
              <a:buNone/>
            </a:pPr>
            <a:endParaRPr lang="en-US" sz="95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699" y="2019101"/>
            <a:ext cx="3429001" cy="30367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4132" y="360536"/>
            <a:ext cx="373670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Коридор памяти, холл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34132" y="1019324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Коридор — ДО</a:t>
            </a:r>
            <a:endParaRPr lang="en-US" sz="1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32" y="1335212"/>
            <a:ext cx="3376761" cy="253253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483274" y="1027361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Коридор — ПОСЛЕ</a:t>
            </a:r>
            <a:endParaRPr lang="en-US" sz="1200" dirty="0"/>
          </a:p>
        </p:txBody>
      </p:sp>
      <p:sp>
        <p:nvSpPr>
          <p:cNvPr id="7" name="Shape 3"/>
          <p:cNvSpPr/>
          <p:nvPr/>
        </p:nvSpPr>
        <p:spPr>
          <a:xfrm>
            <a:off x="434132" y="4111823"/>
            <a:ext cx="8275737" cy="671140"/>
          </a:xfrm>
          <a:prstGeom prst="roundRect">
            <a:avLst>
              <a:gd name="adj" fmla="val 7763"/>
            </a:avLst>
          </a:prstGeom>
          <a:solidFill>
            <a:srgbClr val="B6D6FC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05" y="4291608"/>
            <a:ext cx="155004" cy="12397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37084" y="4251275"/>
            <a:ext cx="7748811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 </a:t>
            </a:r>
            <a:r>
              <a:rPr lang="en-US" sz="9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стенах</a:t>
            </a:r>
            <a:r>
              <a:rPr lang="en-US" sz="9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9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</a:t>
            </a:r>
            <a:r>
              <a:rPr lang="ru-RU" sz="9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950" dirty="0" err="1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изображение</a:t>
            </a:r>
            <a:r>
              <a:rPr lang="en-US" sz="95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9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памятников боевой славы с QR - кодами. Проход по клубу становится историческим путешествием. В холле телевизор с непрерывной трансляцией патриотического контента. Входная зона становится частью образовательной среды</a:t>
            </a:r>
            <a:endParaRPr lang="en-US" sz="95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35211"/>
            <a:ext cx="3689350" cy="27547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3826818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Вовлечение сообщества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14503" y="2011338"/>
            <a:ext cx="2840087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Наставничество через общее дело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4714503" y="2277814"/>
            <a:ext cx="3759622" cy="4871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Основа проекта — взаимопомощь, уважение и совместная работа. Именно через наставничество клуб формирует у детей устойчивые навыки общения, сотрудничества и гражданской ответственности</a:t>
            </a:r>
            <a:endParaRPr lang="en-US" sz="850" dirty="0"/>
          </a:p>
        </p:txBody>
      </p:sp>
      <p:sp>
        <p:nvSpPr>
          <p:cNvPr id="7" name="Shape 3"/>
          <p:cNvSpPr/>
          <p:nvPr/>
        </p:nvSpPr>
        <p:spPr>
          <a:xfrm>
            <a:off x="4714503" y="2866132"/>
            <a:ext cx="3759622" cy="742727"/>
          </a:xfrm>
          <a:prstGeom prst="roundRect">
            <a:avLst>
              <a:gd name="adj" fmla="val 6388"/>
            </a:avLst>
          </a:prstGeom>
          <a:solidFill>
            <a:srgbClr val="B6D6FC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463" y="3027462"/>
            <a:ext cx="141163" cy="11296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81587" y="2984302"/>
            <a:ext cx="3279577" cy="4871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Экологические акции объединяют патриотическое воспитание, заботу о мемориале и практическое участие семей, школьников и жителей в благоустройстве территории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40" y="382935"/>
            <a:ext cx="4403154" cy="429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Ожидаемые результаты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80640" y="1146721"/>
            <a:ext cx="4008239" cy="453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100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1626394" y="1768227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Детей дома №31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480640" y="2062535"/>
            <a:ext cx="4008239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100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100% детского населения дома будут вовлечены в мероприятия клуба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4655121" y="1146721"/>
            <a:ext cx="4008239" cy="453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50%</a:t>
            </a:r>
            <a:endParaRPr lang="en-US" sz="3550" dirty="0"/>
          </a:p>
        </p:txBody>
      </p:sp>
      <p:sp>
        <p:nvSpPr>
          <p:cNvPr id="7" name="Text 5"/>
          <p:cNvSpPr/>
          <p:nvPr/>
        </p:nvSpPr>
        <p:spPr>
          <a:xfrm>
            <a:off x="5800874" y="1768227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Родителей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655121" y="2062535"/>
            <a:ext cx="4008239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100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Привлечение родителей к участию в занятиях и совместных делах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480640" y="2829818"/>
            <a:ext cx="4008239" cy="453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10K</a:t>
            </a:r>
            <a:endParaRPr lang="en-US" sz="3550" dirty="0"/>
          </a:p>
        </p:txBody>
      </p:sp>
      <p:sp>
        <p:nvSpPr>
          <p:cNvPr id="10" name="Text 8"/>
          <p:cNvSpPr/>
          <p:nvPr/>
        </p:nvSpPr>
        <p:spPr>
          <a:xfrm>
            <a:off x="1059359" y="3451324"/>
            <a:ext cx="2850803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Потенциальных благополучателей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480640" y="3745632"/>
            <a:ext cx="4008239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100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Жители мкр. №3–5, включая ~3 300 детей и подростков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4655121" y="2829818"/>
            <a:ext cx="4008239" cy="453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45%</a:t>
            </a:r>
            <a:endParaRPr lang="en-US" sz="3550" dirty="0"/>
          </a:p>
        </p:txBody>
      </p:sp>
      <p:sp>
        <p:nvSpPr>
          <p:cNvPr id="13" name="Text 11"/>
          <p:cNvSpPr/>
          <p:nvPr/>
        </p:nvSpPr>
        <p:spPr>
          <a:xfrm>
            <a:off x="5800874" y="3451324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Охват города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655121" y="3745632"/>
            <a:ext cx="4008239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100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Потенциальный городской охват через открытые события при населении 41 209 чел.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480640" y="4327922"/>
            <a:ext cx="8182719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После ремонта клуб превратится в современное пространство для массовых мероприятий с долговечностью результатов </a:t>
            </a:r>
            <a:r>
              <a:rPr lang="en-US" sz="10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более 5 лет</a:t>
            </a: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за счёт постоянного функционирования на базе МБУ «Современник»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825</Words>
  <Application>Microsoft Office PowerPoint</Application>
  <PresentationFormat>Экран (16:9)</PresentationFormat>
  <Paragraphs>117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Roboto</vt:lpstr>
      <vt:lpstr>Arial</vt:lpstr>
      <vt:lpstr>Raleway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Современник</dc:creator>
  <cp:lastModifiedBy>Современник</cp:lastModifiedBy>
  <cp:revision>8</cp:revision>
  <cp:lastPrinted>2026-05-21T12:27:21Z</cp:lastPrinted>
  <dcterms:created xsi:type="dcterms:W3CDTF">2026-05-21T12:07:05Z</dcterms:created>
  <dcterms:modified xsi:type="dcterms:W3CDTF">2026-05-28T06:32:01Z</dcterms:modified>
</cp:coreProperties>
</file>