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C2484BE7-7A06-487F-8E45-5EEEA0A076C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8287" cy="2293938"/>
          </a:xfrm>
          <a:prstGeom prst="rect">
            <a:avLst/>
          </a:prstGeom>
          <a:ln w="0">
            <a:noFill/>
          </a:ln>
        </p:spPr>
      </p:sp>
      <p:sp>
        <p:nvSpPr>
          <p:cNvPr id="310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4920" cy="390528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03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3360" cy="49500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6E6C725-F469-4E06-9C02-5E2FE1FBB00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2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30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8D7FB89-E89C-4FD6-9A8F-D29EBB0BC17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3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33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853B055-CBF4-44AE-817E-C936204161F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3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36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8D98863-9A3B-45CB-932C-20E73C71538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3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39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11BCA4F-E748-402D-95FA-C45EDA66A36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3680" cy="48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06" name="PlaceHolder 3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fld id="{BB574162-1376-416B-ACA0-D81E23D21CED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3680" cy="48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09" name="PlaceHolder 3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fld id="{8A7F0322-1B6A-4734-B9BC-C5FA9B081C83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3680" cy="48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2" name="PlaceHolder 3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fld id="{E63A3B4A-530B-4767-817F-23C443F26D2D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8287" cy="2293938"/>
          </a:xfrm>
          <a:prstGeom prst="rect">
            <a:avLst/>
          </a:prstGeom>
          <a:ln w="0">
            <a:noFill/>
          </a:ln>
        </p:spPr>
      </p:sp>
      <p:sp>
        <p:nvSpPr>
          <p:cNvPr id="311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4920" cy="390528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5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3360" cy="49500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90D259B-EC5A-45FC-A656-280F683A9DF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1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8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4A13DA0-300C-4614-BFD9-06D300D213D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8287" cy="2293938"/>
          </a:xfrm>
          <a:prstGeom prst="rect">
            <a:avLst/>
          </a:prstGeom>
          <a:ln w="0">
            <a:noFill/>
          </a:ln>
        </p:spPr>
      </p:sp>
      <p:sp>
        <p:nvSpPr>
          <p:cNvPr id="312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4920" cy="390528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21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3360" cy="49500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EB555D3-1940-4DBB-A776-4BC4F150F91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2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24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63F9E20-43C6-4F8B-BF56-6E80A2C0797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6700" cy="2292350"/>
          </a:xfrm>
          <a:prstGeom prst="rect">
            <a:avLst/>
          </a:prstGeom>
          <a:ln w="0">
            <a:noFill/>
          </a:ln>
        </p:spPr>
      </p:sp>
      <p:sp>
        <p:nvSpPr>
          <p:cNvPr id="312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1680" cy="390204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27" name="PlaceHolder 3"/>
          <p:cNvSpPr>
            <a:spLocks noGrp="1"/>
          </p:cNvSpPr>
          <p:nvPr>
            <p:ph type="sldNum"/>
          </p:nvPr>
        </p:nvSpPr>
        <p:spPr>
          <a:xfrm>
            <a:off x="3849840" y="9430560"/>
            <a:ext cx="2940120" cy="491760"/>
          </a:xfrm>
          <a:prstGeom prst="rect">
            <a:avLst/>
          </a:prstGeom>
          <a:noFill/>
          <a:ln w="0">
            <a:noFill/>
          </a:ln>
        </p:spPr>
        <p:txBody>
          <a:bodyPr lIns="91800" tIns="0" rIns="9180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1592621-249D-4B43-A741-5970101E377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0" y="723960"/>
            <a:ext cx="12192000" cy="6134040"/>
          </a:xfrm>
          <a:prstGeom prst="rect">
            <a:avLst/>
          </a:prstGeom>
        </p:spPr>
      </p:pic>
      <p:sp>
        <p:nvSpPr>
          <p:cNvPr id="45" name="Text Box 2"/>
          <p:cNvSpPr/>
          <p:nvPr/>
        </p:nvSpPr>
        <p:spPr>
          <a:xfrm>
            <a:off x="6840" y="3600"/>
            <a:ext cx="12197160" cy="72036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ХАНТЫ-МАНСИЙСКОГО АВТОНОМНОГО ОКРУГА - ЮГРЫ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15.08.2025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46" name="Freeform 28"/>
          <p:cNvSpPr/>
          <p:nvPr/>
        </p:nvSpPr>
        <p:spPr>
          <a:xfrm>
            <a:off x="6732720" y="3549600"/>
            <a:ext cx="9720" cy="144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7" name="Группа 107"/>
          <p:cNvGrpSpPr/>
          <p:nvPr/>
        </p:nvGrpSpPr>
        <p:grpSpPr>
          <a:xfrm>
            <a:off x="4526280" y="2915280"/>
            <a:ext cx="1237320" cy="704520"/>
            <a:chOff x="4526280" y="2915280"/>
            <a:chExt cx="1237320" cy="704520"/>
          </a:xfrm>
        </p:grpSpPr>
        <p:sp>
          <p:nvSpPr>
            <p:cNvPr id="48" name="TextBox 10"/>
            <p:cNvSpPr/>
            <p:nvPr/>
          </p:nvSpPr>
          <p:spPr>
            <a:xfrm>
              <a:off x="4526280" y="2915280"/>
              <a:ext cx="12373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Сургутский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9" name="TextBox 23"/>
            <p:cNvSpPr/>
            <p:nvPr/>
          </p:nvSpPr>
          <p:spPr>
            <a:xfrm>
              <a:off x="5153760" y="3096360"/>
              <a:ext cx="6004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50" name="Прямоугольник 163"/>
            <p:cNvSpPr/>
            <p:nvPr/>
          </p:nvSpPr>
          <p:spPr>
            <a:xfrm>
              <a:off x="4649760" y="3329640"/>
              <a:ext cx="793440" cy="1288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806,5/307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51" name="TextBox 23"/>
            <p:cNvSpPr/>
            <p:nvPr/>
          </p:nvSpPr>
          <p:spPr>
            <a:xfrm>
              <a:off x="4642560" y="3091680"/>
              <a:ext cx="63540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52" name="Прямоугольник 165"/>
            <p:cNvSpPr/>
            <p:nvPr/>
          </p:nvSpPr>
          <p:spPr>
            <a:xfrm>
              <a:off x="4654800" y="3467160"/>
              <a:ext cx="1031760" cy="1526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3174/131189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53" name="Скругленный прямоугольник 166"/>
            <p:cNvSpPr/>
            <p:nvPr/>
          </p:nvSpPr>
          <p:spPr>
            <a:xfrm>
              <a:off x="5363280" y="3319920"/>
              <a:ext cx="315360" cy="1418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49%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54" name="Группа 108"/>
          <p:cNvGrpSpPr/>
          <p:nvPr/>
        </p:nvGrpSpPr>
        <p:grpSpPr>
          <a:xfrm>
            <a:off x="5784840" y="2693520"/>
            <a:ext cx="1068120" cy="687960"/>
            <a:chOff x="5784840" y="2693520"/>
            <a:chExt cx="1068120" cy="687960"/>
          </a:xfrm>
        </p:grpSpPr>
        <p:sp>
          <p:nvSpPr>
            <p:cNvPr id="55" name="TextBox 10"/>
            <p:cNvSpPr/>
            <p:nvPr/>
          </p:nvSpPr>
          <p:spPr>
            <a:xfrm>
              <a:off x="5789520" y="2693520"/>
              <a:ext cx="10634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Когалым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56" name="TextBox 23"/>
            <p:cNvSpPr/>
            <p:nvPr/>
          </p:nvSpPr>
          <p:spPr>
            <a:xfrm>
              <a:off x="6273000" y="2869560"/>
              <a:ext cx="55224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57" name="Прямоугольник 157"/>
            <p:cNvSpPr/>
            <p:nvPr/>
          </p:nvSpPr>
          <p:spPr>
            <a:xfrm>
              <a:off x="5805000" y="3095640"/>
              <a:ext cx="781560" cy="1270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379,273/139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58" name="TextBox 23"/>
            <p:cNvSpPr/>
            <p:nvPr/>
          </p:nvSpPr>
          <p:spPr>
            <a:xfrm>
              <a:off x="5784840" y="2879280"/>
              <a:ext cx="58428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59" name="Прямоугольник 159"/>
            <p:cNvSpPr/>
            <p:nvPr/>
          </p:nvSpPr>
          <p:spPr>
            <a:xfrm>
              <a:off x="5808600" y="3235320"/>
              <a:ext cx="975960" cy="1461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613/64520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60" name="Скругленный прямоугольник 160"/>
            <p:cNvSpPr/>
            <p:nvPr/>
          </p:nvSpPr>
          <p:spPr>
            <a:xfrm>
              <a:off x="6497280" y="3095640"/>
              <a:ext cx="289800" cy="1396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25%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61" name="Freeform 335"/>
          <p:cNvSpPr/>
          <p:nvPr/>
        </p:nvSpPr>
        <p:spPr>
          <a:xfrm>
            <a:off x="3539160" y="3215160"/>
            <a:ext cx="159480" cy="15840"/>
          </a:xfrm>
          <a:custGeom>
            <a:avLst/>
            <a:gdLst/>
            <a:ahLst/>
            <a:cxnLst/>
            <a:rect l="l" t="t" r="r" b="b"/>
            <a:pathLst>
              <a:path w="1847" h="168">
                <a:moveTo>
                  <a:pt x="923" y="65"/>
                </a:moveTo>
                <a:lnTo>
                  <a:pt x="901" y="65"/>
                </a:lnTo>
                <a:lnTo>
                  <a:pt x="879" y="68"/>
                </a:lnTo>
                <a:lnTo>
                  <a:pt x="858" y="70"/>
                </a:lnTo>
                <a:lnTo>
                  <a:pt x="838" y="73"/>
                </a:lnTo>
                <a:lnTo>
                  <a:pt x="818" y="78"/>
                </a:lnTo>
                <a:lnTo>
                  <a:pt x="800" y="83"/>
                </a:lnTo>
                <a:lnTo>
                  <a:pt x="784" y="89"/>
                </a:lnTo>
                <a:lnTo>
                  <a:pt x="768" y="95"/>
                </a:lnTo>
                <a:lnTo>
                  <a:pt x="754" y="103"/>
                </a:lnTo>
                <a:lnTo>
                  <a:pt x="741" y="111"/>
                </a:lnTo>
                <a:lnTo>
                  <a:pt x="730" y="120"/>
                </a:lnTo>
                <a:lnTo>
                  <a:pt x="720" y="128"/>
                </a:lnTo>
                <a:lnTo>
                  <a:pt x="714" y="137"/>
                </a:lnTo>
                <a:lnTo>
                  <a:pt x="708" y="147"/>
                </a:lnTo>
                <a:lnTo>
                  <a:pt x="705" y="158"/>
                </a:lnTo>
                <a:lnTo>
                  <a:pt x="704" y="168"/>
                </a:lnTo>
                <a:lnTo>
                  <a:pt x="0" y="168"/>
                </a:lnTo>
                <a:lnTo>
                  <a:pt x="0" y="116"/>
                </a:lnTo>
                <a:lnTo>
                  <a:pt x="7" y="116"/>
                </a:lnTo>
                <a:lnTo>
                  <a:pt x="27" y="116"/>
                </a:lnTo>
                <a:lnTo>
                  <a:pt x="57" y="116"/>
                </a:lnTo>
                <a:lnTo>
                  <a:pt x="97" y="116"/>
                </a:lnTo>
                <a:lnTo>
                  <a:pt x="145" y="116"/>
                </a:lnTo>
                <a:lnTo>
                  <a:pt x="197" y="116"/>
                </a:lnTo>
                <a:lnTo>
                  <a:pt x="254" y="116"/>
                </a:lnTo>
                <a:lnTo>
                  <a:pt x="313" y="116"/>
                </a:lnTo>
                <a:lnTo>
                  <a:pt x="373" y="116"/>
                </a:lnTo>
                <a:lnTo>
                  <a:pt x="431" y="116"/>
                </a:lnTo>
                <a:lnTo>
                  <a:pt x="486" y="116"/>
                </a:lnTo>
                <a:lnTo>
                  <a:pt x="537" y="116"/>
                </a:lnTo>
                <a:lnTo>
                  <a:pt x="582" y="116"/>
                </a:lnTo>
                <a:lnTo>
                  <a:pt x="617" y="116"/>
                </a:lnTo>
                <a:lnTo>
                  <a:pt x="644" y="116"/>
                </a:lnTo>
                <a:lnTo>
                  <a:pt x="658" y="116"/>
                </a:lnTo>
                <a:lnTo>
                  <a:pt x="666" y="105"/>
                </a:lnTo>
                <a:lnTo>
                  <a:pt x="675" y="94"/>
                </a:lnTo>
                <a:lnTo>
                  <a:pt x="686" y="83"/>
                </a:lnTo>
                <a:lnTo>
                  <a:pt x="698" y="72"/>
                </a:lnTo>
                <a:lnTo>
                  <a:pt x="713" y="62"/>
                </a:lnTo>
                <a:lnTo>
                  <a:pt x="727" y="53"/>
                </a:lnTo>
                <a:lnTo>
                  <a:pt x="744" y="43"/>
                </a:lnTo>
                <a:lnTo>
                  <a:pt x="760" y="35"/>
                </a:lnTo>
                <a:lnTo>
                  <a:pt x="778" y="28"/>
                </a:lnTo>
                <a:lnTo>
                  <a:pt x="797" y="21"/>
                </a:lnTo>
                <a:lnTo>
                  <a:pt x="817" y="14"/>
                </a:lnTo>
                <a:lnTo>
                  <a:pt x="838" y="10"/>
                </a:lnTo>
                <a:lnTo>
                  <a:pt x="858" y="6"/>
                </a:lnTo>
                <a:lnTo>
                  <a:pt x="880" y="2"/>
                </a:lnTo>
                <a:lnTo>
                  <a:pt x="901" y="1"/>
                </a:lnTo>
                <a:lnTo>
                  <a:pt x="923" y="0"/>
                </a:lnTo>
                <a:lnTo>
                  <a:pt x="946" y="1"/>
                </a:lnTo>
                <a:lnTo>
                  <a:pt x="968" y="2"/>
                </a:lnTo>
                <a:lnTo>
                  <a:pt x="989" y="6"/>
                </a:lnTo>
                <a:lnTo>
                  <a:pt x="1010" y="10"/>
                </a:lnTo>
                <a:lnTo>
                  <a:pt x="1030" y="14"/>
                </a:lnTo>
                <a:lnTo>
                  <a:pt x="1050" y="21"/>
                </a:lnTo>
                <a:lnTo>
                  <a:pt x="1069" y="28"/>
                </a:lnTo>
                <a:lnTo>
                  <a:pt x="1088" y="35"/>
                </a:lnTo>
                <a:lnTo>
                  <a:pt x="1104" y="43"/>
                </a:lnTo>
                <a:lnTo>
                  <a:pt x="1121" y="53"/>
                </a:lnTo>
                <a:lnTo>
                  <a:pt x="1135" y="62"/>
                </a:lnTo>
                <a:lnTo>
                  <a:pt x="1149" y="72"/>
                </a:lnTo>
                <a:lnTo>
                  <a:pt x="1161" y="83"/>
                </a:lnTo>
                <a:lnTo>
                  <a:pt x="1172" y="94"/>
                </a:lnTo>
                <a:lnTo>
                  <a:pt x="1181" y="105"/>
                </a:lnTo>
                <a:lnTo>
                  <a:pt x="1189" y="116"/>
                </a:lnTo>
                <a:lnTo>
                  <a:pt x="1203" y="116"/>
                </a:lnTo>
                <a:lnTo>
                  <a:pt x="1230" y="116"/>
                </a:lnTo>
                <a:lnTo>
                  <a:pt x="1265" y="116"/>
                </a:lnTo>
                <a:lnTo>
                  <a:pt x="1309" y="116"/>
                </a:lnTo>
                <a:lnTo>
                  <a:pt x="1360" y="116"/>
                </a:lnTo>
                <a:lnTo>
                  <a:pt x="1416" y="116"/>
                </a:lnTo>
                <a:lnTo>
                  <a:pt x="1475" y="116"/>
                </a:lnTo>
                <a:lnTo>
                  <a:pt x="1535" y="116"/>
                </a:lnTo>
                <a:lnTo>
                  <a:pt x="1593" y="116"/>
                </a:lnTo>
                <a:lnTo>
                  <a:pt x="1650" y="116"/>
                </a:lnTo>
                <a:lnTo>
                  <a:pt x="1703" y="116"/>
                </a:lnTo>
                <a:lnTo>
                  <a:pt x="1751" y="116"/>
                </a:lnTo>
                <a:lnTo>
                  <a:pt x="1791" y="116"/>
                </a:lnTo>
                <a:lnTo>
                  <a:pt x="1821" y="116"/>
                </a:lnTo>
                <a:lnTo>
                  <a:pt x="1841" y="116"/>
                </a:lnTo>
                <a:lnTo>
                  <a:pt x="1847" y="116"/>
                </a:lnTo>
                <a:lnTo>
                  <a:pt x="1847" y="168"/>
                </a:lnTo>
                <a:lnTo>
                  <a:pt x="1144" y="168"/>
                </a:lnTo>
                <a:lnTo>
                  <a:pt x="1143" y="158"/>
                </a:lnTo>
                <a:lnTo>
                  <a:pt x="1140" y="147"/>
                </a:lnTo>
                <a:lnTo>
                  <a:pt x="1134" y="137"/>
                </a:lnTo>
                <a:lnTo>
                  <a:pt x="1126" y="128"/>
                </a:lnTo>
                <a:lnTo>
                  <a:pt x="1118" y="120"/>
                </a:lnTo>
                <a:lnTo>
                  <a:pt x="1106" y="111"/>
                </a:lnTo>
                <a:lnTo>
                  <a:pt x="1094" y="103"/>
                </a:lnTo>
                <a:lnTo>
                  <a:pt x="1080" y="95"/>
                </a:lnTo>
                <a:lnTo>
                  <a:pt x="1064" y="89"/>
                </a:lnTo>
                <a:lnTo>
                  <a:pt x="1047" y="83"/>
                </a:lnTo>
                <a:lnTo>
                  <a:pt x="1029" y="78"/>
                </a:lnTo>
                <a:lnTo>
                  <a:pt x="1010" y="73"/>
                </a:lnTo>
                <a:lnTo>
                  <a:pt x="989" y="70"/>
                </a:lnTo>
                <a:lnTo>
                  <a:pt x="968" y="68"/>
                </a:lnTo>
                <a:lnTo>
                  <a:pt x="946" y="65"/>
                </a:lnTo>
                <a:lnTo>
                  <a:pt x="923" y="65"/>
                </a:lnTo>
                <a:close/>
              </a:path>
            </a:pathLst>
          </a:custGeom>
          <a:solidFill>
            <a:srgbClr val="7C0000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Rectangle 350"/>
          <p:cNvSpPr/>
          <p:nvPr/>
        </p:nvSpPr>
        <p:spPr>
          <a:xfrm>
            <a:off x="3601800" y="3357720"/>
            <a:ext cx="34560" cy="3240"/>
          </a:xfrm>
          <a:prstGeom prst="rect">
            <a:avLst/>
          </a:prstGeom>
          <a:solidFill>
            <a:srgbClr val="B2333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Freeform 377"/>
          <p:cNvSpPr/>
          <p:nvPr/>
        </p:nvSpPr>
        <p:spPr>
          <a:xfrm>
            <a:off x="3680640" y="3295440"/>
            <a:ext cx="16200" cy="38160"/>
          </a:xfrm>
          <a:custGeom>
            <a:avLst/>
            <a:gdLst/>
            <a:ahLst/>
            <a:cxnLst/>
            <a:rect l="l" t="t" r="r" b="b"/>
            <a:pathLst>
              <a:path w="217" h="372">
                <a:moveTo>
                  <a:pt x="188" y="217"/>
                </a:moveTo>
                <a:lnTo>
                  <a:pt x="29" y="217"/>
                </a:lnTo>
                <a:lnTo>
                  <a:pt x="29" y="343"/>
                </a:lnTo>
                <a:lnTo>
                  <a:pt x="188" y="343"/>
                </a:lnTo>
                <a:lnTo>
                  <a:pt x="217" y="372"/>
                </a:lnTo>
                <a:lnTo>
                  <a:pt x="0" y="372"/>
                </a:lnTo>
                <a:lnTo>
                  <a:pt x="0" y="0"/>
                </a:lnTo>
                <a:lnTo>
                  <a:pt x="217" y="0"/>
                </a:lnTo>
                <a:lnTo>
                  <a:pt x="188" y="27"/>
                </a:lnTo>
                <a:lnTo>
                  <a:pt x="29" y="27"/>
                </a:lnTo>
                <a:lnTo>
                  <a:pt x="29" y="171"/>
                </a:lnTo>
                <a:lnTo>
                  <a:pt x="188" y="171"/>
                </a:lnTo>
                <a:lnTo>
                  <a:pt x="18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Freeform 383"/>
          <p:cNvSpPr/>
          <p:nvPr/>
        </p:nvSpPr>
        <p:spPr>
          <a:xfrm>
            <a:off x="3542040" y="3242520"/>
            <a:ext cx="16200" cy="38160"/>
          </a:xfrm>
          <a:custGeom>
            <a:avLst/>
            <a:gdLst/>
            <a:ahLst/>
            <a:cxnLst/>
            <a:rect l="l" t="t" r="r" b="b"/>
            <a:pathLst>
              <a:path w="215" h="373">
                <a:moveTo>
                  <a:pt x="28" y="217"/>
                </a:moveTo>
                <a:lnTo>
                  <a:pt x="186" y="217"/>
                </a:lnTo>
                <a:lnTo>
                  <a:pt x="186" y="344"/>
                </a:lnTo>
                <a:lnTo>
                  <a:pt x="29" y="344"/>
                </a:lnTo>
                <a:lnTo>
                  <a:pt x="0" y="373"/>
                </a:lnTo>
                <a:lnTo>
                  <a:pt x="215" y="373"/>
                </a:lnTo>
                <a:lnTo>
                  <a:pt x="215" y="0"/>
                </a:lnTo>
                <a:lnTo>
                  <a:pt x="0" y="0"/>
                </a:lnTo>
                <a:lnTo>
                  <a:pt x="29" y="29"/>
                </a:lnTo>
                <a:lnTo>
                  <a:pt x="186" y="29"/>
                </a:lnTo>
                <a:lnTo>
                  <a:pt x="186" y="171"/>
                </a:lnTo>
                <a:lnTo>
                  <a:pt x="29" y="171"/>
                </a:lnTo>
                <a:lnTo>
                  <a:pt x="2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Text Box 97"/>
          <p:cNvSpPr/>
          <p:nvPr/>
        </p:nvSpPr>
        <p:spPr>
          <a:xfrm>
            <a:off x="9808920" y="5028120"/>
            <a:ext cx="1639800" cy="19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Text Box 97"/>
          <p:cNvSpPr/>
          <p:nvPr/>
        </p:nvSpPr>
        <p:spPr>
          <a:xfrm>
            <a:off x="10135080" y="5137560"/>
            <a:ext cx="1939680" cy="23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7" name="Группа 3"/>
          <p:cNvGrpSpPr/>
          <p:nvPr/>
        </p:nvGrpSpPr>
        <p:grpSpPr>
          <a:xfrm>
            <a:off x="9593640" y="2729160"/>
            <a:ext cx="2908800" cy="3501360"/>
            <a:chOff x="9593640" y="2729160"/>
            <a:chExt cx="2908800" cy="3501360"/>
          </a:xfrm>
        </p:grpSpPr>
        <p:sp>
          <p:nvSpPr>
            <p:cNvPr id="68" name="Rectangle 93"/>
            <p:cNvSpPr/>
            <p:nvPr/>
          </p:nvSpPr>
          <p:spPr>
            <a:xfrm>
              <a:off x="9593640" y="2769840"/>
              <a:ext cx="2572200" cy="34606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Text Box 97"/>
            <p:cNvSpPr/>
            <p:nvPr/>
          </p:nvSpPr>
          <p:spPr>
            <a:xfrm>
              <a:off x="10085400" y="4856040"/>
              <a:ext cx="1974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- прогноз нарушения ЛЭП (УГМС) 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0" name="Text Box 97"/>
            <p:cNvSpPr/>
            <p:nvPr/>
          </p:nvSpPr>
          <p:spPr>
            <a:xfrm>
              <a:off x="9971640" y="2729160"/>
              <a:ext cx="19353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1" name="TextBox 10"/>
            <p:cNvSpPr/>
            <p:nvPr/>
          </p:nvSpPr>
          <p:spPr>
            <a:xfrm>
              <a:off x="9636120" y="5913000"/>
              <a:ext cx="71100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Город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2" name="Полилиния 244"/>
            <p:cNvSpPr/>
            <p:nvPr/>
          </p:nvSpPr>
          <p:spPr>
            <a:xfrm>
              <a:off x="9748800" y="4937760"/>
              <a:ext cx="389160" cy="227880"/>
            </a:xfrm>
            <a:custGeom>
              <a:avLst/>
              <a:gdLst/>
              <a:ahLst/>
              <a:cxn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" name="Прямоугольник 246"/>
            <p:cNvSpPr/>
            <p:nvPr/>
          </p:nvSpPr>
          <p:spPr>
            <a:xfrm>
              <a:off x="9636840" y="5258160"/>
              <a:ext cx="633240" cy="153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4" name="Text Box 97"/>
            <p:cNvSpPr/>
            <p:nvPr/>
          </p:nvSpPr>
          <p:spPr>
            <a:xfrm>
              <a:off x="10206720" y="5912280"/>
              <a:ext cx="220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5" name="Text Box 97"/>
            <p:cNvSpPr/>
            <p:nvPr/>
          </p:nvSpPr>
          <p:spPr>
            <a:xfrm>
              <a:off x="10323720" y="3763080"/>
              <a:ext cx="1824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- линии электропередач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6" name="Text Box 97"/>
            <p:cNvSpPr/>
            <p:nvPr/>
          </p:nvSpPr>
          <p:spPr>
            <a:xfrm>
              <a:off x="10214280" y="5220360"/>
              <a:ext cx="2288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7" name="Text Box 97"/>
            <p:cNvSpPr/>
            <p:nvPr/>
          </p:nvSpPr>
          <p:spPr>
            <a:xfrm>
              <a:off x="10401480" y="3103560"/>
              <a:ext cx="105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8160" tIns="64080" rIns="128160" bIns="6408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осадки, мм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8" name="Скругленный прямоугольник 234"/>
            <p:cNvSpPr/>
            <p:nvPr/>
          </p:nvSpPr>
          <p:spPr>
            <a:xfrm>
              <a:off x="9838440" y="5740920"/>
              <a:ext cx="275040" cy="1476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9" name="Text Box 97"/>
            <p:cNvSpPr/>
            <p:nvPr/>
          </p:nvSpPr>
          <p:spPr>
            <a:xfrm>
              <a:off x="10206360" y="5611680"/>
              <a:ext cx="216144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0280" tIns="39960" rIns="80280" bIns="3996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- износ электроэнергетических систем 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80" name="Прямоугольник 236"/>
            <p:cNvSpPr/>
            <p:nvPr/>
          </p:nvSpPr>
          <p:spPr>
            <a:xfrm>
              <a:off x="9643320" y="5487120"/>
              <a:ext cx="644040" cy="1512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400" tIns="34200" rIns="68400" bIns="342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81" name="Text Box 97"/>
            <p:cNvSpPr/>
            <p:nvPr/>
          </p:nvSpPr>
          <p:spPr>
            <a:xfrm>
              <a:off x="10230480" y="5403960"/>
              <a:ext cx="1833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7800" tIns="64080" rIns="127800" bIns="640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 кол-во домов /населения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82" name="Text Box 97"/>
            <p:cNvSpPr/>
            <p:nvPr/>
          </p:nvSpPr>
          <p:spPr>
            <a:xfrm>
              <a:off x="10050480" y="4436640"/>
              <a:ext cx="21884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 мм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83" name="TextBox 23"/>
            <p:cNvSpPr/>
            <p:nvPr/>
          </p:nvSpPr>
          <p:spPr>
            <a:xfrm>
              <a:off x="9713520" y="4430880"/>
              <a:ext cx="4287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84" name="TextBox 23"/>
            <p:cNvSpPr/>
            <p:nvPr/>
          </p:nvSpPr>
          <p:spPr>
            <a:xfrm>
              <a:off x="9726480" y="4644360"/>
              <a:ext cx="41580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85" name="Text Box 97"/>
            <p:cNvSpPr/>
            <p:nvPr/>
          </p:nvSpPr>
          <p:spPr>
            <a:xfrm>
              <a:off x="10067040" y="4638960"/>
              <a:ext cx="1863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lang="ru-RU" sz="1000" b="0" strike="noStrike" spc="-1">
                <a:latin typeface="Arial"/>
              </a:endParaRPr>
            </a:p>
          </p:txBody>
        </p:sp>
        <p:pic>
          <p:nvPicPr>
            <p:cNvPr id="86" name="Рисунок 198"/>
            <p:cNvPicPr/>
            <p:nvPr/>
          </p:nvPicPr>
          <p:blipFill>
            <a:blip r:embed="rId4"/>
            <a:stretch/>
          </p:blipFill>
          <p:spPr>
            <a:xfrm>
              <a:off x="9727200" y="3365280"/>
              <a:ext cx="646200" cy="989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" name="Рисунок 199"/>
            <p:cNvPicPr/>
            <p:nvPr/>
          </p:nvPicPr>
          <p:blipFill>
            <a:blip r:embed="rId5"/>
            <a:stretch/>
          </p:blipFill>
          <p:spPr>
            <a:xfrm>
              <a:off x="9725040" y="2962800"/>
              <a:ext cx="2307600" cy="19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grpSp>
        <p:nvGrpSpPr>
          <p:cNvPr id="89" name="Группа 123"/>
          <p:cNvGrpSpPr/>
          <p:nvPr/>
        </p:nvGrpSpPr>
        <p:grpSpPr>
          <a:xfrm>
            <a:off x="8167680" y="4221360"/>
            <a:ext cx="1496880" cy="656640"/>
            <a:chOff x="8167680" y="4221360"/>
            <a:chExt cx="1496880" cy="656640"/>
          </a:xfrm>
        </p:grpSpPr>
        <p:sp>
          <p:nvSpPr>
            <p:cNvPr id="90" name="TextBox 10"/>
            <p:cNvSpPr/>
            <p:nvPr/>
          </p:nvSpPr>
          <p:spPr>
            <a:xfrm>
              <a:off x="8167680" y="4221360"/>
              <a:ext cx="149688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Нижневартовский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91" name="TextBox 23"/>
            <p:cNvSpPr/>
            <p:nvPr/>
          </p:nvSpPr>
          <p:spPr>
            <a:xfrm>
              <a:off x="8915760" y="4396680"/>
              <a:ext cx="4813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92" name="Прямоугольник 220"/>
            <p:cNvSpPr/>
            <p:nvPr/>
          </p:nvSpPr>
          <p:spPr>
            <a:xfrm>
              <a:off x="8417520" y="4607640"/>
              <a:ext cx="728640" cy="1202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372/145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93" name="TextBox 23"/>
            <p:cNvSpPr/>
            <p:nvPr/>
          </p:nvSpPr>
          <p:spPr>
            <a:xfrm>
              <a:off x="8385840" y="4391280"/>
              <a:ext cx="5835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94" name="Прямоугольник 222"/>
            <p:cNvSpPr/>
            <p:nvPr/>
          </p:nvSpPr>
          <p:spPr>
            <a:xfrm>
              <a:off x="8422200" y="4739760"/>
              <a:ext cx="947160" cy="1382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2457/38693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95" name="Скругленный прямоугольник 223"/>
            <p:cNvSpPr/>
            <p:nvPr/>
          </p:nvSpPr>
          <p:spPr>
            <a:xfrm>
              <a:off x="9090720" y="4585320"/>
              <a:ext cx="289440" cy="1324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58%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96" name="Группа 224"/>
          <p:cNvGrpSpPr/>
          <p:nvPr/>
        </p:nvGrpSpPr>
        <p:grpSpPr>
          <a:xfrm>
            <a:off x="6845400" y="4034520"/>
            <a:ext cx="1325160" cy="641520"/>
            <a:chOff x="6845400" y="4034520"/>
            <a:chExt cx="1325160" cy="641520"/>
          </a:xfrm>
        </p:grpSpPr>
        <p:sp>
          <p:nvSpPr>
            <p:cNvPr id="97" name="TextBox 10"/>
            <p:cNvSpPr/>
            <p:nvPr/>
          </p:nvSpPr>
          <p:spPr>
            <a:xfrm>
              <a:off x="6845400" y="4034520"/>
              <a:ext cx="13251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Нижневартовск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98" name="TextBox 23"/>
            <p:cNvSpPr/>
            <p:nvPr/>
          </p:nvSpPr>
          <p:spPr>
            <a:xfrm>
              <a:off x="7494120" y="4182840"/>
              <a:ext cx="5241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99" name="Прямоугольник 227"/>
            <p:cNvSpPr/>
            <p:nvPr/>
          </p:nvSpPr>
          <p:spPr>
            <a:xfrm>
              <a:off x="6979680" y="4410000"/>
              <a:ext cx="799200" cy="1396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1593,1/284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00" name="TextBox 23"/>
            <p:cNvSpPr/>
            <p:nvPr/>
          </p:nvSpPr>
          <p:spPr>
            <a:xfrm>
              <a:off x="7036920" y="4199400"/>
              <a:ext cx="55512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01" name="Прямоугольник 229"/>
            <p:cNvSpPr/>
            <p:nvPr/>
          </p:nvSpPr>
          <p:spPr>
            <a:xfrm>
              <a:off x="6979680" y="4542480"/>
              <a:ext cx="1011600" cy="1335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2233/293130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02" name="Скругленный прямоугольник 230"/>
            <p:cNvSpPr/>
            <p:nvPr/>
          </p:nvSpPr>
          <p:spPr>
            <a:xfrm>
              <a:off x="7709040" y="4405680"/>
              <a:ext cx="275400" cy="128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44%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03" name="Группа 231"/>
          <p:cNvGrpSpPr/>
          <p:nvPr/>
        </p:nvGrpSpPr>
        <p:grpSpPr>
          <a:xfrm>
            <a:off x="6466320" y="3414240"/>
            <a:ext cx="988560" cy="613440"/>
            <a:chOff x="6466320" y="3414240"/>
            <a:chExt cx="988560" cy="613440"/>
          </a:xfrm>
        </p:grpSpPr>
        <p:sp>
          <p:nvSpPr>
            <p:cNvPr id="104" name="TextBox 10"/>
            <p:cNvSpPr/>
            <p:nvPr/>
          </p:nvSpPr>
          <p:spPr>
            <a:xfrm>
              <a:off x="6466320" y="3414240"/>
              <a:ext cx="9705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Лангепас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05" name="TextBox 23"/>
            <p:cNvSpPr/>
            <p:nvPr/>
          </p:nvSpPr>
          <p:spPr>
            <a:xfrm>
              <a:off x="6892200" y="3571200"/>
              <a:ext cx="4780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06" name="Прямоугольник 234"/>
            <p:cNvSpPr/>
            <p:nvPr/>
          </p:nvSpPr>
          <p:spPr>
            <a:xfrm>
              <a:off x="6523560" y="3758040"/>
              <a:ext cx="784440" cy="1447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181,1//80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07" name="TextBox 23"/>
            <p:cNvSpPr/>
            <p:nvPr/>
          </p:nvSpPr>
          <p:spPr>
            <a:xfrm>
              <a:off x="6492960" y="3580920"/>
              <a:ext cx="5061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08" name="Прямоугольник 236"/>
            <p:cNvSpPr/>
            <p:nvPr/>
          </p:nvSpPr>
          <p:spPr>
            <a:xfrm>
              <a:off x="6523560" y="3900960"/>
              <a:ext cx="869400" cy="12672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399/44797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09" name="Скругленный прямоугольник 237"/>
            <p:cNvSpPr/>
            <p:nvPr/>
          </p:nvSpPr>
          <p:spPr>
            <a:xfrm>
              <a:off x="7203960" y="3755880"/>
              <a:ext cx="250920" cy="14292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61%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10" name="Группа 238"/>
          <p:cNvGrpSpPr/>
          <p:nvPr/>
        </p:nvGrpSpPr>
        <p:grpSpPr>
          <a:xfrm>
            <a:off x="7921800" y="3474000"/>
            <a:ext cx="1099800" cy="634320"/>
            <a:chOff x="7921800" y="3474000"/>
            <a:chExt cx="1099800" cy="634320"/>
          </a:xfrm>
        </p:grpSpPr>
        <p:sp>
          <p:nvSpPr>
            <p:cNvPr id="111" name="TextBox 10"/>
            <p:cNvSpPr/>
            <p:nvPr/>
          </p:nvSpPr>
          <p:spPr>
            <a:xfrm>
              <a:off x="7949520" y="3474000"/>
              <a:ext cx="1005120" cy="232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939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Мегион</a:t>
              </a:r>
              <a:endParaRPr lang="ru-RU" sz="939" b="0" strike="noStrike" spc="-1">
                <a:latin typeface="Arial"/>
              </a:endParaRPr>
            </a:p>
          </p:txBody>
        </p:sp>
        <p:sp>
          <p:nvSpPr>
            <p:cNvPr id="112" name="TextBox 23"/>
            <p:cNvSpPr/>
            <p:nvPr/>
          </p:nvSpPr>
          <p:spPr>
            <a:xfrm>
              <a:off x="8447040" y="3628800"/>
              <a:ext cx="5745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13" name="Прямоугольник 241"/>
            <p:cNvSpPr/>
            <p:nvPr/>
          </p:nvSpPr>
          <p:spPr>
            <a:xfrm>
              <a:off x="7970400" y="3846600"/>
              <a:ext cx="747000" cy="1281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312,9/6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14" name="TextBox 23"/>
            <p:cNvSpPr/>
            <p:nvPr/>
          </p:nvSpPr>
          <p:spPr>
            <a:xfrm>
              <a:off x="7921800" y="3637440"/>
              <a:ext cx="6080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15" name="Прямоугольник 243"/>
            <p:cNvSpPr/>
            <p:nvPr/>
          </p:nvSpPr>
          <p:spPr>
            <a:xfrm>
              <a:off x="7968960" y="3979080"/>
              <a:ext cx="921240" cy="1292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1019/59732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16" name="Скругленный прямоугольник 244"/>
            <p:cNvSpPr/>
            <p:nvPr/>
          </p:nvSpPr>
          <p:spPr>
            <a:xfrm>
              <a:off x="8622720" y="3832560"/>
              <a:ext cx="267840" cy="1364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71%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17" name="Группа 252"/>
          <p:cNvGrpSpPr/>
          <p:nvPr/>
        </p:nvGrpSpPr>
        <p:grpSpPr>
          <a:xfrm>
            <a:off x="8425380" y="2648683"/>
            <a:ext cx="1075320" cy="686520"/>
            <a:chOff x="8407080" y="2427480"/>
            <a:chExt cx="1075320" cy="686520"/>
          </a:xfrm>
        </p:grpSpPr>
        <p:sp>
          <p:nvSpPr>
            <p:cNvPr id="118" name="TextBox 10"/>
            <p:cNvSpPr/>
            <p:nvPr/>
          </p:nvSpPr>
          <p:spPr>
            <a:xfrm>
              <a:off x="8407080" y="2427480"/>
              <a:ext cx="10753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Радужный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19" name="TextBox 23"/>
            <p:cNvSpPr/>
            <p:nvPr/>
          </p:nvSpPr>
          <p:spPr>
            <a:xfrm>
              <a:off x="8910360" y="2604960"/>
              <a:ext cx="5421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20" name="Прямоугольник 255"/>
            <p:cNvSpPr/>
            <p:nvPr/>
          </p:nvSpPr>
          <p:spPr>
            <a:xfrm>
              <a:off x="8441280" y="2834280"/>
              <a:ext cx="795960" cy="1245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243,5/158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21" name="TextBox 23"/>
            <p:cNvSpPr/>
            <p:nvPr/>
          </p:nvSpPr>
          <p:spPr>
            <a:xfrm>
              <a:off x="8420040" y="2614320"/>
              <a:ext cx="5738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22" name="Прямоугольник 257"/>
            <p:cNvSpPr/>
            <p:nvPr/>
          </p:nvSpPr>
          <p:spPr>
            <a:xfrm>
              <a:off x="8437680" y="2970720"/>
              <a:ext cx="1000440" cy="1432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697/45961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23" name="Скругленный прямоугольник 258"/>
            <p:cNvSpPr/>
            <p:nvPr/>
          </p:nvSpPr>
          <p:spPr>
            <a:xfrm>
              <a:off x="9126360" y="2820960"/>
              <a:ext cx="314280" cy="1368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25%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24" name="Группа 365"/>
          <p:cNvGrpSpPr/>
          <p:nvPr/>
        </p:nvGrpSpPr>
        <p:grpSpPr>
          <a:xfrm>
            <a:off x="5070960" y="5473800"/>
            <a:ext cx="1666080" cy="663120"/>
            <a:chOff x="5070960" y="5473800"/>
            <a:chExt cx="1666080" cy="663120"/>
          </a:xfrm>
        </p:grpSpPr>
        <p:sp>
          <p:nvSpPr>
            <p:cNvPr id="125" name="TextBox 10"/>
            <p:cNvSpPr/>
            <p:nvPr/>
          </p:nvSpPr>
          <p:spPr>
            <a:xfrm>
              <a:off x="5070960" y="5473800"/>
              <a:ext cx="166608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Нефтеюганский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26" name="TextBox 23"/>
            <p:cNvSpPr/>
            <p:nvPr/>
          </p:nvSpPr>
          <p:spPr>
            <a:xfrm>
              <a:off x="5725440" y="5656680"/>
              <a:ext cx="7135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27" name="Прямоугольник 262"/>
            <p:cNvSpPr/>
            <p:nvPr/>
          </p:nvSpPr>
          <p:spPr>
            <a:xfrm>
              <a:off x="5345640" y="5885280"/>
              <a:ext cx="754560" cy="118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1000,03/242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28" name="TextBox 23"/>
            <p:cNvSpPr/>
            <p:nvPr/>
          </p:nvSpPr>
          <p:spPr>
            <a:xfrm>
              <a:off x="5188680" y="5664600"/>
              <a:ext cx="68580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29" name="Прямоугольник 370"/>
            <p:cNvSpPr/>
            <p:nvPr/>
          </p:nvSpPr>
          <p:spPr>
            <a:xfrm>
              <a:off x="5345640" y="6006600"/>
              <a:ext cx="1044720" cy="13032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2017/47712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30" name="Скругленный прямоугольник 265"/>
            <p:cNvSpPr/>
            <p:nvPr/>
          </p:nvSpPr>
          <p:spPr>
            <a:xfrm>
              <a:off x="6003360" y="5870880"/>
              <a:ext cx="377280" cy="1400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61%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31" name="Группа 365"/>
          <p:cNvGrpSpPr/>
          <p:nvPr/>
        </p:nvGrpSpPr>
        <p:grpSpPr>
          <a:xfrm>
            <a:off x="4905720" y="4738680"/>
            <a:ext cx="1429920" cy="687960"/>
            <a:chOff x="4905720" y="4738680"/>
            <a:chExt cx="1429920" cy="687960"/>
          </a:xfrm>
        </p:grpSpPr>
        <p:sp>
          <p:nvSpPr>
            <p:cNvPr id="132" name="TextBox 10"/>
            <p:cNvSpPr/>
            <p:nvPr/>
          </p:nvSpPr>
          <p:spPr>
            <a:xfrm>
              <a:off x="4905720" y="4738680"/>
              <a:ext cx="14299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Нефтеюганск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33" name="TextBox 23"/>
            <p:cNvSpPr/>
            <p:nvPr/>
          </p:nvSpPr>
          <p:spPr>
            <a:xfrm>
              <a:off x="5622840" y="4906440"/>
              <a:ext cx="63360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34" name="Прямоугольник 276"/>
            <p:cNvSpPr/>
            <p:nvPr/>
          </p:nvSpPr>
          <p:spPr>
            <a:xfrm>
              <a:off x="5137920" y="5140080"/>
              <a:ext cx="785520" cy="138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529/295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35" name="TextBox 23"/>
            <p:cNvSpPr/>
            <p:nvPr/>
          </p:nvSpPr>
          <p:spPr>
            <a:xfrm>
              <a:off x="5033880" y="4921920"/>
              <a:ext cx="7149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36" name="Прямоугольник 370"/>
            <p:cNvSpPr/>
            <p:nvPr/>
          </p:nvSpPr>
          <p:spPr>
            <a:xfrm>
              <a:off x="5137920" y="5297040"/>
              <a:ext cx="1027080" cy="12960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2183/127950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37" name="Скругленный прямоугольник 279"/>
            <p:cNvSpPr/>
            <p:nvPr/>
          </p:nvSpPr>
          <p:spPr>
            <a:xfrm>
              <a:off x="5834520" y="5114520"/>
              <a:ext cx="326160" cy="1796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59%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38" name="Группа 365"/>
          <p:cNvGrpSpPr/>
          <p:nvPr/>
        </p:nvGrpSpPr>
        <p:grpSpPr>
          <a:xfrm>
            <a:off x="6322005" y="4757204"/>
            <a:ext cx="1115640" cy="678960"/>
            <a:chOff x="4196880" y="5967000"/>
            <a:chExt cx="1115640" cy="678960"/>
          </a:xfrm>
        </p:grpSpPr>
        <p:sp>
          <p:nvSpPr>
            <p:cNvPr id="139" name="TextBox 10"/>
            <p:cNvSpPr/>
            <p:nvPr/>
          </p:nvSpPr>
          <p:spPr>
            <a:xfrm>
              <a:off x="4196880" y="5967000"/>
              <a:ext cx="11066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ГО Пыть-Ях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40" name="TextBox 23"/>
            <p:cNvSpPr/>
            <p:nvPr/>
          </p:nvSpPr>
          <p:spPr>
            <a:xfrm>
              <a:off x="4740840" y="6156000"/>
              <a:ext cx="5716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41" name="Прямоугольник 283"/>
            <p:cNvSpPr/>
            <p:nvPr/>
          </p:nvSpPr>
          <p:spPr>
            <a:xfrm>
              <a:off x="4314240" y="6355800"/>
              <a:ext cx="703440" cy="132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225/86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42" name="TextBox 23"/>
            <p:cNvSpPr/>
            <p:nvPr/>
          </p:nvSpPr>
          <p:spPr>
            <a:xfrm>
              <a:off x="4230360" y="6159600"/>
              <a:ext cx="64512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43" name="Прямоугольник 370"/>
            <p:cNvSpPr/>
            <p:nvPr/>
          </p:nvSpPr>
          <p:spPr>
            <a:xfrm>
              <a:off x="4314240" y="6504480"/>
              <a:ext cx="909000" cy="1414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839/41213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44" name="Скругленный прямоугольник 286"/>
            <p:cNvSpPr/>
            <p:nvPr/>
          </p:nvSpPr>
          <p:spPr>
            <a:xfrm>
              <a:off x="4915440" y="6355800"/>
              <a:ext cx="312120" cy="1458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45%</a:t>
              </a:r>
              <a:endParaRPr lang="ru-RU" sz="800" b="0" strike="noStrike" spc="-1">
                <a:latin typeface="Arial"/>
              </a:endParaRPr>
            </a:p>
          </p:txBody>
        </p:sp>
      </p:grpSp>
      <p:pic>
        <p:nvPicPr>
          <p:cNvPr id="145" name="Рисунок 10"/>
          <p:cNvPicPr/>
          <p:nvPr/>
        </p:nvPicPr>
        <p:blipFill>
          <a:blip r:embed="rId6"/>
          <a:stretch/>
        </p:blipFill>
        <p:spPr>
          <a:xfrm>
            <a:off x="10999800" y="680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147" name="Группа 49"/>
          <p:cNvGrpSpPr/>
          <p:nvPr/>
        </p:nvGrpSpPr>
        <p:grpSpPr>
          <a:xfrm>
            <a:off x="5267880" y="4069440"/>
            <a:ext cx="1263960" cy="685800"/>
            <a:chOff x="5267880" y="4069440"/>
            <a:chExt cx="1263960" cy="685800"/>
          </a:xfrm>
        </p:grpSpPr>
        <p:sp>
          <p:nvSpPr>
            <p:cNvPr id="148" name="TextBox 139"/>
            <p:cNvSpPr/>
            <p:nvPr/>
          </p:nvSpPr>
          <p:spPr>
            <a:xfrm>
              <a:off x="5277240" y="4069440"/>
              <a:ext cx="12441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Сургут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49" name="TextBox 140"/>
            <p:cNvSpPr/>
            <p:nvPr/>
          </p:nvSpPr>
          <p:spPr>
            <a:xfrm>
              <a:off x="5843520" y="4246920"/>
              <a:ext cx="6883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50" name="Прямоугольник 112"/>
            <p:cNvSpPr/>
            <p:nvPr/>
          </p:nvSpPr>
          <p:spPr>
            <a:xfrm>
              <a:off x="5397840" y="4459680"/>
              <a:ext cx="747000" cy="1310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1562/549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51" name="TextBox 141"/>
            <p:cNvSpPr/>
            <p:nvPr/>
          </p:nvSpPr>
          <p:spPr>
            <a:xfrm>
              <a:off x="5267880" y="4251240"/>
              <a:ext cx="72828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52" name="Прямоугольник 115"/>
            <p:cNvSpPr/>
            <p:nvPr/>
          </p:nvSpPr>
          <p:spPr>
            <a:xfrm>
              <a:off x="5397840" y="4602960"/>
              <a:ext cx="1047960" cy="1522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3081/432875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53" name="Скругленный прямоугольник 46"/>
            <p:cNvSpPr/>
            <p:nvPr/>
          </p:nvSpPr>
          <p:spPr>
            <a:xfrm>
              <a:off x="6078240" y="4440600"/>
              <a:ext cx="361800" cy="1594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28%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154" name="Группа 59"/>
          <p:cNvGrpSpPr/>
          <p:nvPr/>
        </p:nvGrpSpPr>
        <p:grpSpPr>
          <a:xfrm>
            <a:off x="7076880" y="2634120"/>
            <a:ext cx="1061280" cy="669600"/>
            <a:chOff x="7076880" y="2634120"/>
            <a:chExt cx="1061280" cy="669600"/>
          </a:xfrm>
        </p:grpSpPr>
        <p:sp>
          <p:nvSpPr>
            <p:cNvPr id="155" name="TextBox 184"/>
            <p:cNvSpPr/>
            <p:nvPr/>
          </p:nvSpPr>
          <p:spPr>
            <a:xfrm>
              <a:off x="7077960" y="2634120"/>
              <a:ext cx="9698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Покачи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56" name="TextBox 185"/>
            <p:cNvSpPr/>
            <p:nvPr/>
          </p:nvSpPr>
          <p:spPr>
            <a:xfrm>
              <a:off x="7583760" y="2833200"/>
              <a:ext cx="55440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 dirty="0" smtClean="0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157" name="TextBox 186"/>
            <p:cNvSpPr/>
            <p:nvPr/>
          </p:nvSpPr>
          <p:spPr>
            <a:xfrm>
              <a:off x="7076880" y="2835000"/>
              <a:ext cx="5864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158" name="Прямоугольник 144"/>
            <p:cNvSpPr/>
            <p:nvPr/>
          </p:nvSpPr>
          <p:spPr>
            <a:xfrm>
              <a:off x="7108560" y="3159360"/>
              <a:ext cx="958320" cy="1443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398/16587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59" name="Прямоугольник 145"/>
            <p:cNvSpPr/>
            <p:nvPr/>
          </p:nvSpPr>
          <p:spPr>
            <a:xfrm>
              <a:off x="7108560" y="3043080"/>
              <a:ext cx="752760" cy="121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334,986/98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160" name="Скругленный прямоугольник 61"/>
            <p:cNvSpPr/>
            <p:nvPr/>
          </p:nvSpPr>
          <p:spPr>
            <a:xfrm>
              <a:off x="7737480" y="3038040"/>
              <a:ext cx="321120" cy="134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38,6%</a:t>
              </a:r>
              <a:endParaRPr lang="ru-RU" sz="800" b="0" strike="noStrike" spc="-1">
                <a:latin typeface="Arial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73"/>
            <a:ext cx="12192000" cy="6114527"/>
          </a:xfrm>
          <a:prstGeom prst="rect">
            <a:avLst/>
          </a:prstGeom>
        </p:spPr>
      </p:pic>
      <p:sp>
        <p:nvSpPr>
          <p:cNvPr id="564" name="Text Box 1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ПОКАЧИ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565" name="Freeform 30"/>
          <p:cNvSpPr/>
          <p:nvPr/>
        </p:nvSpPr>
        <p:spPr>
          <a:xfrm>
            <a:off x="6732720" y="3549600"/>
            <a:ext cx="6480" cy="36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Rectangle 1"/>
          <p:cNvSpPr/>
          <p:nvPr/>
        </p:nvSpPr>
        <p:spPr>
          <a:xfrm>
            <a:off x="3601800" y="3357720"/>
            <a:ext cx="31320" cy="360"/>
          </a:xfrm>
          <a:prstGeom prst="rect">
            <a:avLst/>
          </a:prstGeom>
          <a:solidFill>
            <a:srgbClr val="B2333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Freeform 31"/>
          <p:cNvSpPr/>
          <p:nvPr/>
        </p:nvSpPr>
        <p:spPr>
          <a:xfrm>
            <a:off x="3680640" y="3295440"/>
            <a:ext cx="12960" cy="34920"/>
          </a:xfrm>
          <a:custGeom>
            <a:avLst/>
            <a:gdLst/>
            <a:ahLst/>
            <a:cxnLst/>
            <a:rect l="l" t="t" r="r" b="b"/>
            <a:pathLst>
              <a:path w="217" h="372">
                <a:moveTo>
                  <a:pt x="188" y="217"/>
                </a:moveTo>
                <a:lnTo>
                  <a:pt x="29" y="217"/>
                </a:lnTo>
                <a:lnTo>
                  <a:pt x="29" y="343"/>
                </a:lnTo>
                <a:lnTo>
                  <a:pt x="188" y="343"/>
                </a:lnTo>
                <a:lnTo>
                  <a:pt x="217" y="372"/>
                </a:lnTo>
                <a:lnTo>
                  <a:pt x="0" y="372"/>
                </a:lnTo>
                <a:lnTo>
                  <a:pt x="0" y="0"/>
                </a:lnTo>
                <a:lnTo>
                  <a:pt x="217" y="0"/>
                </a:lnTo>
                <a:lnTo>
                  <a:pt x="188" y="27"/>
                </a:lnTo>
                <a:lnTo>
                  <a:pt x="29" y="27"/>
                </a:lnTo>
                <a:lnTo>
                  <a:pt x="29" y="171"/>
                </a:lnTo>
                <a:lnTo>
                  <a:pt x="188" y="171"/>
                </a:lnTo>
                <a:lnTo>
                  <a:pt x="18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Прямоугольник 90"/>
          <p:cNvSpPr/>
          <p:nvPr/>
        </p:nvSpPr>
        <p:spPr>
          <a:xfrm>
            <a:off x="5212440" y="871200"/>
            <a:ext cx="105804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Покачи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569" name="Freeform 378"/>
          <p:cNvSpPr/>
          <p:nvPr/>
        </p:nvSpPr>
        <p:spPr>
          <a:xfrm>
            <a:off x="6744240" y="3556080"/>
            <a:ext cx="6480" cy="36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70" name="Группа 79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571" name="Группа 80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572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573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574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575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576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577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578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79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0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581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2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3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4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5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6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87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588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89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90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91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592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93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94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95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596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97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598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599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00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601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602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603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04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605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06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608" name="Группа 60"/>
          <p:cNvGrpSpPr/>
          <p:nvPr/>
        </p:nvGrpSpPr>
        <p:grpSpPr>
          <a:xfrm>
            <a:off x="5237640" y="1260000"/>
            <a:ext cx="1061280" cy="669600"/>
            <a:chOff x="5237640" y="1260000"/>
            <a:chExt cx="1061280" cy="669600"/>
          </a:xfrm>
        </p:grpSpPr>
        <p:sp>
          <p:nvSpPr>
            <p:cNvPr id="609" name="TextBox 187"/>
            <p:cNvSpPr/>
            <p:nvPr/>
          </p:nvSpPr>
          <p:spPr>
            <a:xfrm>
              <a:off x="5238720" y="1260000"/>
              <a:ext cx="9698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Покачи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610" name="TextBox 188"/>
            <p:cNvSpPr/>
            <p:nvPr/>
          </p:nvSpPr>
          <p:spPr>
            <a:xfrm>
              <a:off x="5744520" y="1459080"/>
              <a:ext cx="55440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r>
                <a:rPr lang="ru-RU" sz="1000" b="0" strike="noStrike" spc="-1" dirty="0" smtClean="0">
                  <a:solidFill>
                    <a:srgbClr val="000000"/>
                  </a:solidFill>
                  <a:latin typeface="Arial"/>
                  <a:ea typeface="DejaVu Sans"/>
                </a:rPr>
                <a:t>,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611" name="TextBox 189"/>
            <p:cNvSpPr/>
            <p:nvPr/>
          </p:nvSpPr>
          <p:spPr>
            <a:xfrm>
              <a:off x="5237640" y="1460880"/>
              <a:ext cx="5864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612" name="Прямоугольник 146"/>
            <p:cNvSpPr/>
            <p:nvPr/>
          </p:nvSpPr>
          <p:spPr>
            <a:xfrm>
              <a:off x="5269320" y="1785240"/>
              <a:ext cx="958320" cy="1443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398/16587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613" name="Прямоугольник 147"/>
            <p:cNvSpPr/>
            <p:nvPr/>
          </p:nvSpPr>
          <p:spPr>
            <a:xfrm>
              <a:off x="5269320" y="1668960"/>
              <a:ext cx="752760" cy="121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334,986/98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614" name="Скругленный прямоугольник 62"/>
            <p:cNvSpPr/>
            <p:nvPr/>
          </p:nvSpPr>
          <p:spPr>
            <a:xfrm>
              <a:off x="5898240" y="1663920"/>
              <a:ext cx="321120" cy="134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38,6%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5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375"/>
            <a:ext cx="12192000" cy="6161625"/>
          </a:xfrm>
          <a:prstGeom prst="rect">
            <a:avLst/>
          </a:prstGeom>
        </p:spPr>
      </p:pic>
      <p:sp>
        <p:nvSpPr>
          <p:cNvPr id="617" name="Text Box 127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ЛАНГЕПАС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618" name="Прямоугольник 100"/>
          <p:cNvSpPr/>
          <p:nvPr/>
        </p:nvSpPr>
        <p:spPr>
          <a:xfrm>
            <a:off x="5138280" y="871200"/>
            <a:ext cx="120744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Лангепас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619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620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621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622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623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624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625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626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627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28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29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630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31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2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33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34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35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36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637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38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39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40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641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42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43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44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645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46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647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648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49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650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651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652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53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654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55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657" name="Группа 57"/>
          <p:cNvGrpSpPr/>
          <p:nvPr/>
        </p:nvGrpSpPr>
        <p:grpSpPr>
          <a:xfrm>
            <a:off x="5310360" y="1260000"/>
            <a:ext cx="988560" cy="613440"/>
            <a:chOff x="5310360" y="1260000"/>
            <a:chExt cx="988560" cy="613440"/>
          </a:xfrm>
        </p:grpSpPr>
        <p:sp>
          <p:nvSpPr>
            <p:cNvPr id="658" name="TextBox 178"/>
            <p:cNvSpPr/>
            <p:nvPr/>
          </p:nvSpPr>
          <p:spPr>
            <a:xfrm>
              <a:off x="5310360" y="1260000"/>
              <a:ext cx="9705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Лангепас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659" name="TextBox 179"/>
            <p:cNvSpPr/>
            <p:nvPr/>
          </p:nvSpPr>
          <p:spPr>
            <a:xfrm>
              <a:off x="5736240" y="1416960"/>
              <a:ext cx="4780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660" name="Прямоугольник 140"/>
            <p:cNvSpPr/>
            <p:nvPr/>
          </p:nvSpPr>
          <p:spPr>
            <a:xfrm>
              <a:off x="5367600" y="1603800"/>
              <a:ext cx="784440" cy="1447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181,1//80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661" name="TextBox 180"/>
            <p:cNvSpPr/>
            <p:nvPr/>
          </p:nvSpPr>
          <p:spPr>
            <a:xfrm>
              <a:off x="5337000" y="1426680"/>
              <a:ext cx="5061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662" name="Прямоугольник 141"/>
            <p:cNvSpPr/>
            <p:nvPr/>
          </p:nvSpPr>
          <p:spPr>
            <a:xfrm>
              <a:off x="5367600" y="1746720"/>
              <a:ext cx="869400" cy="12672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399/44797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663" name="Скругленный прямоугольник 59"/>
            <p:cNvSpPr/>
            <p:nvPr/>
          </p:nvSpPr>
          <p:spPr>
            <a:xfrm>
              <a:off x="6048000" y="1601640"/>
              <a:ext cx="250920" cy="14292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61%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20"/>
            <a:ext cx="12192000" cy="6121080"/>
          </a:xfrm>
          <a:prstGeom prst="rect">
            <a:avLst/>
          </a:prstGeom>
        </p:spPr>
      </p:pic>
      <p:sp>
        <p:nvSpPr>
          <p:cNvPr id="666" name="Text Box 155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МЕГИОН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667" name="Прямоугольник 110"/>
          <p:cNvSpPr/>
          <p:nvPr/>
        </p:nvSpPr>
        <p:spPr>
          <a:xfrm>
            <a:off x="5209560" y="871200"/>
            <a:ext cx="106560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Мегион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668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669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670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671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672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673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674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675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676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77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78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679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80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81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82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83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84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685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686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87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88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689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690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91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92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693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694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95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696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697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98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699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700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701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02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703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04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706" name="Группа 55"/>
          <p:cNvGrpSpPr/>
          <p:nvPr/>
        </p:nvGrpSpPr>
        <p:grpSpPr>
          <a:xfrm>
            <a:off x="5220000" y="1260000"/>
            <a:ext cx="1099800" cy="634320"/>
            <a:chOff x="5220000" y="1260000"/>
            <a:chExt cx="1099800" cy="634320"/>
          </a:xfrm>
        </p:grpSpPr>
        <p:sp>
          <p:nvSpPr>
            <p:cNvPr id="707" name="TextBox 157"/>
            <p:cNvSpPr/>
            <p:nvPr/>
          </p:nvSpPr>
          <p:spPr>
            <a:xfrm>
              <a:off x="5247720" y="1260000"/>
              <a:ext cx="1005120" cy="232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939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Мегион</a:t>
              </a:r>
              <a:endParaRPr lang="ru-RU" sz="939" b="0" strike="noStrike" spc="-1">
                <a:latin typeface="Arial"/>
              </a:endParaRPr>
            </a:p>
          </p:txBody>
        </p:sp>
        <p:sp>
          <p:nvSpPr>
            <p:cNvPr id="708" name="TextBox 158"/>
            <p:cNvSpPr/>
            <p:nvPr/>
          </p:nvSpPr>
          <p:spPr>
            <a:xfrm>
              <a:off x="5745240" y="1414800"/>
              <a:ext cx="5745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709" name="Прямоугольник 126"/>
            <p:cNvSpPr/>
            <p:nvPr/>
          </p:nvSpPr>
          <p:spPr>
            <a:xfrm>
              <a:off x="5268600" y="1632600"/>
              <a:ext cx="747000" cy="1281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312,9/6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10" name="TextBox 159"/>
            <p:cNvSpPr/>
            <p:nvPr/>
          </p:nvSpPr>
          <p:spPr>
            <a:xfrm>
              <a:off x="5220000" y="1423440"/>
              <a:ext cx="6080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11" name="Прямоугольник 137"/>
            <p:cNvSpPr/>
            <p:nvPr/>
          </p:nvSpPr>
          <p:spPr>
            <a:xfrm>
              <a:off x="5267160" y="1765080"/>
              <a:ext cx="921240" cy="1292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1019/59732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12" name="Скругленный прямоугольник 52"/>
            <p:cNvSpPr/>
            <p:nvPr/>
          </p:nvSpPr>
          <p:spPr>
            <a:xfrm>
              <a:off x="5920920" y="1618560"/>
              <a:ext cx="267840" cy="1364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71%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819"/>
            <a:ext cx="12192000" cy="6136182"/>
          </a:xfrm>
          <a:prstGeom prst="rect">
            <a:avLst/>
          </a:prstGeom>
        </p:spPr>
      </p:pic>
      <p:sp>
        <p:nvSpPr>
          <p:cNvPr id="715" name="Text Box 181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РАДУЖНЫЙ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16" name="Прямоугольник 122"/>
          <p:cNvSpPr/>
          <p:nvPr/>
        </p:nvSpPr>
        <p:spPr>
          <a:xfrm>
            <a:off x="5090400" y="871200"/>
            <a:ext cx="130500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Радужный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717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718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719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720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721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722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723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724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725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26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27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728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29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730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31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32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33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734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735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736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737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738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739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740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741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742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743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744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745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746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47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748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749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750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51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752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53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755" name="Группа 64"/>
          <p:cNvGrpSpPr/>
          <p:nvPr/>
        </p:nvGrpSpPr>
        <p:grpSpPr>
          <a:xfrm>
            <a:off x="5220000" y="1260000"/>
            <a:ext cx="1075320" cy="686520"/>
            <a:chOff x="5220000" y="1260000"/>
            <a:chExt cx="1075320" cy="686520"/>
          </a:xfrm>
        </p:grpSpPr>
        <p:sp>
          <p:nvSpPr>
            <p:cNvPr id="756" name="TextBox 196"/>
            <p:cNvSpPr/>
            <p:nvPr/>
          </p:nvSpPr>
          <p:spPr>
            <a:xfrm>
              <a:off x="5220000" y="1260000"/>
              <a:ext cx="10753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Радужный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57" name="TextBox 197"/>
            <p:cNvSpPr/>
            <p:nvPr/>
          </p:nvSpPr>
          <p:spPr>
            <a:xfrm>
              <a:off x="5723280" y="1437480"/>
              <a:ext cx="5421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758" name="Прямоугольник 152"/>
            <p:cNvSpPr/>
            <p:nvPr/>
          </p:nvSpPr>
          <p:spPr>
            <a:xfrm>
              <a:off x="5254200" y="1666800"/>
              <a:ext cx="795960" cy="1245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243,5/158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59" name="TextBox 198"/>
            <p:cNvSpPr/>
            <p:nvPr/>
          </p:nvSpPr>
          <p:spPr>
            <a:xfrm>
              <a:off x="5232960" y="1446840"/>
              <a:ext cx="57384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760" name="Прямоугольник 153"/>
            <p:cNvSpPr/>
            <p:nvPr/>
          </p:nvSpPr>
          <p:spPr>
            <a:xfrm>
              <a:off x="5250600" y="1803240"/>
              <a:ext cx="1000440" cy="1432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697/45961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761" name="Скругленный прямоугольник 65"/>
            <p:cNvSpPr/>
            <p:nvPr/>
          </p:nvSpPr>
          <p:spPr>
            <a:xfrm>
              <a:off x="5939280" y="1653480"/>
              <a:ext cx="314280" cy="1368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25%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0" y="730800"/>
            <a:ext cx="12192000" cy="6127200"/>
          </a:xfrm>
          <a:prstGeom prst="rect">
            <a:avLst/>
          </a:prstGeom>
        </p:spPr>
      </p:pic>
      <p:pic>
        <p:nvPicPr>
          <p:cNvPr id="764" name="Рисунок 763"/>
          <p:cNvPicPr/>
          <p:nvPr/>
        </p:nvPicPr>
        <p:blipFill>
          <a:blip r:embed="rId3"/>
          <a:stretch/>
        </p:blipFill>
        <p:spPr>
          <a:xfrm>
            <a:off x="-8280" y="971280"/>
            <a:ext cx="2887560" cy="1583280"/>
          </a:xfrm>
          <a:prstGeom prst="rect">
            <a:avLst/>
          </a:prstGeom>
          <a:ln w="0">
            <a:noFill/>
          </a:ln>
        </p:spPr>
      </p:pic>
      <p:grpSp>
        <p:nvGrpSpPr>
          <p:cNvPr id="765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766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7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8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9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0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771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2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73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774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9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0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1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2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3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4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0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1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2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3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4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0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1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2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3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4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1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2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3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9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0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1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2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8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9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0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1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2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3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4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5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6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7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8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9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0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1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2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3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4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5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6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7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8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9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0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1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2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3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4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5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6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7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8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9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0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1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2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3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4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5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6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7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8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9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0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1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2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3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4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5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6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7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8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9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0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1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2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3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4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5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6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7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8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9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0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1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2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3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4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5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6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7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8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9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0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1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2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3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4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5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6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7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8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9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0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1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2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3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4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5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6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7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8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9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0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1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2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3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4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5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6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7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8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9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0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1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2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3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4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5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6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7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8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9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0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1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2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3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4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5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6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7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8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9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0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1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2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3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4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5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6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7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8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9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0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1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2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3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4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125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26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1127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8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9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130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1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32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ФЕДЕРАЛЬНОЙ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Р-404 «ТЮМЕНЬ-ХАНТЫ-МАНСИЙСК»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1133" name="Прямоугольник 391"/>
          <p:cNvSpPr/>
          <p:nvPr/>
        </p:nvSpPr>
        <p:spPr>
          <a:xfrm>
            <a:off x="6480" y="73224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134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135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6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137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138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9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0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141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2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143" name="AutoShape 24"/>
          <p:cNvSpPr/>
          <p:nvPr/>
        </p:nvSpPr>
        <p:spPr>
          <a:xfrm>
            <a:off x="771480" y="4600080"/>
            <a:ext cx="3499560" cy="1070280"/>
          </a:xfrm>
          <a:prstGeom prst="wedgeRectCallout">
            <a:avLst>
              <a:gd name="adj1" fmla="val 146843"/>
              <a:gd name="adj2" fmla="val -32043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5520" tIns="77760" rIns="155520" bIns="777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743 км Р-404 Тюмень – Тобольск – Ханты-Мансийск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(ухудшение видимости, боковой ветер, снежные заносы)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80" b="0" strike="noStrike" spc="-1">
              <a:latin typeface="Arial"/>
            </a:endParaRPr>
          </a:p>
        </p:txBody>
      </p:sp>
      <p:sp>
        <p:nvSpPr>
          <p:cNvPr id="1144" name="TextBox 413"/>
          <p:cNvSpPr/>
          <p:nvPr/>
        </p:nvSpPr>
        <p:spPr>
          <a:xfrm>
            <a:off x="3870000" y="3858120"/>
            <a:ext cx="804240" cy="397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1960" tIns="56160" rIns="111960" bIns="5616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8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Р-404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1145" name="Text Box 182"/>
          <p:cNvSpPr/>
          <p:nvPr/>
        </p:nvSpPr>
        <p:spPr>
          <a:xfrm>
            <a:off x="5007240" y="1562400"/>
            <a:ext cx="2022840" cy="3222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Каркатеевы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1146" name="Овал 426"/>
          <p:cNvSpPr/>
          <p:nvPr/>
        </p:nvSpPr>
        <p:spPr>
          <a:xfrm rot="5238000">
            <a:off x="5761440" y="289728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7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8" name="Полилиния 372"/>
          <p:cNvSpPr/>
          <p:nvPr/>
        </p:nvSpPr>
        <p:spPr>
          <a:xfrm>
            <a:off x="7782328" y="4713489"/>
            <a:ext cx="311400" cy="34560"/>
          </a:xfrm>
          <a:custGeom>
            <a:avLst/>
            <a:gdLst/>
            <a:ahLst/>
            <a:cxnLst/>
            <a:rect l="l" t="t" r="r" b="b"/>
            <a:pathLst>
              <a:path w="313878" h="36945">
                <a:moveTo>
                  <a:pt x="0" y="0"/>
                </a:moveTo>
                <a:lnTo>
                  <a:pt x="286327" y="27709"/>
                </a:lnTo>
                <a:cubicBezTo>
                  <a:pt x="334048" y="33867"/>
                  <a:pt x="310187" y="35406"/>
                  <a:pt x="286327" y="36945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9" name="Прямоугольник 392"/>
          <p:cNvSpPr/>
          <p:nvPr/>
        </p:nvSpPr>
        <p:spPr>
          <a:xfrm>
            <a:off x="6480" y="236844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741 км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1152" name="Рисунок 12"/>
          <p:cNvPicPr/>
          <p:nvPr/>
        </p:nvPicPr>
        <p:blipFill>
          <a:blip r:embed="rId5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4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6" name="Рисунок 3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0" y="709200"/>
            <a:ext cx="12192000" cy="6148800"/>
          </a:xfrm>
          <a:prstGeom prst="rect">
            <a:avLst/>
          </a:prstGeom>
        </p:spPr>
      </p:pic>
      <p:grpSp>
        <p:nvGrpSpPr>
          <p:cNvPr id="1156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1157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8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9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0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1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162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63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64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1165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6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7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8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9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0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1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2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3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4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5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6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7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8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9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0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1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2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3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4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5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6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7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8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9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0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1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2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3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4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5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6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7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8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9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0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1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2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3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4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5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6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7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8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9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0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1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2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3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4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5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6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7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8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9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0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1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2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3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4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5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6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7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8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9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0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1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2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3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4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5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6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7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8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9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0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1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2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3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4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5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6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7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8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9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0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1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2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3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4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5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6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7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8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9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0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1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2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3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4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5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6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7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8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9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0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1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2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3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4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5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6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7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8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9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0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1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2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3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4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5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6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7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8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9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0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1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2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3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4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5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6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7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8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9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0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1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2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3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4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5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6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7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8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9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0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1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2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3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4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5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6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7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8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9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0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1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2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3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4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5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6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7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8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9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0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1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2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3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4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5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6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7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8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9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0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1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2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3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4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5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6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7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8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9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0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1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2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3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4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5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6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7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8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9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0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1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2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3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4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5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6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7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8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9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0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1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2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3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4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5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6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7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8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9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0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1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2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3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4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5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6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7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8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9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0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1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2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3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4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5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6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7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8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9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0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1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2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3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4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5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6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7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8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9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0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1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2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3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4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5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6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7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8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9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0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1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2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3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4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5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6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7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8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9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0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1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2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3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4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5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6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7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8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9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0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1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2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3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4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5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6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7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8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9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0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1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2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3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4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5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6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7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8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9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0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1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2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3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4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5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6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7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8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9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0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1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2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3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4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5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6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7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8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9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0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1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2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3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4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5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6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7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8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9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0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1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2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3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4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5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6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7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8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9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0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1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2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3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4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5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6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7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8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9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0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1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2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3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4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5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516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517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1518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9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0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521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2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23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ФЕДЕРАЛЬНОЙ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Р-404 «ТЮМЕНЬ-ХАНТЫ-МАНСИЙСК»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1524" name="Прямоугольник 391"/>
          <p:cNvSpPr/>
          <p:nvPr/>
        </p:nvSpPr>
        <p:spPr>
          <a:xfrm>
            <a:off x="6480" y="73224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отсутствует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25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526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7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528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529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0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1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532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3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534" name="AutoShape 24"/>
          <p:cNvSpPr/>
          <p:nvPr/>
        </p:nvSpPr>
        <p:spPr>
          <a:xfrm>
            <a:off x="914760" y="4821120"/>
            <a:ext cx="3499560" cy="1070280"/>
          </a:xfrm>
          <a:prstGeom prst="wedgeRectCallout">
            <a:avLst>
              <a:gd name="adj1" fmla="val 106469"/>
              <a:gd name="adj2" fmla="val -209423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5520" tIns="77760" rIns="155520" bIns="777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773-774 км Р-404 Тюмень – Тобольск – Ханты-Мансийск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(ухудшение видимости, боковой ветер, снежные заносы)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80" b="0" strike="noStrike" spc="-1">
              <a:latin typeface="Arial"/>
            </a:endParaRPr>
          </a:p>
        </p:txBody>
      </p:sp>
      <p:sp>
        <p:nvSpPr>
          <p:cNvPr id="1535" name="TextBox 413"/>
          <p:cNvSpPr/>
          <p:nvPr/>
        </p:nvSpPr>
        <p:spPr>
          <a:xfrm flipH="1">
            <a:off x="2810160" y="3787920"/>
            <a:ext cx="823320" cy="397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1960" tIns="56160" rIns="111960" bIns="5616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8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Р-404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1536" name="Text Box 182"/>
          <p:cNvSpPr/>
          <p:nvPr/>
        </p:nvSpPr>
        <p:spPr>
          <a:xfrm>
            <a:off x="5007240" y="1562400"/>
            <a:ext cx="2022840" cy="3222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Пойковский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1537" name="Овал 426"/>
          <p:cNvSpPr/>
          <p:nvPr/>
        </p:nvSpPr>
        <p:spPr>
          <a:xfrm rot="5238000">
            <a:off x="5441400" y="237348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8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9" name="Прямоугольник 2"/>
          <p:cNvSpPr/>
          <p:nvPr/>
        </p:nvSpPr>
        <p:spPr>
          <a:xfrm>
            <a:off x="11880" y="236448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100" b="0" strike="noStrike" spc="-1" dirty="0">
              <a:latin typeface="Arial"/>
            </a:endParaRPr>
          </a:p>
        </p:txBody>
      </p:sp>
      <p:sp>
        <p:nvSpPr>
          <p:cNvPr id="1540" name="Дуга 372"/>
          <p:cNvSpPr/>
          <p:nvPr/>
        </p:nvSpPr>
        <p:spPr>
          <a:xfrm>
            <a:off x="6300000" y="3006844"/>
            <a:ext cx="579240" cy="43200"/>
          </a:xfrm>
          <a:prstGeom prst="arc">
            <a:avLst>
              <a:gd name="adj1" fmla="val 16200000"/>
              <a:gd name="adj2" fmla="val 0"/>
            </a:avLst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41" name="Рисунок 12"/>
          <p:cNvPicPr/>
          <p:nvPr/>
        </p:nvPicPr>
        <p:blipFill>
          <a:blip r:embed="rId4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3" name="Рисунок 3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0" y="709201"/>
            <a:ext cx="12192000" cy="6148800"/>
          </a:xfrm>
          <a:prstGeom prst="rect">
            <a:avLst/>
          </a:prstGeom>
        </p:spPr>
      </p:pic>
      <p:sp>
        <p:nvSpPr>
          <p:cNvPr id="1545" name="Text Box 182"/>
          <p:cNvSpPr/>
          <p:nvPr/>
        </p:nvSpPr>
        <p:spPr>
          <a:xfrm>
            <a:off x="2849760" y="4278960"/>
            <a:ext cx="1803600" cy="3222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Нефтеюганск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1546" name="AutoShape 24"/>
          <p:cNvSpPr/>
          <p:nvPr/>
        </p:nvSpPr>
        <p:spPr>
          <a:xfrm>
            <a:off x="6824520" y="2267280"/>
            <a:ext cx="2526120" cy="1046160"/>
          </a:xfrm>
          <a:prstGeom prst="wedgeRectCallout">
            <a:avLst>
              <a:gd name="adj1" fmla="val -149381"/>
              <a:gd name="adj2" fmla="val -12679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5520" tIns="77760" rIns="155520" bIns="777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 км Нефтеюганск – левый берег р. Обь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(ухудшение видимости, боковой ветер, снежные заносы)</a:t>
            </a:r>
            <a:endParaRPr lang="ru-RU" sz="1180" b="0" strike="noStrike" spc="-1">
              <a:latin typeface="Arial"/>
            </a:endParaRPr>
          </a:p>
        </p:txBody>
      </p:sp>
      <p:grpSp>
        <p:nvGrpSpPr>
          <p:cNvPr id="1547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1548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9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0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1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2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553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54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555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1556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7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8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9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0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1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2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3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4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5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6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7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8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9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0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1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2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3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4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5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6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7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8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9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0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1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2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3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4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5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6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7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8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9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0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1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2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3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4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5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6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7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8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9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0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1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2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3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4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5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6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7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8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9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0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1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2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3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4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5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6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7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8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9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0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1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2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3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4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5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6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7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8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9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0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1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2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3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4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5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6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7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8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9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0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1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2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3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4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5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6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7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8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9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0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1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2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3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4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5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6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7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8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9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0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1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2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3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4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5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6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7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8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9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0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1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2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3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4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5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6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7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8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9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0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1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2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3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4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5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6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7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8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9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0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1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2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3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4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5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6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7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8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9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0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1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2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3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4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5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6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7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8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9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0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1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2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3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4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5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6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7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8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9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0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1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2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3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4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5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6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7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8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9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0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1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2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3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4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5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6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7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8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9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0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1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2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3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4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5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6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7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8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9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0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1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2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3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4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5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6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7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8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9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0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1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2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3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4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5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6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7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8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9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0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1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2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3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4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5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6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7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8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9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0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1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2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3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4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5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6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7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8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9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0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1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2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3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4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5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6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7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8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9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0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1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2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3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4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5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6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7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8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9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0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1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2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3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4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5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6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7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8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9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0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1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2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3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4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5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6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7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8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9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0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1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2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3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4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5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6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7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8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9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0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1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2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3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4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5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6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7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8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9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0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1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2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3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4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5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6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7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8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9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0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1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2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3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4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5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6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7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8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9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0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1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2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3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4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5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6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7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8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9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0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1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2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3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4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5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6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7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8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9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0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1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2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3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4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5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6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7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8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9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0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1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2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3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4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5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6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907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908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1909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0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1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912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3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14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ТЕРРИТОРИАЛЬНОЙ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«НЕФТЕЮГАНСК-ЛЕВЫЙ БЕРЕГ Р. ОБЬ»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1915" name="Прямоугольник 391"/>
          <p:cNvSpPr/>
          <p:nvPr/>
        </p:nvSpPr>
        <p:spPr>
          <a:xfrm>
            <a:off x="0" y="73188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отсутствует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16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7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918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9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920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921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2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3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924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5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926" name="Овал 387"/>
          <p:cNvSpPr/>
          <p:nvPr/>
        </p:nvSpPr>
        <p:spPr>
          <a:xfrm rot="5238000">
            <a:off x="5274360" y="577980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7" name="Прямоугольник 388"/>
          <p:cNvSpPr/>
          <p:nvPr/>
        </p:nvSpPr>
        <p:spPr>
          <a:xfrm>
            <a:off x="21600" y="236448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100" b="0" strike="noStrike" spc="-1" dirty="0">
              <a:latin typeface="Arial"/>
            </a:endParaRPr>
          </a:p>
        </p:txBody>
      </p:sp>
      <p:sp>
        <p:nvSpPr>
          <p:cNvPr id="1928" name="Прямая соединительная линия 393"/>
          <p:cNvSpPr/>
          <p:nvPr/>
        </p:nvSpPr>
        <p:spPr>
          <a:xfrm flipV="1">
            <a:off x="2896560" y="2323800"/>
            <a:ext cx="2084760" cy="239400"/>
          </a:xfrm>
          <a:prstGeom prst="line">
            <a:avLst/>
          </a:prstGeom>
          <a:ln>
            <a:solidFill>
              <a:srgbClr val="55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9" name="Дуга 1"/>
          <p:cNvSpPr/>
          <p:nvPr/>
        </p:nvSpPr>
        <p:spPr>
          <a:xfrm>
            <a:off x="5171400" y="3001680"/>
            <a:ext cx="44640" cy="43200"/>
          </a:xfrm>
          <a:prstGeom prst="arc">
            <a:avLst>
              <a:gd name="adj1" fmla="val 16200000"/>
              <a:gd name="adj2" fmla="val 0"/>
            </a:avLst>
          </a:prstGeom>
          <a:noFill/>
          <a:ln>
            <a:solidFill>
              <a:srgbClr val="55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0" name="Полилиния 372"/>
          <p:cNvSpPr/>
          <p:nvPr/>
        </p:nvSpPr>
        <p:spPr>
          <a:xfrm flipH="1">
            <a:off x="4079069" y="2446444"/>
            <a:ext cx="360" cy="294840"/>
          </a:xfrm>
          <a:custGeom>
            <a:avLst/>
            <a:gdLst/>
            <a:ahLst/>
            <a:cxnLst/>
            <a:rect l="l" t="t" r="r" b="b"/>
            <a:pathLst>
              <a:path w="23813" h="297268">
                <a:moveTo>
                  <a:pt x="23813" y="0"/>
                </a:moveTo>
                <a:cubicBezTo>
                  <a:pt x="16272" y="116681"/>
                  <a:pt x="8732" y="233362"/>
                  <a:pt x="4763" y="276225"/>
                </a:cubicBezTo>
                <a:cubicBezTo>
                  <a:pt x="794" y="319088"/>
                  <a:pt x="397" y="288131"/>
                  <a:pt x="0" y="257175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31" name="Рисунок 12"/>
          <p:cNvPicPr/>
          <p:nvPr/>
        </p:nvPicPr>
        <p:blipFill>
          <a:blip r:embed="rId4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2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4" name="Рисунок 3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0" y="737280"/>
            <a:ext cx="12192000" cy="6120720"/>
          </a:xfrm>
          <a:prstGeom prst="rect">
            <a:avLst/>
          </a:prstGeom>
        </p:spPr>
      </p:pic>
      <p:sp>
        <p:nvSpPr>
          <p:cNvPr id="1935" name="AutoShape 24"/>
          <p:cNvSpPr/>
          <p:nvPr/>
        </p:nvSpPr>
        <p:spPr>
          <a:xfrm>
            <a:off x="9718920" y="2061360"/>
            <a:ext cx="2083320" cy="1001880"/>
          </a:xfrm>
          <a:prstGeom prst="wedgeRectCallout">
            <a:avLst>
              <a:gd name="adj1" fmla="val -129535"/>
              <a:gd name="adj2" fmla="val 24984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360" tIns="63360" rIns="126360" bIns="633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7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7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7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19-20 км Р-404 «Подъезд к г. Сургут» </a:t>
            </a:r>
            <a:r>
              <a:rPr lang="ru-RU" sz="110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(ухудшение видимости, боковой ветер, снежные заносы)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00" b="0" strike="noStrike" spc="-1">
              <a:latin typeface="Arial"/>
            </a:endParaRPr>
          </a:p>
        </p:txBody>
      </p:sp>
      <p:grpSp>
        <p:nvGrpSpPr>
          <p:cNvPr id="1936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1937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8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9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0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1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942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3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944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1945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6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7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8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9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0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1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2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3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4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5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6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7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8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9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0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1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2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3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4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5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6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7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8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9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0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1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2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3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4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5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6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7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8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9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0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1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2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3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4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5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6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7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8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9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0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1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2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3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4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5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6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7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8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9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0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1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2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3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4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5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6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7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8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9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0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1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2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3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4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5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6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7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8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9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0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1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2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3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4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5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6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7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8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9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0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1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2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3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4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5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6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7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8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9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0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1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2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3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4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5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6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7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8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9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0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1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2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3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4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5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6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7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8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9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0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1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2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3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4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5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6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7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8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9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0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1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2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3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4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5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6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7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8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9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0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1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2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3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4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5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6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7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8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9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0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1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2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3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4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5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6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7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8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9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0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1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2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3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4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5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6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7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8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9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0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1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2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3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4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5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6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7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8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9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0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1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2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3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4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5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6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7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8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9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0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1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2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3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4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5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6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7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8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9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0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1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2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3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4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5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6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7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8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9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0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1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2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3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4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5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6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7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8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9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0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1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2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3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4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5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6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7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8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9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0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1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2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3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4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5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6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7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8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9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0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1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2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3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4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5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6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7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8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9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0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1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2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3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4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5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6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7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8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9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0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1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2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3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4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5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6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7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8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9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0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1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2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3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4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5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6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7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8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9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0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1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2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3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4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5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6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7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8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9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0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1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2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3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4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5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6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7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8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9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0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1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2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3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4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5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6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7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8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9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0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1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2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3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4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5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6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7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8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9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0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1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2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3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4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5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6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7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8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9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0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1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2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3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4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5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6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7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8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9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0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1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2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3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4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5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6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7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8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9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0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1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2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3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4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5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296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97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2298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9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0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301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2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03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ТЕРРИТОРИАЛЬНОЙ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Р-404 «ПОДЪЕЗД К Г. СУРГУТ»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2304" name="Прямоугольник 391"/>
          <p:cNvSpPr/>
          <p:nvPr/>
        </p:nvSpPr>
        <p:spPr>
          <a:xfrm>
            <a:off x="6480" y="73224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отсутствует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305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6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07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8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09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10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1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2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13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4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15" name="Овал 387"/>
          <p:cNvSpPr/>
          <p:nvPr/>
        </p:nvSpPr>
        <p:spPr>
          <a:xfrm rot="5238000">
            <a:off x="4142160" y="515232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6" name="Прямая соединительная линия 2"/>
          <p:cNvSpPr/>
          <p:nvPr/>
        </p:nvSpPr>
        <p:spPr>
          <a:xfrm>
            <a:off x="2896560" y="2563200"/>
            <a:ext cx="3961440" cy="502200"/>
          </a:xfrm>
          <a:prstGeom prst="line">
            <a:avLst/>
          </a:prstGeom>
          <a:ln>
            <a:solidFill>
              <a:srgbClr val="55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7" name="Прямоугольник 392"/>
          <p:cNvSpPr/>
          <p:nvPr/>
        </p:nvSpPr>
        <p:spPr>
          <a:xfrm>
            <a:off x="11880" y="236448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100" b="0" strike="noStrike" spc="-1" dirty="0">
              <a:latin typeface="Arial"/>
            </a:endParaRPr>
          </a:p>
        </p:txBody>
      </p:sp>
      <p:sp>
        <p:nvSpPr>
          <p:cNvPr id="2318" name="Text Box 182"/>
          <p:cNvSpPr/>
          <p:nvPr/>
        </p:nvSpPr>
        <p:spPr>
          <a:xfrm>
            <a:off x="2849760" y="4278960"/>
            <a:ext cx="1803600" cy="3222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Нефтеюганск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2319" name="Полилиния 376"/>
          <p:cNvSpPr/>
          <p:nvPr/>
        </p:nvSpPr>
        <p:spPr>
          <a:xfrm>
            <a:off x="7826829" y="2626109"/>
            <a:ext cx="80724" cy="394677"/>
          </a:xfrm>
          <a:custGeom>
            <a:avLst/>
            <a:gdLst/>
            <a:ahLst/>
            <a:cxnLst/>
            <a:rect l="l" t="t" r="r" b="b"/>
            <a:pathLst>
              <a:path w="70338" h="533400">
                <a:moveTo>
                  <a:pt x="0" y="533400"/>
                </a:moveTo>
                <a:lnTo>
                  <a:pt x="70338" y="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20" name="Рисунок 12"/>
          <p:cNvPicPr/>
          <p:nvPr/>
        </p:nvPicPr>
        <p:blipFill>
          <a:blip r:embed="rId4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3" name="Рисунок 3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0" y="744121"/>
            <a:ext cx="12192000" cy="6113880"/>
          </a:xfrm>
          <a:prstGeom prst="rect">
            <a:avLst/>
          </a:prstGeom>
        </p:spPr>
      </p:pic>
      <p:sp>
        <p:nvSpPr>
          <p:cNvPr id="2324" name="Text Box 182"/>
          <p:cNvSpPr/>
          <p:nvPr/>
        </p:nvSpPr>
        <p:spPr>
          <a:xfrm>
            <a:off x="8904960" y="2334600"/>
            <a:ext cx="1064160" cy="3034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0280" tIns="39960" rIns="80280" bIns="3996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Сургут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2325" name="AutoShape 24"/>
          <p:cNvSpPr/>
          <p:nvPr/>
        </p:nvSpPr>
        <p:spPr>
          <a:xfrm>
            <a:off x="5635800" y="1646280"/>
            <a:ext cx="2083320" cy="1001880"/>
          </a:xfrm>
          <a:prstGeom prst="wedgeRectCallout">
            <a:avLst>
              <a:gd name="adj1" fmla="val -79225"/>
              <a:gd name="adj2" fmla="val 167054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360" tIns="63360" rIns="126360" bIns="633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7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7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7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57 км Сургут - Нефтеюганск (ухудшение видимости, боковой ветер, снежные </a:t>
            </a:r>
            <a:r>
              <a:rPr lang="ru-RU" sz="110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заносы)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00" b="0" strike="noStrike" spc="-1">
              <a:latin typeface="Arial"/>
            </a:endParaRPr>
          </a:p>
        </p:txBody>
      </p:sp>
      <p:grpSp>
        <p:nvGrpSpPr>
          <p:cNvPr id="2326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2327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28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29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0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1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332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33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34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2335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6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7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8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9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0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1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2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3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4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5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6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7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8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9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0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1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2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3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4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5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6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7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8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9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0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1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2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3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4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5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6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7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8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9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0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1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2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3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4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5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6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7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8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9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0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1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2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3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4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5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6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7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8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9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0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1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2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3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4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5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6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7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8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9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0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1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2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3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4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5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6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7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8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9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0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1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2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3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4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5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6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7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8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9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0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1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2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3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4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5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6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7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8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9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0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1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2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3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4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5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6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7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8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9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0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1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2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3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4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5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6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7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8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9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0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1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2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3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4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5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6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7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8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9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0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1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2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3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4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5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6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7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8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9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0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1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2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3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4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5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6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7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8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9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0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1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2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3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4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5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6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7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8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9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0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1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2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3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4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5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6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7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8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9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0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1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2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3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4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5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6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7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8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9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0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1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2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3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4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5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6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7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8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9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0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1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2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3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4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5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6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7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8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9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0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1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2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3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4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5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6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7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8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9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0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1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2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3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4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5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6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7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8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9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0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1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2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3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4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5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6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7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8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9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0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1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2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3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4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5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6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7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8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9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0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1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2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3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4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5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6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7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8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9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0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1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2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3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4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5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6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7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8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9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0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1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2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3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4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5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6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7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8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9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0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1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2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3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4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5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6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7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8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9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0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1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2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3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4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5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6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7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8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9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0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1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2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3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4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5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6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7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8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9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0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1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2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3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4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5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6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7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8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9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0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1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2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3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4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5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6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7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8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9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0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1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2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3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4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5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6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7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8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9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0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1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2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3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4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5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6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7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8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69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0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1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2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3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4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5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6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7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8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9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0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1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2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3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4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5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686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687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2688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9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90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691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2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93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ТЕРРИТОРИАЛЬНОЙ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«СУРГУТ - НЕФТЕЮГАНСК»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2694" name="Прямоугольник 391"/>
          <p:cNvSpPr/>
          <p:nvPr/>
        </p:nvSpPr>
        <p:spPr>
          <a:xfrm>
            <a:off x="6480" y="73224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отсутствует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95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6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697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8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699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700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1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2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703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4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705" name="Овал 387"/>
          <p:cNvSpPr/>
          <p:nvPr/>
        </p:nvSpPr>
        <p:spPr>
          <a:xfrm rot="5238000">
            <a:off x="9206640" y="309960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6" name="Прямая соединительная линия 2"/>
          <p:cNvSpPr/>
          <p:nvPr/>
        </p:nvSpPr>
        <p:spPr>
          <a:xfrm>
            <a:off x="2896560" y="2563200"/>
            <a:ext cx="201600" cy="1111680"/>
          </a:xfrm>
          <a:prstGeom prst="line">
            <a:avLst/>
          </a:prstGeom>
          <a:ln>
            <a:solidFill>
              <a:srgbClr val="55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7" name="Прямоугольник 392"/>
          <p:cNvSpPr/>
          <p:nvPr/>
        </p:nvSpPr>
        <p:spPr>
          <a:xfrm>
            <a:off x="11880" y="236448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100" b="0" strike="noStrike" spc="-1" dirty="0">
              <a:latin typeface="Arial"/>
            </a:endParaRPr>
          </a:p>
        </p:txBody>
      </p:sp>
      <p:sp>
        <p:nvSpPr>
          <p:cNvPr id="2708" name="Полилиния 370"/>
          <p:cNvSpPr/>
          <p:nvPr/>
        </p:nvSpPr>
        <p:spPr>
          <a:xfrm>
            <a:off x="4325535" y="4227510"/>
            <a:ext cx="267840" cy="312120"/>
          </a:xfrm>
          <a:custGeom>
            <a:avLst/>
            <a:gdLst/>
            <a:ahLst/>
            <a:cxnLst/>
            <a:rect l="l" t="t" r="r" b="b"/>
            <a:pathLst>
              <a:path w="463998" h="314570">
                <a:moveTo>
                  <a:pt x="0" y="314570"/>
                </a:moveTo>
                <a:lnTo>
                  <a:pt x="433754" y="21493"/>
                </a:lnTo>
                <a:cubicBezTo>
                  <a:pt x="505070" y="-27353"/>
                  <a:pt x="427893" y="22470"/>
                  <a:pt x="427893" y="21493"/>
                </a:cubicBezTo>
                <a:cubicBezTo>
                  <a:pt x="427893" y="20516"/>
                  <a:pt x="430823" y="18074"/>
                  <a:pt x="433754" y="15632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09" name="Рисунок 12"/>
          <p:cNvPicPr/>
          <p:nvPr/>
        </p:nvPicPr>
        <p:blipFill>
          <a:blip r:embed="rId4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3" name="Рисунок 3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0" y="710145"/>
            <a:ext cx="12192000" cy="6147855"/>
          </a:xfrm>
          <a:prstGeom prst="rect">
            <a:avLst/>
          </a:prstGeom>
        </p:spPr>
      </p:pic>
      <p:sp>
        <p:nvSpPr>
          <p:cNvPr id="2713" name="Text Box 182"/>
          <p:cNvSpPr/>
          <p:nvPr/>
        </p:nvSpPr>
        <p:spPr>
          <a:xfrm>
            <a:off x="592200" y="3600000"/>
            <a:ext cx="1747800" cy="3222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Нижневартовск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2714" name="AutoShape 24"/>
          <p:cNvSpPr/>
          <p:nvPr/>
        </p:nvSpPr>
        <p:spPr>
          <a:xfrm>
            <a:off x="6090840" y="2909160"/>
            <a:ext cx="2795760" cy="880200"/>
          </a:xfrm>
          <a:prstGeom prst="wedgeRectCallout">
            <a:avLst>
              <a:gd name="adj1" fmla="val -99035"/>
              <a:gd name="adj2" fmla="val -44858"/>
            </a:avLst>
          </a:prstGeom>
          <a:solidFill>
            <a:srgbClr val="FFFF00"/>
          </a:solidFill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5520" tIns="77760" rIns="155520" bIns="7776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180" b="0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 км Нижневартовск - Радужный (ухудшение видимости, боковой ветер, снежные заносы)</a:t>
            </a: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8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180" b="0" strike="noStrike" spc="-1">
              <a:latin typeface="Arial"/>
            </a:endParaRPr>
          </a:p>
        </p:txBody>
      </p:sp>
      <p:grpSp>
        <p:nvGrpSpPr>
          <p:cNvPr id="2715" name="Группа 3"/>
          <p:cNvGrpSpPr/>
          <p:nvPr/>
        </p:nvGrpSpPr>
        <p:grpSpPr>
          <a:xfrm>
            <a:off x="11461320" y="76680"/>
            <a:ext cx="623520" cy="523800"/>
            <a:chOff x="11461320" y="76680"/>
            <a:chExt cx="623520" cy="523800"/>
          </a:xfrm>
        </p:grpSpPr>
        <p:sp>
          <p:nvSpPr>
            <p:cNvPr id="2716" name="Oval 44"/>
            <p:cNvSpPr/>
            <p:nvPr/>
          </p:nvSpPr>
          <p:spPr>
            <a:xfrm>
              <a:off x="11461320" y="76680"/>
              <a:ext cx="623520" cy="52380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7" name="Oval 45"/>
            <p:cNvSpPr/>
            <p:nvPr/>
          </p:nvSpPr>
          <p:spPr>
            <a:xfrm>
              <a:off x="11476080" y="83160"/>
              <a:ext cx="598320" cy="50256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8" name="Oval 46"/>
            <p:cNvSpPr/>
            <p:nvPr/>
          </p:nvSpPr>
          <p:spPr>
            <a:xfrm>
              <a:off x="11551320" y="149400"/>
              <a:ext cx="452160" cy="3808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9" name="Oval 47"/>
            <p:cNvSpPr/>
            <p:nvPr/>
          </p:nvSpPr>
          <p:spPr>
            <a:xfrm>
              <a:off x="11563560" y="160200"/>
              <a:ext cx="435240" cy="3661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0" name="Freeform 48"/>
            <p:cNvSpPr/>
            <p:nvPr/>
          </p:nvSpPr>
          <p:spPr>
            <a:xfrm>
              <a:off x="11600640" y="97920"/>
              <a:ext cx="359640" cy="8244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721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2240" cy="259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22" name="AutoShape 50"/>
            <p:cNvSpPr/>
            <p:nvPr/>
          </p:nvSpPr>
          <p:spPr>
            <a:xfrm>
              <a:off x="11513160" y="191880"/>
              <a:ext cx="521280" cy="40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723" name="Group 51"/>
            <p:cNvGrpSpPr/>
            <p:nvPr/>
          </p:nvGrpSpPr>
          <p:grpSpPr>
            <a:xfrm>
              <a:off x="11693520" y="149400"/>
              <a:ext cx="158040" cy="174960"/>
              <a:chOff x="11693520" y="149400"/>
              <a:chExt cx="158040" cy="174960"/>
            </a:xfrm>
          </p:grpSpPr>
          <p:sp>
            <p:nvSpPr>
              <p:cNvPr id="2724" name="Freeform 52"/>
              <p:cNvSpPr/>
              <p:nvPr/>
            </p:nvSpPr>
            <p:spPr>
              <a:xfrm>
                <a:off x="11730600" y="239400"/>
                <a:ext cx="835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5" name="Freeform 53"/>
              <p:cNvSpPr/>
              <p:nvPr/>
            </p:nvSpPr>
            <p:spPr>
              <a:xfrm>
                <a:off x="11746440" y="218520"/>
                <a:ext cx="5184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6" name="Freeform 54"/>
              <p:cNvSpPr/>
              <p:nvPr/>
            </p:nvSpPr>
            <p:spPr>
              <a:xfrm>
                <a:off x="11746440" y="208080"/>
                <a:ext cx="51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7" name="Freeform 55"/>
              <p:cNvSpPr/>
              <p:nvPr/>
            </p:nvSpPr>
            <p:spPr>
              <a:xfrm>
                <a:off x="11743920" y="22644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8" name="Freeform 56"/>
              <p:cNvSpPr/>
              <p:nvPr/>
            </p:nvSpPr>
            <p:spPr>
              <a:xfrm>
                <a:off x="11787480" y="22644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9" name="Freeform 57"/>
              <p:cNvSpPr/>
              <p:nvPr/>
            </p:nvSpPr>
            <p:spPr>
              <a:xfrm>
                <a:off x="1173960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0" name="Freeform 58"/>
              <p:cNvSpPr/>
              <p:nvPr/>
            </p:nvSpPr>
            <p:spPr>
              <a:xfrm>
                <a:off x="1175328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1" name="Freeform 59"/>
              <p:cNvSpPr/>
              <p:nvPr/>
            </p:nvSpPr>
            <p:spPr>
              <a:xfrm>
                <a:off x="11737080" y="266040"/>
                <a:ext cx="15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2" name="Freeform 60"/>
              <p:cNvSpPr/>
              <p:nvPr/>
            </p:nvSpPr>
            <p:spPr>
              <a:xfrm>
                <a:off x="1173960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3" name="Freeform 61"/>
              <p:cNvSpPr/>
              <p:nvPr/>
            </p:nvSpPr>
            <p:spPr>
              <a:xfrm>
                <a:off x="11748960" y="266040"/>
                <a:ext cx="133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4" name="Freeform 62"/>
              <p:cNvSpPr/>
              <p:nvPr/>
            </p:nvSpPr>
            <p:spPr>
              <a:xfrm>
                <a:off x="1175328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5" name="Freeform 63"/>
              <p:cNvSpPr/>
              <p:nvPr/>
            </p:nvSpPr>
            <p:spPr>
              <a:xfrm>
                <a:off x="11734560" y="268920"/>
                <a:ext cx="122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6" name="Freeform 64"/>
              <p:cNvSpPr/>
              <p:nvPr/>
            </p:nvSpPr>
            <p:spPr>
              <a:xfrm>
                <a:off x="1173960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7" name="Freeform 65"/>
              <p:cNvSpPr/>
              <p:nvPr/>
            </p:nvSpPr>
            <p:spPr>
              <a:xfrm>
                <a:off x="1174392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8" name="Freeform 66"/>
              <p:cNvSpPr/>
              <p:nvPr/>
            </p:nvSpPr>
            <p:spPr>
              <a:xfrm>
                <a:off x="1174644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9" name="Freeform 67"/>
              <p:cNvSpPr/>
              <p:nvPr/>
            </p:nvSpPr>
            <p:spPr>
              <a:xfrm>
                <a:off x="11755800" y="29016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0" name="Freeform 68"/>
              <p:cNvSpPr/>
              <p:nvPr/>
            </p:nvSpPr>
            <p:spPr>
              <a:xfrm>
                <a:off x="1175580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1" name="Freeform 69"/>
              <p:cNvSpPr/>
              <p:nvPr/>
            </p:nvSpPr>
            <p:spPr>
              <a:xfrm>
                <a:off x="11765160" y="295560"/>
                <a:ext cx="684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2" name="Freeform 70"/>
              <p:cNvSpPr/>
              <p:nvPr/>
            </p:nvSpPr>
            <p:spPr>
              <a:xfrm>
                <a:off x="11782440" y="276840"/>
                <a:ext cx="2268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3" name="Freeform 71"/>
              <p:cNvSpPr/>
              <p:nvPr/>
            </p:nvSpPr>
            <p:spPr>
              <a:xfrm>
                <a:off x="11782440" y="28728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4" name="Freeform 72"/>
              <p:cNvSpPr/>
              <p:nvPr/>
            </p:nvSpPr>
            <p:spPr>
              <a:xfrm>
                <a:off x="11791440" y="266040"/>
                <a:ext cx="187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5" name="Freeform 73"/>
              <p:cNvSpPr/>
              <p:nvPr/>
            </p:nvSpPr>
            <p:spPr>
              <a:xfrm>
                <a:off x="11791440" y="266040"/>
                <a:ext cx="1332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6" name="Freeform 74"/>
              <p:cNvSpPr/>
              <p:nvPr/>
            </p:nvSpPr>
            <p:spPr>
              <a:xfrm>
                <a:off x="11783520" y="26604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7" name="Freeform 75"/>
              <p:cNvSpPr/>
              <p:nvPr/>
            </p:nvSpPr>
            <p:spPr>
              <a:xfrm>
                <a:off x="11782440" y="274320"/>
                <a:ext cx="9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8" name="Freeform 76"/>
              <p:cNvSpPr/>
              <p:nvPr/>
            </p:nvSpPr>
            <p:spPr>
              <a:xfrm>
                <a:off x="11796840" y="268920"/>
                <a:ext cx="133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9" name="Freeform 77"/>
              <p:cNvSpPr/>
              <p:nvPr/>
            </p:nvSpPr>
            <p:spPr>
              <a:xfrm>
                <a:off x="11791440" y="26604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0" name="Freeform 78"/>
              <p:cNvSpPr/>
              <p:nvPr/>
            </p:nvSpPr>
            <p:spPr>
              <a:xfrm>
                <a:off x="11782440" y="284760"/>
                <a:ext cx="187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1" name="Freeform 79"/>
              <p:cNvSpPr/>
              <p:nvPr/>
            </p:nvSpPr>
            <p:spPr>
              <a:xfrm>
                <a:off x="11794320" y="29556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2" name="Freeform 80"/>
              <p:cNvSpPr/>
              <p:nvPr/>
            </p:nvSpPr>
            <p:spPr>
              <a:xfrm>
                <a:off x="11782440" y="2901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3" name="Freeform 81"/>
              <p:cNvSpPr/>
              <p:nvPr/>
            </p:nvSpPr>
            <p:spPr>
              <a:xfrm>
                <a:off x="11782440" y="292680"/>
                <a:ext cx="6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4" name="Freeform 82"/>
              <p:cNvSpPr/>
              <p:nvPr/>
            </p:nvSpPr>
            <p:spPr>
              <a:xfrm>
                <a:off x="11774520" y="295560"/>
                <a:ext cx="54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5" name="Freeform 8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6" name="Freeform 8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7" name="Freeform 8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8" name="Freeform 8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9" name="Freeform 8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0" name="Freeform 8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1" name="Freeform 8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2" name="Freeform 9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3" name="Freeform 9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4" name="Freeform 9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5" name="Freeform 9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6" name="Freeform 9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7" name="Freeform 9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8" name="Freeform 96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9" name="Freeform 97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0" name="Freeform 98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1" name="Freeform 99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2" name="Freeform 100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3" name="Freeform 101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4" name="Freeform 102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5" name="Freeform 103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6" name="Freeform 104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7" name="Freeform 105"/>
              <p:cNvSpPr/>
              <p:nvPr/>
            </p:nvSpPr>
            <p:spPr>
              <a:xfrm>
                <a:off x="1169352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8" name="Freeform 106"/>
              <p:cNvSpPr/>
              <p:nvPr/>
            </p:nvSpPr>
            <p:spPr>
              <a:xfrm>
                <a:off x="1170288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9" name="Freeform 107"/>
              <p:cNvSpPr/>
              <p:nvPr/>
            </p:nvSpPr>
            <p:spPr>
              <a:xfrm>
                <a:off x="1170936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0" name="Freeform 108"/>
              <p:cNvSpPr/>
              <p:nvPr/>
            </p:nvSpPr>
            <p:spPr>
              <a:xfrm>
                <a:off x="1171620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1" name="Freeform 109"/>
              <p:cNvSpPr/>
              <p:nvPr/>
            </p:nvSpPr>
            <p:spPr>
              <a:xfrm>
                <a:off x="1172520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2" name="Freeform 110"/>
              <p:cNvSpPr/>
              <p:nvPr/>
            </p:nvSpPr>
            <p:spPr>
              <a:xfrm>
                <a:off x="1173060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3" name="Freeform 111"/>
              <p:cNvSpPr/>
              <p:nvPr/>
            </p:nvSpPr>
            <p:spPr>
              <a:xfrm>
                <a:off x="11737080" y="236880"/>
                <a:ext cx="93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4" name="Freeform 112"/>
              <p:cNvSpPr/>
              <p:nvPr/>
            </p:nvSpPr>
            <p:spPr>
              <a:xfrm>
                <a:off x="1174392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5" name="Freeform 11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6" name="Freeform 11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7" name="Freeform 11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8" name="Freeform 11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9" name="Freeform 11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0" name="Freeform 11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1" name="Freeform 11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2" name="Freeform 12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3" name="Freeform 12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4" name="Freeform 12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5" name="Freeform 12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6" name="Freeform 12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7" name="Freeform 12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8" name="Freeform 126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9" name="Freeform 127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0" name="Freeform 128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1" name="Freeform 129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2" name="Freeform 130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3" name="Freeform 131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4" name="Freeform 132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5" name="Freeform 133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6" name="Freeform 134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7" name="Freeform 135"/>
              <p:cNvSpPr/>
              <p:nvPr/>
            </p:nvSpPr>
            <p:spPr>
              <a:xfrm>
                <a:off x="1175328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8" name="Freeform 136"/>
              <p:cNvSpPr/>
              <p:nvPr/>
            </p:nvSpPr>
            <p:spPr>
              <a:xfrm>
                <a:off x="11696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9" name="Freeform 137"/>
              <p:cNvSpPr/>
              <p:nvPr/>
            </p:nvSpPr>
            <p:spPr>
              <a:xfrm>
                <a:off x="117068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0" name="Freeform 138"/>
              <p:cNvSpPr/>
              <p:nvPr/>
            </p:nvSpPr>
            <p:spPr>
              <a:xfrm>
                <a:off x="1171836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1" name="Freeform 139"/>
              <p:cNvSpPr/>
              <p:nvPr/>
            </p:nvSpPr>
            <p:spPr>
              <a:xfrm>
                <a:off x="11727720" y="23940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2" name="Freeform 140"/>
              <p:cNvSpPr/>
              <p:nvPr/>
            </p:nvSpPr>
            <p:spPr>
              <a:xfrm>
                <a:off x="1173456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3" name="Freeform 141"/>
              <p:cNvSpPr/>
              <p:nvPr/>
            </p:nvSpPr>
            <p:spPr>
              <a:xfrm>
                <a:off x="1173960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4" name="Freeform 142"/>
              <p:cNvSpPr/>
              <p:nvPr/>
            </p:nvSpPr>
            <p:spPr>
              <a:xfrm>
                <a:off x="117439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5" name="Freeform 143"/>
              <p:cNvSpPr/>
              <p:nvPr/>
            </p:nvSpPr>
            <p:spPr>
              <a:xfrm>
                <a:off x="1174896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6" name="Freeform 144"/>
              <p:cNvSpPr/>
              <p:nvPr/>
            </p:nvSpPr>
            <p:spPr>
              <a:xfrm>
                <a:off x="11753280" y="236880"/>
                <a:ext cx="28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7" name="Freeform 145"/>
              <p:cNvSpPr/>
              <p:nvPr/>
            </p:nvSpPr>
            <p:spPr>
              <a:xfrm>
                <a:off x="1175580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8" name="Freeform 146"/>
              <p:cNvSpPr/>
              <p:nvPr/>
            </p:nvSpPr>
            <p:spPr>
              <a:xfrm>
                <a:off x="1175832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9" name="Freeform 147"/>
              <p:cNvSpPr/>
              <p:nvPr/>
            </p:nvSpPr>
            <p:spPr>
              <a:xfrm>
                <a:off x="1176228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0" name="Freeform 148"/>
              <p:cNvSpPr/>
              <p:nvPr/>
            </p:nvSpPr>
            <p:spPr>
              <a:xfrm>
                <a:off x="11702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1" name="Freeform 149"/>
              <p:cNvSpPr/>
              <p:nvPr/>
            </p:nvSpPr>
            <p:spPr>
              <a:xfrm>
                <a:off x="1171188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2" name="Freeform 150"/>
              <p:cNvSpPr/>
              <p:nvPr/>
            </p:nvSpPr>
            <p:spPr>
              <a:xfrm>
                <a:off x="1172124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3" name="Freeform 151"/>
              <p:cNvSpPr/>
              <p:nvPr/>
            </p:nvSpPr>
            <p:spPr>
              <a:xfrm>
                <a:off x="1172772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4" name="Freeform 152"/>
              <p:cNvSpPr/>
              <p:nvPr/>
            </p:nvSpPr>
            <p:spPr>
              <a:xfrm>
                <a:off x="1173456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5" name="Freeform 153"/>
              <p:cNvSpPr/>
              <p:nvPr/>
            </p:nvSpPr>
            <p:spPr>
              <a:xfrm>
                <a:off x="1173960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6" name="Freeform 154"/>
              <p:cNvSpPr/>
              <p:nvPr/>
            </p:nvSpPr>
            <p:spPr>
              <a:xfrm>
                <a:off x="11746440" y="23184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7" name="Freeform 155"/>
              <p:cNvSpPr/>
              <p:nvPr/>
            </p:nvSpPr>
            <p:spPr>
              <a:xfrm>
                <a:off x="1174896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8" name="Freeform 156"/>
              <p:cNvSpPr/>
              <p:nvPr/>
            </p:nvSpPr>
            <p:spPr>
              <a:xfrm>
                <a:off x="11753280" y="231840"/>
                <a:ext cx="684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9" name="Freeform 157"/>
              <p:cNvSpPr/>
              <p:nvPr/>
            </p:nvSpPr>
            <p:spPr>
              <a:xfrm>
                <a:off x="1175580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0" name="Freeform 158"/>
              <p:cNvSpPr/>
              <p:nvPr/>
            </p:nvSpPr>
            <p:spPr>
              <a:xfrm>
                <a:off x="1175832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1" name="Freeform 159"/>
              <p:cNvSpPr/>
              <p:nvPr/>
            </p:nvSpPr>
            <p:spPr>
              <a:xfrm>
                <a:off x="1176228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2" name="Freeform 16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3" name="Freeform 16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4" name="Freeform 16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5" name="Freeform 16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6" name="Freeform 16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7" name="Freeform 16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8" name="Freeform 16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9" name="Freeform 16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0" name="Freeform 16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1" name="Freeform 16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2" name="Freeform 17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3" name="Freeform 17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4" name="Freeform 17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5" name="Freeform 173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6" name="Freeform 174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7" name="Freeform 175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8" name="Freeform 176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9" name="Freeform 177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0" name="Freeform 178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1" name="Freeform 179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2" name="Freeform 180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3" name="Freeform 181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4" name="Freeform 182"/>
              <p:cNvSpPr/>
              <p:nvPr/>
            </p:nvSpPr>
            <p:spPr>
              <a:xfrm>
                <a:off x="1170936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5" name="Freeform 183"/>
              <p:cNvSpPr/>
              <p:nvPr/>
            </p:nvSpPr>
            <p:spPr>
              <a:xfrm>
                <a:off x="1171188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6" name="Freeform 184"/>
              <p:cNvSpPr/>
              <p:nvPr/>
            </p:nvSpPr>
            <p:spPr>
              <a:xfrm>
                <a:off x="1171836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7" name="Freeform 185"/>
              <p:cNvSpPr/>
              <p:nvPr/>
            </p:nvSpPr>
            <p:spPr>
              <a:xfrm>
                <a:off x="1172520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8" name="Freeform 186"/>
              <p:cNvSpPr/>
              <p:nvPr/>
            </p:nvSpPr>
            <p:spPr>
              <a:xfrm>
                <a:off x="117306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9" name="Freeform 18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0" name="Freeform 18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1" name="Freeform 18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2" name="Freeform 19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3" name="Freeform 19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4" name="Freeform 19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5" name="Freeform 19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6" name="Freeform 19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7" name="Freeform 19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8" name="Freeform 19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9" name="Freeform 19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0" name="Freeform 19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1" name="Freeform 19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2" name="Freeform 200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3" name="Freeform 201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4" name="Freeform 202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5" name="Freeform 203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6" name="Freeform 204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7" name="Freeform 205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8" name="Freeform 206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9" name="Freeform 207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0" name="Freeform 208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1" name="Freeform 209"/>
              <p:cNvSpPr/>
              <p:nvPr/>
            </p:nvSpPr>
            <p:spPr>
              <a:xfrm>
                <a:off x="117370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2" name="Freeform 210"/>
              <p:cNvSpPr/>
              <p:nvPr/>
            </p:nvSpPr>
            <p:spPr>
              <a:xfrm>
                <a:off x="1172124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3" name="Freeform 211"/>
              <p:cNvSpPr/>
              <p:nvPr/>
            </p:nvSpPr>
            <p:spPr>
              <a:xfrm>
                <a:off x="1172772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4" name="Freeform 212"/>
              <p:cNvSpPr/>
              <p:nvPr/>
            </p:nvSpPr>
            <p:spPr>
              <a:xfrm>
                <a:off x="1173060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5" name="Freeform 213"/>
              <p:cNvSpPr/>
              <p:nvPr/>
            </p:nvSpPr>
            <p:spPr>
              <a:xfrm>
                <a:off x="1173960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6" name="Freeform 214"/>
              <p:cNvSpPr/>
              <p:nvPr/>
            </p:nvSpPr>
            <p:spPr>
              <a:xfrm>
                <a:off x="1173060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7" name="Freeform 215"/>
              <p:cNvSpPr/>
              <p:nvPr/>
            </p:nvSpPr>
            <p:spPr>
              <a:xfrm>
                <a:off x="11755800" y="202680"/>
                <a:ext cx="331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8" name="Freeform 21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9" name="Freeform 21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0" name="Freeform 21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1" name="Freeform 21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2" name="Freeform 22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3" name="Freeform 22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4" name="Freeform 22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5" name="Freeform 22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6" name="Freeform 22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7" name="Freeform 22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8" name="Freeform 22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9" name="Freeform 22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0" name="Freeform 22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1" name="Freeform 229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2" name="Freeform 230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3" name="Freeform 231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4" name="Freeform 232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5" name="Freeform 233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6" name="Freeform 234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7" name="Freeform 235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8" name="Freeform 236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9" name="Freeform 237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0" name="Freeform 238"/>
              <p:cNvSpPr/>
              <p:nvPr/>
            </p:nvSpPr>
            <p:spPr>
              <a:xfrm>
                <a:off x="11840760" y="258120"/>
                <a:ext cx="1080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1" name="Freeform 239"/>
              <p:cNvSpPr/>
              <p:nvPr/>
            </p:nvSpPr>
            <p:spPr>
              <a:xfrm>
                <a:off x="11831400" y="255600"/>
                <a:ext cx="1080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2" name="Freeform 240"/>
              <p:cNvSpPr/>
              <p:nvPr/>
            </p:nvSpPr>
            <p:spPr>
              <a:xfrm>
                <a:off x="11826000" y="253080"/>
                <a:ext cx="936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3" name="Freeform 241"/>
              <p:cNvSpPr/>
              <p:nvPr/>
            </p:nvSpPr>
            <p:spPr>
              <a:xfrm>
                <a:off x="11819520" y="247680"/>
                <a:ext cx="9360" cy="33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4" name="Freeform 242"/>
              <p:cNvSpPr/>
              <p:nvPr/>
            </p:nvSpPr>
            <p:spPr>
              <a:xfrm>
                <a:off x="11810160" y="244800"/>
                <a:ext cx="9360" cy="32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5" name="Freeform 243"/>
              <p:cNvSpPr/>
              <p:nvPr/>
            </p:nvSpPr>
            <p:spPr>
              <a:xfrm>
                <a:off x="11803680" y="242280"/>
                <a:ext cx="108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6" name="Freeform 244"/>
              <p:cNvSpPr/>
              <p:nvPr/>
            </p:nvSpPr>
            <p:spPr>
              <a:xfrm>
                <a:off x="11796840" y="236880"/>
                <a:ext cx="1080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7" name="Freeform 245"/>
              <p:cNvSpPr/>
              <p:nvPr/>
            </p:nvSpPr>
            <p:spPr>
              <a:xfrm>
                <a:off x="11791440" y="234360"/>
                <a:ext cx="936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8" name="Freeform 24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9" name="Freeform 24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0" name="Freeform 24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1" name="Freeform 24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2" name="Freeform 25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3" name="Freeform 25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4" name="Freeform 25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5" name="Freeform 25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6" name="Freeform 25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7" name="Freeform 25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8" name="Freeform 25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9" name="Freeform 25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0" name="Freeform 25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1" name="Freeform 259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2" name="Freeform 260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3" name="Freeform 261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4" name="Freeform 262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5" name="Freeform 263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6" name="Freeform 264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7" name="Freeform 265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8" name="Freeform 266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9" name="Freeform 267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0" name="Freeform 268"/>
              <p:cNvSpPr/>
              <p:nvPr/>
            </p:nvSpPr>
            <p:spPr>
              <a:xfrm>
                <a:off x="11782440" y="231840"/>
                <a:ext cx="936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1" name="Freeform 269"/>
              <p:cNvSpPr/>
              <p:nvPr/>
            </p:nvSpPr>
            <p:spPr>
              <a:xfrm>
                <a:off x="11831400" y="242280"/>
                <a:ext cx="17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2" name="Freeform 270"/>
              <p:cNvSpPr/>
              <p:nvPr/>
            </p:nvSpPr>
            <p:spPr>
              <a:xfrm>
                <a:off x="11822040" y="239400"/>
                <a:ext cx="1584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3" name="Freeform 271"/>
              <p:cNvSpPr/>
              <p:nvPr/>
            </p:nvSpPr>
            <p:spPr>
              <a:xfrm>
                <a:off x="11816640" y="239400"/>
                <a:ext cx="9360" cy="1872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4" name="Freeform 272"/>
              <p:cNvSpPr/>
              <p:nvPr/>
            </p:nvSpPr>
            <p:spPr>
              <a:xfrm>
                <a:off x="11810160" y="239400"/>
                <a:ext cx="93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5" name="Freeform 273"/>
              <p:cNvSpPr/>
              <p:nvPr/>
            </p:nvSpPr>
            <p:spPr>
              <a:xfrm>
                <a:off x="11803680" y="236880"/>
                <a:ext cx="6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6" name="Freeform 274"/>
              <p:cNvSpPr/>
              <p:nvPr/>
            </p:nvSpPr>
            <p:spPr>
              <a:xfrm>
                <a:off x="1179684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7" name="Freeform 275"/>
              <p:cNvSpPr/>
              <p:nvPr/>
            </p:nvSpPr>
            <p:spPr>
              <a:xfrm>
                <a:off x="11794320" y="23688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8" name="Freeform 276"/>
              <p:cNvSpPr/>
              <p:nvPr/>
            </p:nvSpPr>
            <p:spPr>
              <a:xfrm>
                <a:off x="1179144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9" name="Freeform 277"/>
              <p:cNvSpPr/>
              <p:nvPr/>
            </p:nvSpPr>
            <p:spPr>
              <a:xfrm>
                <a:off x="11787480" y="236880"/>
                <a:ext cx="39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0" name="Freeform 278"/>
              <p:cNvSpPr/>
              <p:nvPr/>
            </p:nvSpPr>
            <p:spPr>
              <a:xfrm>
                <a:off x="11783520" y="23688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1" name="Freeform 279"/>
              <p:cNvSpPr/>
              <p:nvPr/>
            </p:nvSpPr>
            <p:spPr>
              <a:xfrm>
                <a:off x="11782440" y="23688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2" name="Freeform 280"/>
              <p:cNvSpPr/>
              <p:nvPr/>
            </p:nvSpPr>
            <p:spPr>
              <a:xfrm>
                <a:off x="11778120" y="236880"/>
                <a:ext cx="28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3" name="Freeform 281"/>
              <p:cNvSpPr/>
              <p:nvPr/>
            </p:nvSpPr>
            <p:spPr>
              <a:xfrm>
                <a:off x="1182600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4" name="Freeform 282"/>
              <p:cNvSpPr/>
              <p:nvPr/>
            </p:nvSpPr>
            <p:spPr>
              <a:xfrm>
                <a:off x="11816640" y="22644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5" name="Freeform 283"/>
              <p:cNvSpPr/>
              <p:nvPr/>
            </p:nvSpPr>
            <p:spPr>
              <a:xfrm>
                <a:off x="11810160" y="228960"/>
                <a:ext cx="1332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6" name="Freeform 284"/>
              <p:cNvSpPr/>
              <p:nvPr/>
            </p:nvSpPr>
            <p:spPr>
              <a:xfrm>
                <a:off x="1180728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7" name="Freeform 285"/>
              <p:cNvSpPr/>
              <p:nvPr/>
            </p:nvSpPr>
            <p:spPr>
              <a:xfrm>
                <a:off x="11800800" y="228960"/>
                <a:ext cx="936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8" name="Freeform 286"/>
              <p:cNvSpPr/>
              <p:nvPr/>
            </p:nvSpPr>
            <p:spPr>
              <a:xfrm>
                <a:off x="11796840" y="228960"/>
                <a:ext cx="6840" cy="13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9" name="Freeform 287"/>
              <p:cNvSpPr/>
              <p:nvPr/>
            </p:nvSpPr>
            <p:spPr>
              <a:xfrm>
                <a:off x="1179432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0" name="Freeform 288"/>
              <p:cNvSpPr/>
              <p:nvPr/>
            </p:nvSpPr>
            <p:spPr>
              <a:xfrm>
                <a:off x="11787480" y="231840"/>
                <a:ext cx="684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1" name="Freeform 289"/>
              <p:cNvSpPr/>
              <p:nvPr/>
            </p:nvSpPr>
            <p:spPr>
              <a:xfrm>
                <a:off x="11783520" y="23184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2" name="Freeform 290"/>
              <p:cNvSpPr/>
              <p:nvPr/>
            </p:nvSpPr>
            <p:spPr>
              <a:xfrm>
                <a:off x="11783520" y="231840"/>
                <a:ext cx="540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3" name="Freeform 291"/>
              <p:cNvSpPr/>
              <p:nvPr/>
            </p:nvSpPr>
            <p:spPr>
              <a:xfrm>
                <a:off x="11782440" y="231840"/>
                <a:ext cx="39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4" name="Freeform 292"/>
              <p:cNvSpPr/>
              <p:nvPr/>
            </p:nvSpPr>
            <p:spPr>
              <a:xfrm>
                <a:off x="11778120" y="234360"/>
                <a:ext cx="288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5" name="Freeform 29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6" name="Freeform 29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7" name="Freeform 29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8" name="Freeform 29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9" name="Freeform 29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0" name="Freeform 29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1" name="Freeform 29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2" name="Freeform 30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3" name="Freeform 30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4" name="Freeform 30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5" name="Freeform 30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6" name="Freeform 30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7" name="Freeform 30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8" name="Freeform 306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9" name="Freeform 307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0" name="Freeform 308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1" name="Freeform 309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2" name="Freeform 310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3" name="Freeform 311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4" name="Freeform 312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5" name="Freeform 313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6" name="Freeform 314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7" name="Freeform 315"/>
              <p:cNvSpPr/>
              <p:nvPr/>
            </p:nvSpPr>
            <p:spPr>
              <a:xfrm>
                <a:off x="11826000" y="215640"/>
                <a:ext cx="93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8" name="Freeform 316"/>
              <p:cNvSpPr/>
              <p:nvPr/>
            </p:nvSpPr>
            <p:spPr>
              <a:xfrm>
                <a:off x="11819520" y="21852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9" name="Freeform 317"/>
              <p:cNvSpPr/>
              <p:nvPr/>
            </p:nvSpPr>
            <p:spPr>
              <a:xfrm>
                <a:off x="11816640" y="21852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0" name="Freeform 318"/>
              <p:cNvSpPr/>
              <p:nvPr/>
            </p:nvSpPr>
            <p:spPr>
              <a:xfrm>
                <a:off x="11810160" y="221040"/>
                <a:ext cx="93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1" name="Freeform 319"/>
              <p:cNvSpPr/>
              <p:nvPr/>
            </p:nvSpPr>
            <p:spPr>
              <a:xfrm>
                <a:off x="1180728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2" name="Freeform 32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3" name="Freeform 32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4" name="Freeform 32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5" name="Freeform 32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6" name="Freeform 32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7" name="Freeform 32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8" name="Freeform 32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9" name="Freeform 32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0" name="Freeform 32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1" name="Freeform 32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2" name="Freeform 33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3" name="Freeform 33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4" name="Freeform 33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5" name="Freeform 333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6" name="Freeform 334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7" name="Freeform 335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8" name="Freeform 336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9" name="Freeform 337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0" name="Freeform 338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1" name="Freeform 339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2" name="Freeform 340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3" name="Freeform 341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4" name="Freeform 342"/>
              <p:cNvSpPr/>
              <p:nvPr/>
            </p:nvSpPr>
            <p:spPr>
              <a:xfrm>
                <a:off x="11800800" y="22356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5" name="Freeform 343"/>
              <p:cNvSpPr/>
              <p:nvPr/>
            </p:nvSpPr>
            <p:spPr>
              <a:xfrm>
                <a:off x="11812680" y="213120"/>
                <a:ext cx="108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6" name="Freeform 344"/>
              <p:cNvSpPr/>
              <p:nvPr/>
            </p:nvSpPr>
            <p:spPr>
              <a:xfrm>
                <a:off x="11810160" y="2156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7" name="Freeform 345"/>
              <p:cNvSpPr/>
              <p:nvPr/>
            </p:nvSpPr>
            <p:spPr>
              <a:xfrm>
                <a:off x="11807280" y="21852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8" name="Freeform 346"/>
              <p:cNvSpPr/>
              <p:nvPr/>
            </p:nvSpPr>
            <p:spPr>
              <a:xfrm>
                <a:off x="11796840" y="22644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9" name="Freeform 347"/>
              <p:cNvSpPr/>
              <p:nvPr/>
            </p:nvSpPr>
            <p:spPr>
              <a:xfrm>
                <a:off x="11796840" y="210600"/>
                <a:ext cx="158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0" name="Freeform 348"/>
              <p:cNvSpPr/>
              <p:nvPr/>
            </p:nvSpPr>
            <p:spPr>
              <a:xfrm>
                <a:off x="11700000" y="250200"/>
                <a:ext cx="464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1" name="Line 349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2" name="Freeform 350"/>
              <p:cNvSpPr/>
              <p:nvPr/>
            </p:nvSpPr>
            <p:spPr>
              <a:xfrm>
                <a:off x="11721240" y="2901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3" name="Freeform 351"/>
              <p:cNvSpPr/>
              <p:nvPr/>
            </p:nvSpPr>
            <p:spPr>
              <a:xfrm>
                <a:off x="11721240" y="290160"/>
                <a:ext cx="39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4" name="Freeform 352"/>
              <p:cNvSpPr/>
              <p:nvPr/>
            </p:nvSpPr>
            <p:spPr>
              <a:xfrm>
                <a:off x="11721240" y="29268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5" name="Freeform 353"/>
              <p:cNvSpPr/>
              <p:nvPr/>
            </p:nvSpPr>
            <p:spPr>
              <a:xfrm>
                <a:off x="11721240" y="295560"/>
                <a:ext cx="68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6" name="Freeform 354"/>
              <p:cNvSpPr/>
              <p:nvPr/>
            </p:nvSpPr>
            <p:spPr>
              <a:xfrm>
                <a:off x="11725200" y="298080"/>
                <a:ext cx="28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7" name="Freeform 355"/>
              <p:cNvSpPr/>
              <p:nvPr/>
            </p:nvSpPr>
            <p:spPr>
              <a:xfrm>
                <a:off x="11826000" y="2714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8" name="Oval 356"/>
              <p:cNvSpPr/>
              <p:nvPr/>
            </p:nvSpPr>
            <p:spPr>
              <a:xfrm>
                <a:off x="11812680" y="274320"/>
                <a:ext cx="20160" cy="158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9" name="Freeform 357"/>
              <p:cNvSpPr/>
              <p:nvPr/>
            </p:nvSpPr>
            <p:spPr>
              <a:xfrm>
                <a:off x="11812680" y="279360"/>
                <a:ext cx="2016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0" name="Freeform 358"/>
              <p:cNvSpPr/>
              <p:nvPr/>
            </p:nvSpPr>
            <p:spPr>
              <a:xfrm>
                <a:off x="11822040" y="266040"/>
                <a:ext cx="684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1" name="Freeform 359"/>
              <p:cNvSpPr/>
              <p:nvPr/>
            </p:nvSpPr>
            <p:spPr>
              <a:xfrm>
                <a:off x="11796840" y="281880"/>
                <a:ext cx="360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2" name="Oval 360"/>
              <p:cNvSpPr/>
              <p:nvPr/>
            </p:nvSpPr>
            <p:spPr>
              <a:xfrm>
                <a:off x="11758320" y="189360"/>
                <a:ext cx="266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3" name="Freeform 361"/>
              <p:cNvSpPr/>
              <p:nvPr/>
            </p:nvSpPr>
            <p:spPr>
              <a:xfrm>
                <a:off x="11753280" y="165600"/>
                <a:ext cx="3852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4" name="Freeform 362"/>
              <p:cNvSpPr/>
              <p:nvPr/>
            </p:nvSpPr>
            <p:spPr>
              <a:xfrm>
                <a:off x="11767680" y="149400"/>
                <a:ext cx="828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5" name="Freeform 363"/>
              <p:cNvSpPr/>
              <p:nvPr/>
            </p:nvSpPr>
            <p:spPr>
              <a:xfrm>
                <a:off x="11753280" y="173160"/>
                <a:ext cx="3852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6" name="Freeform 364"/>
              <p:cNvSpPr/>
              <p:nvPr/>
            </p:nvSpPr>
            <p:spPr>
              <a:xfrm>
                <a:off x="11774520" y="165600"/>
                <a:ext cx="1476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7" name="Freeform 365"/>
              <p:cNvSpPr/>
              <p:nvPr/>
            </p:nvSpPr>
            <p:spPr>
              <a:xfrm>
                <a:off x="11753280" y="165600"/>
                <a:ext cx="1728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8" name="Freeform 366"/>
              <p:cNvSpPr/>
              <p:nvPr/>
            </p:nvSpPr>
            <p:spPr>
              <a:xfrm>
                <a:off x="11767680" y="160200"/>
                <a:ext cx="8280" cy="2124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9" name="Oval 367"/>
              <p:cNvSpPr/>
              <p:nvPr/>
            </p:nvSpPr>
            <p:spPr>
              <a:xfrm>
                <a:off x="1176228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0" name="Oval 368"/>
              <p:cNvSpPr/>
              <p:nvPr/>
            </p:nvSpPr>
            <p:spPr>
              <a:xfrm>
                <a:off x="117583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1" name="Oval 369"/>
              <p:cNvSpPr/>
              <p:nvPr/>
            </p:nvSpPr>
            <p:spPr>
              <a:xfrm>
                <a:off x="11778120" y="183960"/>
                <a:ext cx="288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2" name="Oval 370"/>
              <p:cNvSpPr/>
              <p:nvPr/>
            </p:nvSpPr>
            <p:spPr>
              <a:xfrm>
                <a:off x="11783520" y="183960"/>
                <a:ext cx="144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3" name="Oval 371"/>
              <p:cNvSpPr/>
              <p:nvPr/>
            </p:nvSpPr>
            <p:spPr>
              <a:xfrm>
                <a:off x="11773080" y="18396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4" name="Oval 372"/>
              <p:cNvSpPr/>
              <p:nvPr/>
            </p:nvSpPr>
            <p:spPr>
              <a:xfrm>
                <a:off x="11755800" y="1814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5" name="Oval 373"/>
              <p:cNvSpPr/>
              <p:nvPr/>
            </p:nvSpPr>
            <p:spPr>
              <a:xfrm>
                <a:off x="117583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6" name="Oval 374"/>
              <p:cNvSpPr/>
              <p:nvPr/>
            </p:nvSpPr>
            <p:spPr>
              <a:xfrm>
                <a:off x="1178748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7" name="Oval 375"/>
              <p:cNvSpPr/>
              <p:nvPr/>
            </p:nvSpPr>
            <p:spPr>
              <a:xfrm>
                <a:off x="11783520" y="181440"/>
                <a:ext cx="144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8" name="Freeform 376"/>
              <p:cNvSpPr/>
              <p:nvPr/>
            </p:nvSpPr>
            <p:spPr>
              <a:xfrm>
                <a:off x="1175328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9" name="Freeform 377"/>
              <p:cNvSpPr/>
              <p:nvPr/>
            </p:nvSpPr>
            <p:spPr>
              <a:xfrm>
                <a:off x="11791440" y="176040"/>
                <a:ext cx="36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0" name="Oval 378"/>
              <p:cNvSpPr/>
              <p:nvPr/>
            </p:nvSpPr>
            <p:spPr>
              <a:xfrm>
                <a:off x="11767680" y="160200"/>
                <a:ext cx="828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1" name="Oval 379"/>
              <p:cNvSpPr/>
              <p:nvPr/>
            </p:nvSpPr>
            <p:spPr>
              <a:xfrm>
                <a:off x="11773080" y="165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2" name="Oval 380"/>
              <p:cNvSpPr/>
              <p:nvPr/>
            </p:nvSpPr>
            <p:spPr>
              <a:xfrm>
                <a:off x="11773080" y="168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3" name="Oval 381"/>
              <p:cNvSpPr/>
              <p:nvPr/>
            </p:nvSpPr>
            <p:spPr>
              <a:xfrm>
                <a:off x="11773080" y="170640"/>
                <a:ext cx="360" cy="28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4" name="Freeform 382"/>
              <p:cNvSpPr/>
              <p:nvPr/>
            </p:nvSpPr>
            <p:spPr>
              <a:xfrm>
                <a:off x="1171620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5" name="Freeform 383"/>
              <p:cNvSpPr/>
              <p:nvPr/>
            </p:nvSpPr>
            <p:spPr>
              <a:xfrm>
                <a:off x="1172520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6" name="Freeform 384"/>
              <p:cNvSpPr/>
              <p:nvPr/>
            </p:nvSpPr>
            <p:spPr>
              <a:xfrm>
                <a:off x="1173960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7" name="Freeform 385"/>
              <p:cNvSpPr/>
              <p:nvPr/>
            </p:nvSpPr>
            <p:spPr>
              <a:xfrm>
                <a:off x="1174392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8" name="Freeform 386"/>
              <p:cNvSpPr/>
              <p:nvPr/>
            </p:nvSpPr>
            <p:spPr>
              <a:xfrm>
                <a:off x="1173960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9" name="Freeform 387"/>
              <p:cNvSpPr/>
              <p:nvPr/>
            </p:nvSpPr>
            <p:spPr>
              <a:xfrm>
                <a:off x="1173060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0" name="Freeform 388"/>
              <p:cNvSpPr/>
              <p:nvPr/>
            </p:nvSpPr>
            <p:spPr>
              <a:xfrm>
                <a:off x="11748960" y="194400"/>
                <a:ext cx="2160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1" name="Freeform 389"/>
              <p:cNvSpPr/>
              <p:nvPr/>
            </p:nvSpPr>
            <p:spPr>
              <a:xfrm>
                <a:off x="117532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2" name="Freeform 390"/>
              <p:cNvSpPr/>
              <p:nvPr/>
            </p:nvSpPr>
            <p:spPr>
              <a:xfrm>
                <a:off x="11746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3" name="Freeform 391"/>
              <p:cNvSpPr/>
              <p:nvPr/>
            </p:nvSpPr>
            <p:spPr>
              <a:xfrm>
                <a:off x="11816640" y="213120"/>
                <a:ext cx="122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4" name="Freeform 392"/>
              <p:cNvSpPr/>
              <p:nvPr/>
            </p:nvSpPr>
            <p:spPr>
              <a:xfrm>
                <a:off x="11794320" y="197280"/>
                <a:ext cx="2520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5" name="Freeform 393"/>
              <p:cNvSpPr/>
              <p:nvPr/>
            </p:nvSpPr>
            <p:spPr>
              <a:xfrm>
                <a:off x="11791440" y="197280"/>
                <a:ext cx="1332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6" name="Freeform 394"/>
              <p:cNvSpPr/>
              <p:nvPr/>
            </p:nvSpPr>
            <p:spPr>
              <a:xfrm>
                <a:off x="11773080" y="178560"/>
                <a:ext cx="280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7" name="Freeform 395"/>
              <p:cNvSpPr/>
              <p:nvPr/>
            </p:nvSpPr>
            <p:spPr>
              <a:xfrm>
                <a:off x="11791440" y="189360"/>
                <a:ext cx="1332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8" name="Freeform 396"/>
              <p:cNvSpPr/>
              <p:nvPr/>
            </p:nvSpPr>
            <p:spPr>
              <a:xfrm>
                <a:off x="11794320" y="189360"/>
                <a:ext cx="20160" cy="792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9" name="Freeform 397"/>
              <p:cNvSpPr/>
              <p:nvPr/>
            </p:nvSpPr>
            <p:spPr>
              <a:xfrm>
                <a:off x="11774520" y="194400"/>
                <a:ext cx="2016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0" name="Freeform 398"/>
              <p:cNvSpPr/>
              <p:nvPr/>
            </p:nvSpPr>
            <p:spPr>
              <a:xfrm>
                <a:off x="11773080" y="191880"/>
                <a:ext cx="1872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1" name="Freeform 399"/>
              <p:cNvSpPr/>
              <p:nvPr/>
            </p:nvSpPr>
            <p:spPr>
              <a:xfrm>
                <a:off x="11791440" y="191880"/>
                <a:ext cx="68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2" name="Freeform 400"/>
              <p:cNvSpPr/>
              <p:nvPr/>
            </p:nvSpPr>
            <p:spPr>
              <a:xfrm>
                <a:off x="11716200" y="197280"/>
                <a:ext cx="11052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3" name="Oval 401"/>
              <p:cNvSpPr/>
              <p:nvPr/>
            </p:nvSpPr>
            <p:spPr>
              <a:xfrm>
                <a:off x="11755800" y="242280"/>
                <a:ext cx="33120" cy="2664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4" name="Freeform 402"/>
              <p:cNvSpPr/>
              <p:nvPr/>
            </p:nvSpPr>
            <p:spPr>
              <a:xfrm>
                <a:off x="11758320" y="244800"/>
                <a:ext cx="2268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075" name="Freeform 403"/>
            <p:cNvSpPr/>
            <p:nvPr/>
          </p:nvSpPr>
          <p:spPr>
            <a:xfrm>
              <a:off x="11600640" y="483840"/>
              <a:ext cx="362160" cy="8244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076" name="Group 404"/>
            <p:cNvGrpSpPr/>
            <p:nvPr/>
          </p:nvGrpSpPr>
          <p:grpSpPr>
            <a:xfrm>
              <a:off x="11575440" y="212040"/>
              <a:ext cx="398160" cy="270360"/>
              <a:chOff x="11575440" y="212040"/>
              <a:chExt cx="398160" cy="270360"/>
            </a:xfrm>
          </p:grpSpPr>
          <p:sp>
            <p:nvSpPr>
              <p:cNvPr id="3077" name="Freeform 405"/>
              <p:cNvSpPr/>
              <p:nvPr/>
            </p:nvSpPr>
            <p:spPr>
              <a:xfrm>
                <a:off x="11575440" y="212040"/>
                <a:ext cx="39816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8" name="Freeform 406"/>
              <p:cNvSpPr/>
              <p:nvPr/>
            </p:nvSpPr>
            <p:spPr>
              <a:xfrm>
                <a:off x="11589840" y="230400"/>
                <a:ext cx="366120" cy="248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9" name="Freeform 407"/>
              <p:cNvSpPr/>
              <p:nvPr/>
            </p:nvSpPr>
            <p:spPr>
              <a:xfrm>
                <a:off x="11607480" y="254160"/>
                <a:ext cx="329040" cy="22824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080" name="Oval 408"/>
            <p:cNvSpPr/>
            <p:nvPr/>
          </p:nvSpPr>
          <p:spPr>
            <a:xfrm>
              <a:off x="12015720" y="340560"/>
              <a:ext cx="32040" cy="2664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1" name="Oval 409"/>
            <p:cNvSpPr/>
            <p:nvPr/>
          </p:nvSpPr>
          <p:spPr>
            <a:xfrm>
              <a:off x="11489040" y="338040"/>
              <a:ext cx="30600" cy="2664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82" name="Text Box 2"/>
          <p:cNvSpPr/>
          <p:nvPr/>
        </p:nvSpPr>
        <p:spPr>
          <a:xfrm>
            <a:off x="-7920" y="0"/>
            <a:ext cx="12197520" cy="7207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СВЯЗАННЫХ С НЕБЛАГОПРИЯТНЫМИ МЕТЕОЯВЛЕНИЯМИ НА ТЕРРИТОРИАЛЬНОЙ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АВТОМОБИЛЬНОЙ ДОРОГЕ «СУРГУТ-НИЖНЕВАРТОВСК» В ХМАО-ЮГРЕ (НА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3083" name="Прямоугольник 391"/>
          <p:cNvSpPr/>
          <p:nvPr/>
        </p:nvSpPr>
        <p:spPr>
          <a:xfrm>
            <a:off x="6480" y="732240"/>
            <a:ext cx="2887560" cy="238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Камера отсутствует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084" name="Прямоугольник 401"/>
          <p:cNvSpPr/>
          <p:nvPr/>
        </p:nvSpPr>
        <p:spPr>
          <a:xfrm>
            <a:off x="6480" y="977040"/>
            <a:ext cx="2887560" cy="158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5" name="CustomShape 16"/>
          <p:cNvSpPr/>
          <p:nvPr/>
        </p:nvSpPr>
        <p:spPr>
          <a:xfrm>
            <a:off x="2327760" y="6364080"/>
            <a:ext cx="1433520" cy="383040"/>
          </a:xfrm>
          <a:prstGeom prst="rect">
            <a:avLst/>
          </a:prstGeom>
          <a:solidFill>
            <a:srgbClr val="C5E0B4"/>
          </a:solidFill>
          <a:ln w="127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86" name="Rectangle 93"/>
          <p:cNvSpPr/>
          <p:nvPr/>
        </p:nvSpPr>
        <p:spPr>
          <a:xfrm>
            <a:off x="9299520" y="4113720"/>
            <a:ext cx="2889720" cy="1857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7" name="Text Box 97"/>
          <p:cNvSpPr/>
          <p:nvPr/>
        </p:nvSpPr>
        <p:spPr>
          <a:xfrm>
            <a:off x="9794160" y="4168080"/>
            <a:ext cx="21160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88" name="Text Box 97"/>
          <p:cNvSpPr/>
          <p:nvPr/>
        </p:nvSpPr>
        <p:spPr>
          <a:xfrm>
            <a:off x="9707040" y="4559760"/>
            <a:ext cx="2545560" cy="55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89" name="Полилиния 418"/>
          <p:cNvSpPr/>
          <p:nvPr/>
        </p:nvSpPr>
        <p:spPr>
          <a:xfrm>
            <a:off x="9342360" y="4697280"/>
            <a:ext cx="360360" cy="16740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0" name="Полилиния 419"/>
          <p:cNvSpPr/>
          <p:nvPr/>
        </p:nvSpPr>
        <p:spPr>
          <a:xfrm>
            <a:off x="9353160" y="5176800"/>
            <a:ext cx="322200" cy="14364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1" name="Text Box 97"/>
          <p:cNvSpPr/>
          <p:nvPr/>
        </p:nvSpPr>
        <p:spPr>
          <a:xfrm>
            <a:off x="9718920" y="513648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92" name="Овал 421"/>
          <p:cNvSpPr/>
          <p:nvPr/>
        </p:nvSpPr>
        <p:spPr>
          <a:xfrm rot="5238000">
            <a:off x="9430560" y="5501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3" name="Text Box 97"/>
          <p:cNvSpPr/>
          <p:nvPr/>
        </p:nvSpPr>
        <p:spPr>
          <a:xfrm>
            <a:off x="9736200" y="5456520"/>
            <a:ext cx="2533680" cy="2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94" name="Овал 387"/>
          <p:cNvSpPr/>
          <p:nvPr/>
        </p:nvSpPr>
        <p:spPr>
          <a:xfrm rot="5238000">
            <a:off x="721440" y="4142160"/>
            <a:ext cx="188640" cy="159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5" name="Прямая соединительная линия 388"/>
          <p:cNvSpPr/>
          <p:nvPr/>
        </p:nvSpPr>
        <p:spPr>
          <a:xfrm flipV="1">
            <a:off x="2896560" y="2411640"/>
            <a:ext cx="3389760" cy="151560"/>
          </a:xfrm>
          <a:prstGeom prst="line">
            <a:avLst/>
          </a:prstGeom>
          <a:ln>
            <a:solidFill>
              <a:srgbClr val="55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6" name="Прямоугольник 390"/>
          <p:cNvSpPr/>
          <p:nvPr/>
        </p:nvSpPr>
        <p:spPr>
          <a:xfrm>
            <a:off x="21600" y="2364480"/>
            <a:ext cx="686160" cy="1886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100" b="0" strike="noStrike" spc="-1" dirty="0">
              <a:latin typeface="Arial"/>
            </a:endParaRPr>
          </a:p>
        </p:txBody>
      </p:sp>
      <p:sp>
        <p:nvSpPr>
          <p:cNvPr id="3097" name="Полилиния 2"/>
          <p:cNvSpPr/>
          <p:nvPr/>
        </p:nvSpPr>
        <p:spPr>
          <a:xfrm>
            <a:off x="4329180" y="2870805"/>
            <a:ext cx="259920" cy="13680"/>
          </a:xfrm>
          <a:custGeom>
            <a:avLst/>
            <a:gdLst/>
            <a:ahLst/>
            <a:cxnLst/>
            <a:rect l="l" t="t" r="r" b="b"/>
            <a:pathLst>
              <a:path w="262538" h="27844">
                <a:moveTo>
                  <a:pt x="0" y="27844"/>
                </a:moveTo>
                <a:lnTo>
                  <a:pt x="241300" y="2444"/>
                </a:lnTo>
                <a:cubicBezTo>
                  <a:pt x="280458" y="-1789"/>
                  <a:pt x="257704" y="327"/>
                  <a:pt x="234950" y="2444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98" name="Рисунок 12"/>
          <p:cNvPicPr/>
          <p:nvPr/>
        </p:nvPicPr>
        <p:blipFill>
          <a:blip r:embed="rId4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39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393" name="Рисунок 3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0" y="722880"/>
            <a:ext cx="12192000" cy="6135120"/>
          </a:xfrm>
          <a:prstGeom prst="rect">
            <a:avLst/>
          </a:prstGeom>
        </p:spPr>
      </p:pic>
      <p:sp>
        <p:nvSpPr>
          <p:cNvPr id="162" name="Text Box 66"/>
          <p:cNvSpPr/>
          <p:nvPr/>
        </p:nvSpPr>
        <p:spPr>
          <a:xfrm>
            <a:off x="6840" y="3600"/>
            <a:ext cx="12196080" cy="7192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</a:t>
            </a:r>
            <a:r>
              <a:rPr lang="ru-RU" sz="1400" b="0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СИЛЬНЫМ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НЕФТЕЮГАНСКОГО МР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63" name="Прямоугольник 44"/>
          <p:cNvSpPr/>
          <p:nvPr/>
        </p:nvSpPr>
        <p:spPr>
          <a:xfrm>
            <a:off x="4864680" y="862920"/>
            <a:ext cx="181872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Нефтеюганский МР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164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165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166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167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168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169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170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171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172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73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74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175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76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177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78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79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80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181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182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183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184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185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186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187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188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189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190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91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192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193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4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195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196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197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8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199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0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202" name="Группа 45"/>
          <p:cNvGrpSpPr/>
          <p:nvPr/>
        </p:nvGrpSpPr>
        <p:grpSpPr>
          <a:xfrm>
            <a:off x="5040000" y="1260000"/>
            <a:ext cx="1666080" cy="663120"/>
            <a:chOff x="5040000" y="1260000"/>
            <a:chExt cx="1666080" cy="663120"/>
          </a:xfrm>
        </p:grpSpPr>
        <p:sp>
          <p:nvSpPr>
            <p:cNvPr id="203" name="TextBox 130"/>
            <p:cNvSpPr/>
            <p:nvPr/>
          </p:nvSpPr>
          <p:spPr>
            <a:xfrm>
              <a:off x="5040000" y="1260000"/>
              <a:ext cx="166608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Нефтеюганский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204" name="TextBox 131"/>
            <p:cNvSpPr/>
            <p:nvPr/>
          </p:nvSpPr>
          <p:spPr>
            <a:xfrm>
              <a:off x="5694480" y="1442880"/>
              <a:ext cx="7135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205" name="Прямоугольник 104"/>
            <p:cNvSpPr/>
            <p:nvPr/>
          </p:nvSpPr>
          <p:spPr>
            <a:xfrm>
              <a:off x="5314680" y="1671480"/>
              <a:ext cx="754560" cy="118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1000,03/242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206" name="TextBox 132"/>
            <p:cNvSpPr/>
            <p:nvPr/>
          </p:nvSpPr>
          <p:spPr>
            <a:xfrm>
              <a:off x="5157720" y="1450800"/>
              <a:ext cx="68580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207" name="Прямоугольник 105"/>
            <p:cNvSpPr/>
            <p:nvPr/>
          </p:nvSpPr>
          <p:spPr>
            <a:xfrm>
              <a:off x="5314680" y="1792800"/>
              <a:ext cx="1044720" cy="13032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2017/47712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208" name="Скругленный прямоугольник 43"/>
            <p:cNvSpPr/>
            <p:nvPr/>
          </p:nvSpPr>
          <p:spPr>
            <a:xfrm>
              <a:off x="5972400" y="1657080"/>
              <a:ext cx="377280" cy="1400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61%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880"/>
            <a:ext cx="12192000" cy="6135120"/>
          </a:xfrm>
          <a:prstGeom prst="rect">
            <a:avLst/>
          </a:prstGeom>
        </p:spPr>
      </p:pic>
      <p:sp>
        <p:nvSpPr>
          <p:cNvPr id="211" name="Text Box 79"/>
          <p:cNvSpPr/>
          <p:nvPr/>
        </p:nvSpPr>
        <p:spPr>
          <a:xfrm>
            <a:off x="6840" y="3600"/>
            <a:ext cx="12196080" cy="7192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НЕФТЕЮГАНСК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12" name="Прямоугольник 51"/>
          <p:cNvSpPr/>
          <p:nvPr/>
        </p:nvSpPr>
        <p:spPr>
          <a:xfrm>
            <a:off x="4988160" y="862920"/>
            <a:ext cx="157176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Нефтеюганск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213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214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215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216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217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218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219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220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221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2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3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224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5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226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7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8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29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30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231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32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33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34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235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36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37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38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239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40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241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242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43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244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245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246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7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248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9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251" name="Группа 38"/>
          <p:cNvGrpSpPr/>
          <p:nvPr/>
        </p:nvGrpSpPr>
        <p:grpSpPr>
          <a:xfrm>
            <a:off x="5049000" y="1260000"/>
            <a:ext cx="1429920" cy="687960"/>
            <a:chOff x="5049000" y="1260000"/>
            <a:chExt cx="1429920" cy="687960"/>
          </a:xfrm>
        </p:grpSpPr>
        <p:sp>
          <p:nvSpPr>
            <p:cNvPr id="252" name="TextBox 121"/>
            <p:cNvSpPr/>
            <p:nvPr/>
          </p:nvSpPr>
          <p:spPr>
            <a:xfrm>
              <a:off x="5049000" y="1260000"/>
              <a:ext cx="14299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Нефтеюганск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253" name="TextBox 122"/>
            <p:cNvSpPr/>
            <p:nvPr/>
          </p:nvSpPr>
          <p:spPr>
            <a:xfrm>
              <a:off x="5766120" y="1427760"/>
              <a:ext cx="63360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254" name="Прямоугольник 97"/>
            <p:cNvSpPr/>
            <p:nvPr/>
          </p:nvSpPr>
          <p:spPr>
            <a:xfrm>
              <a:off x="5281200" y="1661400"/>
              <a:ext cx="785520" cy="138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529/295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255" name="TextBox 123"/>
            <p:cNvSpPr/>
            <p:nvPr/>
          </p:nvSpPr>
          <p:spPr>
            <a:xfrm>
              <a:off x="5177160" y="1443240"/>
              <a:ext cx="7149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256" name="Прямоугольник 98"/>
            <p:cNvSpPr/>
            <p:nvPr/>
          </p:nvSpPr>
          <p:spPr>
            <a:xfrm>
              <a:off x="5281200" y="1818360"/>
              <a:ext cx="1027080" cy="12960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2183/127950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257" name="Скругленный прямоугольник 40"/>
            <p:cNvSpPr/>
            <p:nvPr/>
          </p:nvSpPr>
          <p:spPr>
            <a:xfrm>
              <a:off x="5977800" y="1635840"/>
              <a:ext cx="326160" cy="1796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59%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21"/>
            <a:ext cx="12192000" cy="6121080"/>
          </a:xfrm>
          <a:prstGeom prst="rect">
            <a:avLst/>
          </a:prstGeom>
        </p:spPr>
      </p:pic>
      <p:sp>
        <p:nvSpPr>
          <p:cNvPr id="260" name="Text Box 106"/>
          <p:cNvSpPr/>
          <p:nvPr/>
        </p:nvSpPr>
        <p:spPr>
          <a:xfrm>
            <a:off x="6840" y="3600"/>
            <a:ext cx="12196080" cy="7192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ПЫТЬ-ЯХ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61" name="Прямоугольник 61"/>
          <p:cNvSpPr/>
          <p:nvPr/>
        </p:nvSpPr>
        <p:spPr>
          <a:xfrm>
            <a:off x="5146920" y="871200"/>
            <a:ext cx="118764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Пыть-Ях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262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263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264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265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266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267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268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269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270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1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2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273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4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275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6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7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8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279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280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81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82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283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284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85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86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287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288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89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290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291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92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293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294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295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6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297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98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300" name="Группа 34"/>
          <p:cNvGrpSpPr/>
          <p:nvPr/>
        </p:nvGrpSpPr>
        <p:grpSpPr>
          <a:xfrm>
            <a:off x="5183280" y="1260000"/>
            <a:ext cx="1115640" cy="678960"/>
            <a:chOff x="5183280" y="1260000"/>
            <a:chExt cx="1115640" cy="678960"/>
          </a:xfrm>
        </p:grpSpPr>
        <p:sp>
          <p:nvSpPr>
            <p:cNvPr id="301" name="TextBox 115"/>
            <p:cNvSpPr/>
            <p:nvPr/>
          </p:nvSpPr>
          <p:spPr>
            <a:xfrm>
              <a:off x="5183280" y="1260000"/>
              <a:ext cx="11066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Пыть-Ях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302" name="TextBox 116"/>
            <p:cNvSpPr/>
            <p:nvPr/>
          </p:nvSpPr>
          <p:spPr>
            <a:xfrm>
              <a:off x="5727240" y="1449000"/>
              <a:ext cx="5716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303" name="Прямоугольник 91"/>
            <p:cNvSpPr/>
            <p:nvPr/>
          </p:nvSpPr>
          <p:spPr>
            <a:xfrm>
              <a:off x="5300640" y="1648800"/>
              <a:ext cx="703440" cy="132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225/86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304" name="TextBox 117"/>
            <p:cNvSpPr/>
            <p:nvPr/>
          </p:nvSpPr>
          <p:spPr>
            <a:xfrm>
              <a:off x="5216760" y="1452600"/>
              <a:ext cx="64512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305" name="Прямоугольник 92"/>
            <p:cNvSpPr/>
            <p:nvPr/>
          </p:nvSpPr>
          <p:spPr>
            <a:xfrm>
              <a:off x="5300640" y="1797480"/>
              <a:ext cx="909000" cy="1414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839/41213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306" name="Скругленный прямоугольник 38"/>
            <p:cNvSpPr/>
            <p:nvPr/>
          </p:nvSpPr>
          <p:spPr>
            <a:xfrm>
              <a:off x="5901840" y="1648800"/>
              <a:ext cx="312120" cy="1458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45%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" y="723961"/>
            <a:ext cx="12192000" cy="6134040"/>
          </a:xfrm>
          <a:prstGeom prst="rect">
            <a:avLst/>
          </a:prstGeom>
        </p:spPr>
      </p:pic>
      <p:sp>
        <p:nvSpPr>
          <p:cNvPr id="309" name="Text Box 2"/>
          <p:cNvSpPr/>
          <p:nvPr/>
        </p:nvSpPr>
        <p:spPr>
          <a:xfrm>
            <a:off x="6840" y="3600"/>
            <a:ext cx="12197160" cy="72036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СУРГУТСКОГО МР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10" name="Freeform 28"/>
          <p:cNvSpPr/>
          <p:nvPr/>
        </p:nvSpPr>
        <p:spPr>
          <a:xfrm>
            <a:off x="6732720" y="3549600"/>
            <a:ext cx="9720" cy="144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Rectangle 350"/>
          <p:cNvSpPr/>
          <p:nvPr/>
        </p:nvSpPr>
        <p:spPr>
          <a:xfrm>
            <a:off x="3601800" y="3357720"/>
            <a:ext cx="34560" cy="3240"/>
          </a:xfrm>
          <a:prstGeom prst="rect">
            <a:avLst/>
          </a:prstGeom>
          <a:solidFill>
            <a:srgbClr val="B2333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Freeform 377"/>
          <p:cNvSpPr/>
          <p:nvPr/>
        </p:nvSpPr>
        <p:spPr>
          <a:xfrm>
            <a:off x="3680640" y="3295440"/>
            <a:ext cx="16200" cy="38160"/>
          </a:xfrm>
          <a:custGeom>
            <a:avLst/>
            <a:gdLst/>
            <a:ahLst/>
            <a:cxnLst/>
            <a:rect l="l" t="t" r="r" b="b"/>
            <a:pathLst>
              <a:path w="217" h="372">
                <a:moveTo>
                  <a:pt x="188" y="217"/>
                </a:moveTo>
                <a:lnTo>
                  <a:pt x="29" y="217"/>
                </a:lnTo>
                <a:lnTo>
                  <a:pt x="29" y="343"/>
                </a:lnTo>
                <a:lnTo>
                  <a:pt x="188" y="343"/>
                </a:lnTo>
                <a:lnTo>
                  <a:pt x="217" y="372"/>
                </a:lnTo>
                <a:lnTo>
                  <a:pt x="0" y="372"/>
                </a:lnTo>
                <a:lnTo>
                  <a:pt x="0" y="0"/>
                </a:lnTo>
                <a:lnTo>
                  <a:pt x="217" y="0"/>
                </a:lnTo>
                <a:lnTo>
                  <a:pt x="188" y="27"/>
                </a:lnTo>
                <a:lnTo>
                  <a:pt x="29" y="27"/>
                </a:lnTo>
                <a:lnTo>
                  <a:pt x="29" y="171"/>
                </a:lnTo>
                <a:lnTo>
                  <a:pt x="188" y="171"/>
                </a:lnTo>
                <a:lnTo>
                  <a:pt x="18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Прямоугольник 279"/>
          <p:cNvSpPr/>
          <p:nvPr/>
        </p:nvSpPr>
        <p:spPr>
          <a:xfrm>
            <a:off x="5046840" y="862920"/>
            <a:ext cx="145440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Сургутский МР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314" name="Группа 77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315" name="Группа 78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316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317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318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319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320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321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322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23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24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325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26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327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28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29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30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31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332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33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34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35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336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37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38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39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340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41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342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343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44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345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346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347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8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349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50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352" name="Группа 54"/>
          <p:cNvGrpSpPr/>
          <p:nvPr/>
        </p:nvGrpSpPr>
        <p:grpSpPr>
          <a:xfrm>
            <a:off x="5220000" y="1260000"/>
            <a:ext cx="1237320" cy="704520"/>
            <a:chOff x="5220000" y="1260000"/>
            <a:chExt cx="1237320" cy="704520"/>
          </a:xfrm>
        </p:grpSpPr>
        <p:sp>
          <p:nvSpPr>
            <p:cNvPr id="353" name="TextBox 151"/>
            <p:cNvSpPr/>
            <p:nvPr/>
          </p:nvSpPr>
          <p:spPr>
            <a:xfrm>
              <a:off x="5220000" y="1260000"/>
              <a:ext cx="123732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Сургутский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354" name="TextBox 152"/>
            <p:cNvSpPr/>
            <p:nvPr/>
          </p:nvSpPr>
          <p:spPr>
            <a:xfrm>
              <a:off x="5847480" y="1441080"/>
              <a:ext cx="60048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355" name="Прямоугольник 124"/>
            <p:cNvSpPr/>
            <p:nvPr/>
          </p:nvSpPr>
          <p:spPr>
            <a:xfrm>
              <a:off x="5343480" y="1674360"/>
              <a:ext cx="793440" cy="1288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806,5/307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356" name="TextBox 156"/>
            <p:cNvSpPr/>
            <p:nvPr/>
          </p:nvSpPr>
          <p:spPr>
            <a:xfrm>
              <a:off x="5336280" y="1436400"/>
              <a:ext cx="63540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357" name="Прямоугольник 125"/>
            <p:cNvSpPr/>
            <p:nvPr/>
          </p:nvSpPr>
          <p:spPr>
            <a:xfrm>
              <a:off x="5348520" y="1811880"/>
              <a:ext cx="1031760" cy="1526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3174/131189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358" name="Скругленный прямоугольник 50"/>
            <p:cNvSpPr/>
            <p:nvPr/>
          </p:nvSpPr>
          <p:spPr>
            <a:xfrm>
              <a:off x="6057000" y="1664640"/>
              <a:ext cx="315360" cy="14184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49%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4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721"/>
            <a:ext cx="12192000" cy="6137280"/>
          </a:xfrm>
          <a:prstGeom prst="rect">
            <a:avLst/>
          </a:prstGeom>
        </p:spPr>
      </p:pic>
      <p:sp>
        <p:nvSpPr>
          <p:cNvPr id="361" name="Text Box 145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СУРГУТ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2" name="Прямоугольник 80"/>
          <p:cNvSpPr/>
          <p:nvPr/>
        </p:nvSpPr>
        <p:spPr>
          <a:xfrm>
            <a:off x="5234760" y="871200"/>
            <a:ext cx="101232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Сургут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363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364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365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366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367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368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369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370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371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2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3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374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5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376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7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8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79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380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381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82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83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384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385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86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87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388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389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90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391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392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93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394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395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396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97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398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99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401" name="Группа 50"/>
          <p:cNvGrpSpPr/>
          <p:nvPr/>
        </p:nvGrpSpPr>
        <p:grpSpPr>
          <a:xfrm>
            <a:off x="5220000" y="1260000"/>
            <a:ext cx="1263960" cy="685800"/>
            <a:chOff x="5220000" y="1260000"/>
            <a:chExt cx="1263960" cy="685800"/>
          </a:xfrm>
        </p:grpSpPr>
        <p:sp>
          <p:nvSpPr>
            <p:cNvPr id="402" name="TextBox 142"/>
            <p:cNvSpPr/>
            <p:nvPr/>
          </p:nvSpPr>
          <p:spPr>
            <a:xfrm>
              <a:off x="5229360" y="1260000"/>
              <a:ext cx="12441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Сургут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03" name="TextBox 143"/>
            <p:cNvSpPr/>
            <p:nvPr/>
          </p:nvSpPr>
          <p:spPr>
            <a:xfrm>
              <a:off x="5795640" y="1437480"/>
              <a:ext cx="6883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404" name="Прямоугольник 116"/>
            <p:cNvSpPr/>
            <p:nvPr/>
          </p:nvSpPr>
          <p:spPr>
            <a:xfrm>
              <a:off x="5349960" y="1650240"/>
              <a:ext cx="747000" cy="1310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1562/549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05" name="TextBox 144"/>
            <p:cNvSpPr/>
            <p:nvPr/>
          </p:nvSpPr>
          <p:spPr>
            <a:xfrm>
              <a:off x="5220000" y="1441800"/>
              <a:ext cx="72828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06" name="Прямоугольник 117"/>
            <p:cNvSpPr/>
            <p:nvPr/>
          </p:nvSpPr>
          <p:spPr>
            <a:xfrm>
              <a:off x="5349960" y="1793520"/>
              <a:ext cx="1047960" cy="15228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3081/432875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07" name="Скругленный прямоугольник 47"/>
            <p:cNvSpPr/>
            <p:nvPr/>
          </p:nvSpPr>
          <p:spPr>
            <a:xfrm>
              <a:off x="6030360" y="1631160"/>
              <a:ext cx="361800" cy="1594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28%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21"/>
            <a:ext cx="12192000" cy="6121080"/>
          </a:xfrm>
          <a:prstGeom prst="rect">
            <a:avLst/>
          </a:prstGeom>
        </p:spPr>
      </p:pic>
      <p:sp>
        <p:nvSpPr>
          <p:cNvPr id="410" name="Text Box 2"/>
          <p:cNvSpPr/>
          <p:nvPr/>
        </p:nvSpPr>
        <p:spPr>
          <a:xfrm>
            <a:off x="6840" y="3600"/>
            <a:ext cx="12197160" cy="72036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КОГАЛЫМ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411" name="Freeform 28"/>
          <p:cNvSpPr/>
          <p:nvPr/>
        </p:nvSpPr>
        <p:spPr>
          <a:xfrm>
            <a:off x="6732720" y="3549600"/>
            <a:ext cx="9720" cy="144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Rectangle 350"/>
          <p:cNvSpPr/>
          <p:nvPr/>
        </p:nvSpPr>
        <p:spPr>
          <a:xfrm>
            <a:off x="3601800" y="3357720"/>
            <a:ext cx="34560" cy="3240"/>
          </a:xfrm>
          <a:prstGeom prst="rect">
            <a:avLst/>
          </a:prstGeom>
          <a:solidFill>
            <a:srgbClr val="B2333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Freeform 377"/>
          <p:cNvSpPr/>
          <p:nvPr/>
        </p:nvSpPr>
        <p:spPr>
          <a:xfrm>
            <a:off x="3680640" y="3295440"/>
            <a:ext cx="16200" cy="38160"/>
          </a:xfrm>
          <a:custGeom>
            <a:avLst/>
            <a:gdLst/>
            <a:ahLst/>
            <a:cxnLst/>
            <a:rect l="l" t="t" r="r" b="b"/>
            <a:pathLst>
              <a:path w="217" h="372">
                <a:moveTo>
                  <a:pt x="188" y="217"/>
                </a:moveTo>
                <a:lnTo>
                  <a:pt x="29" y="217"/>
                </a:lnTo>
                <a:lnTo>
                  <a:pt x="29" y="343"/>
                </a:lnTo>
                <a:lnTo>
                  <a:pt x="188" y="343"/>
                </a:lnTo>
                <a:lnTo>
                  <a:pt x="217" y="372"/>
                </a:lnTo>
                <a:lnTo>
                  <a:pt x="0" y="372"/>
                </a:lnTo>
                <a:lnTo>
                  <a:pt x="0" y="0"/>
                </a:lnTo>
                <a:lnTo>
                  <a:pt x="217" y="0"/>
                </a:lnTo>
                <a:lnTo>
                  <a:pt x="188" y="27"/>
                </a:lnTo>
                <a:lnTo>
                  <a:pt x="29" y="27"/>
                </a:lnTo>
                <a:lnTo>
                  <a:pt x="29" y="171"/>
                </a:lnTo>
                <a:lnTo>
                  <a:pt x="188" y="171"/>
                </a:lnTo>
                <a:lnTo>
                  <a:pt x="18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Прямоугольник 279"/>
          <p:cNvSpPr/>
          <p:nvPr/>
        </p:nvSpPr>
        <p:spPr>
          <a:xfrm>
            <a:off x="5144040" y="871200"/>
            <a:ext cx="119376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Когалым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415" name="Группа 77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416" name="Группа 78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417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418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419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420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421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422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423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24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25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426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27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428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29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30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31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32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433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34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35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36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437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38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39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40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441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42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443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444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45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446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447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448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49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450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51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453" name="Группа 47"/>
          <p:cNvGrpSpPr/>
          <p:nvPr/>
        </p:nvGrpSpPr>
        <p:grpSpPr>
          <a:xfrm>
            <a:off x="5220000" y="1260000"/>
            <a:ext cx="1068120" cy="687960"/>
            <a:chOff x="5220000" y="1260000"/>
            <a:chExt cx="1068120" cy="687960"/>
          </a:xfrm>
        </p:grpSpPr>
        <p:sp>
          <p:nvSpPr>
            <p:cNvPr id="454" name="TextBox 133"/>
            <p:cNvSpPr/>
            <p:nvPr/>
          </p:nvSpPr>
          <p:spPr>
            <a:xfrm>
              <a:off x="5224680" y="1260000"/>
              <a:ext cx="106344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Когалым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55" name="TextBox 134"/>
            <p:cNvSpPr/>
            <p:nvPr/>
          </p:nvSpPr>
          <p:spPr>
            <a:xfrm>
              <a:off x="5708160" y="1436040"/>
              <a:ext cx="55224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456" name="Прямоугольник 106"/>
            <p:cNvSpPr/>
            <p:nvPr/>
          </p:nvSpPr>
          <p:spPr>
            <a:xfrm>
              <a:off x="5240160" y="1662120"/>
              <a:ext cx="781560" cy="1270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379,273/139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57" name="TextBox 135"/>
            <p:cNvSpPr/>
            <p:nvPr/>
          </p:nvSpPr>
          <p:spPr>
            <a:xfrm>
              <a:off x="5220000" y="1445760"/>
              <a:ext cx="58428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58" name="Прямоугольник 108"/>
            <p:cNvSpPr/>
            <p:nvPr/>
          </p:nvSpPr>
          <p:spPr>
            <a:xfrm>
              <a:off x="5243760" y="1801800"/>
              <a:ext cx="975960" cy="1461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613/64520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59" name="Скругленный прямоугольник 44"/>
            <p:cNvSpPr/>
            <p:nvPr/>
          </p:nvSpPr>
          <p:spPr>
            <a:xfrm>
              <a:off x="5932440" y="1662120"/>
              <a:ext cx="289800" cy="1396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25%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4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" y="736920"/>
            <a:ext cx="12192000" cy="6121080"/>
          </a:xfrm>
          <a:prstGeom prst="rect">
            <a:avLst/>
          </a:prstGeom>
        </p:spPr>
      </p:pic>
      <p:sp>
        <p:nvSpPr>
          <p:cNvPr id="462" name="Text Box 69"/>
          <p:cNvSpPr/>
          <p:nvPr/>
        </p:nvSpPr>
        <p:spPr>
          <a:xfrm>
            <a:off x="6840" y="360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НИЖНЕВАРТОВСКОГО МР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463" name="Прямоугольник 59"/>
          <p:cNvSpPr/>
          <p:nvPr/>
        </p:nvSpPr>
        <p:spPr>
          <a:xfrm>
            <a:off x="4769640" y="862920"/>
            <a:ext cx="201204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Нижневартовский МР</a:t>
            </a:r>
            <a:endParaRPr lang="ru-RU" sz="1470" b="0" strike="noStrike" spc="-1">
              <a:latin typeface="Arial"/>
            </a:endParaRPr>
          </a:p>
        </p:txBody>
      </p:sp>
      <p:grpSp>
        <p:nvGrpSpPr>
          <p:cNvPr id="464" name="Группа 138"/>
          <p:cNvGrpSpPr/>
          <p:nvPr/>
        </p:nvGrpSpPr>
        <p:grpSpPr>
          <a:xfrm>
            <a:off x="5040000" y="1260000"/>
            <a:ext cx="1496880" cy="656640"/>
            <a:chOff x="5040000" y="1260000"/>
            <a:chExt cx="1496880" cy="656640"/>
          </a:xfrm>
        </p:grpSpPr>
        <p:sp>
          <p:nvSpPr>
            <p:cNvPr id="465" name="TextBox 213"/>
            <p:cNvSpPr/>
            <p:nvPr/>
          </p:nvSpPr>
          <p:spPr>
            <a:xfrm>
              <a:off x="5040000" y="1260000"/>
              <a:ext cx="149688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МР Нижневартовский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66" name="TextBox 214"/>
            <p:cNvSpPr/>
            <p:nvPr/>
          </p:nvSpPr>
          <p:spPr>
            <a:xfrm>
              <a:off x="5788080" y="1435320"/>
              <a:ext cx="48132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467" name="Прямоугольник 164"/>
            <p:cNvSpPr/>
            <p:nvPr/>
          </p:nvSpPr>
          <p:spPr>
            <a:xfrm>
              <a:off x="5289840" y="1646280"/>
              <a:ext cx="728640" cy="1202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372/145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68" name="TextBox 215"/>
            <p:cNvSpPr/>
            <p:nvPr/>
          </p:nvSpPr>
          <p:spPr>
            <a:xfrm>
              <a:off x="5258160" y="1429920"/>
              <a:ext cx="58356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69" name="Прямоугольник 166"/>
            <p:cNvSpPr/>
            <p:nvPr/>
          </p:nvSpPr>
          <p:spPr>
            <a:xfrm>
              <a:off x="5294520" y="1778400"/>
              <a:ext cx="947160" cy="13824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2457/38693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470" name="Скругленный прямоугольник 71"/>
            <p:cNvSpPr/>
            <p:nvPr/>
          </p:nvSpPr>
          <p:spPr>
            <a:xfrm>
              <a:off x="5963040" y="1623960"/>
              <a:ext cx="289440" cy="1324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58%</a:t>
              </a:r>
              <a:endParaRPr lang="ru-RU" sz="800" b="0" strike="noStrike" spc="-1">
                <a:latin typeface="Arial"/>
              </a:endParaRPr>
            </a:p>
          </p:txBody>
        </p:sp>
      </p:grpSp>
      <p:grpSp>
        <p:nvGrpSpPr>
          <p:cNvPr id="471" name="Группа 75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472" name="Группа 76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473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474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475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476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477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478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479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0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1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482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3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484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5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6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7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488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489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90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91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492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493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94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95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496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497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98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499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500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01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502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503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504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05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506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07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0" y="746280"/>
            <a:ext cx="12192000" cy="6111720"/>
          </a:xfrm>
          <a:prstGeom prst="rect">
            <a:avLst/>
          </a:prstGeom>
        </p:spPr>
      </p:pic>
      <p:sp>
        <p:nvSpPr>
          <p:cNvPr id="511" name="Text Box 83"/>
          <p:cNvSpPr/>
          <p:nvPr/>
        </p:nvSpPr>
        <p:spPr>
          <a:xfrm>
            <a:off x="-4320" y="4680"/>
            <a:ext cx="12193920" cy="71712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ГО НИЖНЕВАРТОВСК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</a:t>
            </a:r>
            <a:r>
              <a:rPr lang="ru-RU" sz="1400" spc="-1" dirty="0">
                <a:solidFill>
                  <a:srgbClr val="FFFFFF"/>
                </a:solidFill>
                <a:latin typeface="Times New Roman"/>
              </a:rPr>
              <a:t>15.08.2025)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512" name="Freeform 25"/>
          <p:cNvSpPr/>
          <p:nvPr/>
        </p:nvSpPr>
        <p:spPr>
          <a:xfrm>
            <a:off x="6732720" y="3549600"/>
            <a:ext cx="6480" cy="36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Rectangle 39"/>
          <p:cNvSpPr/>
          <p:nvPr/>
        </p:nvSpPr>
        <p:spPr>
          <a:xfrm>
            <a:off x="3601800" y="3357720"/>
            <a:ext cx="31320" cy="360"/>
          </a:xfrm>
          <a:prstGeom prst="rect">
            <a:avLst/>
          </a:prstGeom>
          <a:solidFill>
            <a:srgbClr val="B2333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Freeform 26"/>
          <p:cNvSpPr/>
          <p:nvPr/>
        </p:nvSpPr>
        <p:spPr>
          <a:xfrm>
            <a:off x="3680640" y="3295440"/>
            <a:ext cx="12960" cy="34920"/>
          </a:xfrm>
          <a:custGeom>
            <a:avLst/>
            <a:gdLst/>
            <a:ahLst/>
            <a:cxnLst/>
            <a:rect l="l" t="t" r="r" b="b"/>
            <a:pathLst>
              <a:path w="217" h="372">
                <a:moveTo>
                  <a:pt x="188" y="217"/>
                </a:moveTo>
                <a:lnTo>
                  <a:pt x="29" y="217"/>
                </a:lnTo>
                <a:lnTo>
                  <a:pt x="29" y="343"/>
                </a:lnTo>
                <a:lnTo>
                  <a:pt x="188" y="343"/>
                </a:lnTo>
                <a:lnTo>
                  <a:pt x="217" y="372"/>
                </a:lnTo>
                <a:lnTo>
                  <a:pt x="0" y="372"/>
                </a:lnTo>
                <a:lnTo>
                  <a:pt x="0" y="0"/>
                </a:lnTo>
                <a:lnTo>
                  <a:pt x="217" y="0"/>
                </a:lnTo>
                <a:lnTo>
                  <a:pt x="188" y="27"/>
                </a:lnTo>
                <a:lnTo>
                  <a:pt x="29" y="27"/>
                </a:lnTo>
                <a:lnTo>
                  <a:pt x="29" y="171"/>
                </a:lnTo>
                <a:lnTo>
                  <a:pt x="188" y="171"/>
                </a:lnTo>
                <a:lnTo>
                  <a:pt x="188" y="217"/>
                </a:lnTo>
                <a:close/>
              </a:path>
            </a:pathLst>
          </a:custGeom>
          <a:solidFill>
            <a:srgbClr val="FFE5B7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Прямоугольник 74"/>
          <p:cNvSpPr/>
          <p:nvPr/>
        </p:nvSpPr>
        <p:spPr>
          <a:xfrm>
            <a:off x="4858560" y="871200"/>
            <a:ext cx="1765080" cy="276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2200" tIns="26280" rIns="52200" bIns="262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ГО Нижневартовск</a:t>
            </a:r>
            <a:endParaRPr lang="ru-RU" sz="1470" b="0" strike="noStrike" spc="-1">
              <a:latin typeface="Arial"/>
            </a:endParaRPr>
          </a:p>
        </p:txBody>
      </p:sp>
      <p:sp>
        <p:nvSpPr>
          <p:cNvPr id="516" name="Freeform 374"/>
          <p:cNvSpPr/>
          <p:nvPr/>
        </p:nvSpPr>
        <p:spPr>
          <a:xfrm>
            <a:off x="6744240" y="3556080"/>
            <a:ext cx="6480" cy="360"/>
          </a:xfrm>
          <a:custGeom>
            <a:avLst/>
            <a:gdLst/>
            <a:ahLst/>
            <a:cxnLst/>
            <a:rect l="l" t="t" r="r" b="b"/>
            <a:pathLst>
              <a:path w="6" h="2">
                <a:moveTo>
                  <a:pt x="0" y="0"/>
                </a:moveTo>
                <a:cubicBezTo>
                  <a:pt x="2" y="1"/>
                  <a:pt x="6" y="2"/>
                  <a:pt x="6" y="2"/>
                </a:cubicBezTo>
                <a:cubicBezTo>
                  <a:pt x="6" y="2"/>
                  <a:pt x="2" y="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17" name="Группа 79"/>
          <p:cNvGrpSpPr/>
          <p:nvPr/>
        </p:nvGrpSpPr>
        <p:grpSpPr>
          <a:xfrm>
            <a:off x="9602280" y="2368080"/>
            <a:ext cx="2572200" cy="3824640"/>
            <a:chOff x="9602280" y="2368080"/>
            <a:chExt cx="2572200" cy="3824640"/>
          </a:xfrm>
        </p:grpSpPr>
        <p:grpSp>
          <p:nvGrpSpPr>
            <p:cNvPr id="518" name="Группа 80"/>
            <p:cNvGrpSpPr/>
            <p:nvPr/>
          </p:nvGrpSpPr>
          <p:grpSpPr>
            <a:xfrm>
              <a:off x="9602280" y="2368080"/>
              <a:ext cx="2572200" cy="3824640"/>
              <a:chOff x="9602280" y="2368080"/>
              <a:chExt cx="2572200" cy="3824640"/>
            </a:xfrm>
          </p:grpSpPr>
          <p:grpSp>
            <p:nvGrpSpPr>
              <p:cNvPr id="519" name="Группа 196"/>
              <p:cNvGrpSpPr/>
              <p:nvPr/>
            </p:nvGrpSpPr>
            <p:grpSpPr>
              <a:xfrm>
                <a:off x="9602280" y="2368080"/>
                <a:ext cx="2572200" cy="3824640"/>
                <a:chOff x="9602280" y="2368080"/>
                <a:chExt cx="2572200" cy="3824640"/>
              </a:xfrm>
            </p:grpSpPr>
            <p:grpSp>
              <p:nvGrpSpPr>
                <p:cNvPr id="520" name="Группа 197"/>
                <p:cNvGrpSpPr/>
                <p:nvPr/>
              </p:nvGrpSpPr>
              <p:grpSpPr>
                <a:xfrm>
                  <a:off x="9602280" y="2368080"/>
                  <a:ext cx="2572200" cy="3824640"/>
                  <a:chOff x="9602280" y="2368080"/>
                  <a:chExt cx="2572200" cy="3824640"/>
                </a:xfrm>
              </p:grpSpPr>
              <p:sp>
                <p:nvSpPr>
                  <p:cNvPr id="521" name="Text Box 97"/>
                  <p:cNvSpPr/>
                  <p:nvPr/>
                </p:nvSpPr>
                <p:spPr>
                  <a:xfrm>
                    <a:off x="9808560" y="5450400"/>
                    <a:ext cx="1639800" cy="218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522" name="Группа 201"/>
                  <p:cNvGrpSpPr/>
                  <p:nvPr/>
                </p:nvGrpSpPr>
                <p:grpSpPr>
                  <a:xfrm>
                    <a:off x="9602280" y="2368080"/>
                    <a:ext cx="2572200" cy="3824640"/>
                    <a:chOff x="9602280" y="2368080"/>
                    <a:chExt cx="2572200" cy="3824640"/>
                  </a:xfrm>
                </p:grpSpPr>
                <p:grpSp>
                  <p:nvGrpSpPr>
                    <p:cNvPr id="523" name="Группа 208"/>
                    <p:cNvGrpSpPr/>
                    <p:nvPr/>
                  </p:nvGrpSpPr>
                  <p:grpSpPr>
                    <a:xfrm>
                      <a:off x="9602280" y="2368080"/>
                      <a:ext cx="2572200" cy="3824640"/>
                      <a:chOff x="9602280" y="2368080"/>
                      <a:chExt cx="2572200" cy="3824640"/>
                    </a:xfrm>
                  </p:grpSpPr>
                  <p:sp>
                    <p:nvSpPr>
                      <p:cNvPr id="524" name="Rectangle 93"/>
                      <p:cNvSpPr/>
                      <p:nvPr/>
                    </p:nvSpPr>
                    <p:spPr>
                      <a:xfrm>
                        <a:off x="9602280" y="2406960"/>
                        <a:ext cx="2572200" cy="37857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525" name="Text Box 97"/>
                      <p:cNvSpPr/>
                      <p:nvPr/>
                    </p:nvSpPr>
                    <p:spPr>
                      <a:xfrm>
                        <a:off x="10181520" y="4175640"/>
                        <a:ext cx="191052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прогноз нарушения ЛЭП (УГМС) 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26" name="Text Box 97"/>
                      <p:cNvSpPr/>
                      <p:nvPr/>
                    </p:nvSpPr>
                    <p:spPr>
                      <a:xfrm>
                        <a:off x="10099440" y="2368080"/>
                        <a:ext cx="1935360" cy="2800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10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Условные обозначения</a:t>
                        </a:r>
                        <a:endParaRPr lang="ru-RU" sz="10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27" name="Text Box 97"/>
                      <p:cNvSpPr/>
                      <p:nvPr/>
                    </p:nvSpPr>
                    <p:spPr>
                      <a:xfrm>
                        <a:off x="10134360" y="5592240"/>
                        <a:ext cx="1939680" cy="26784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</p:sp>
                  <p:sp>
                    <p:nvSpPr>
                      <p:cNvPr id="528" name="TextBox 10"/>
                      <p:cNvSpPr/>
                      <p:nvPr/>
                    </p:nvSpPr>
                    <p:spPr>
                      <a:xfrm>
                        <a:off x="9725760" y="5214600"/>
                        <a:ext cx="528840" cy="211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0">
                        <a:noFill/>
                      </a:ln>
                      <a:effectLst>
                        <a:softEdge rad="63360"/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90000" tIns="45000" rIns="90000" bIns="4500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Город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29" name="Полилиния 244"/>
                      <p:cNvSpPr/>
                      <p:nvPr/>
                    </p:nvSpPr>
                    <p:spPr>
                      <a:xfrm>
                        <a:off x="9794520" y="4197240"/>
                        <a:ext cx="369000" cy="205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30" name="Прямоугольник 246"/>
                      <p:cNvSpPr/>
                      <p:nvPr/>
                    </p:nvSpPr>
                    <p:spPr>
                      <a:xfrm>
                        <a:off x="9667080" y="4515480"/>
                        <a:ext cx="633240" cy="1756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/>
                    </p:style>
                    <p:txBody>
                      <a:bodyPr lIns="90000" tIns="45000" rIns="90000" bIns="45000" anchor="ctr">
                        <a:no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Times New Roman"/>
                            <a:ea typeface="DejaVu Sans"/>
                          </a:rPr>
                          <a:t>321/20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31" name="Text Box 97"/>
                      <p:cNvSpPr/>
                      <p:nvPr/>
                    </p:nvSpPr>
                    <p:spPr>
                      <a:xfrm>
                        <a:off x="10145880" y="5183640"/>
                        <a:ext cx="19569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муниципальное образование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32" name="Text Box 97"/>
                      <p:cNvSpPr/>
                      <p:nvPr/>
                    </p:nvSpPr>
                    <p:spPr>
                      <a:xfrm>
                        <a:off x="10346040" y="3213000"/>
                        <a:ext cx="172800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- линии электропередач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33" name="Text Box 97"/>
                      <p:cNvSpPr/>
                      <p:nvPr/>
                    </p:nvSpPr>
                    <p:spPr>
                      <a:xfrm>
                        <a:off x="10257480" y="4474440"/>
                        <a:ext cx="171756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- протяженность ЛЭП/ТП (шт.)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  <p:sp>
                    <p:nvSpPr>
                      <p:cNvPr id="534" name="Text Box 97"/>
                      <p:cNvSpPr/>
                      <p:nvPr/>
                    </p:nvSpPr>
                    <p:spPr>
                      <a:xfrm>
                        <a:off x="10425960" y="2793240"/>
                        <a:ext cx="1050480" cy="2494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/>
                    </p:style>
                    <p:txBody>
                      <a:bodyPr lIns="128160" tIns="64080" rIns="128160" bIns="64080" anchor="t">
                        <a:spAutoFit/>
                      </a:bodyPr>
                      <a:lstStyle/>
                      <a:p>
                        <a:pPr algn="ctr">
                          <a:lnSpc>
                            <a:spcPct val="100000"/>
                          </a:lnSpc>
                          <a:buNone/>
                        </a:pPr>
                        <a:r>
                          <a:rPr lang="ru-RU" sz="800" b="0" strike="noStrike" spc="-1">
                            <a:solidFill>
                              <a:srgbClr val="000000"/>
                            </a:solidFill>
                            <a:latin typeface="Arial"/>
                            <a:ea typeface="DejaVu Sans"/>
                          </a:rPr>
                          <a:t> осадки, мм</a:t>
                        </a:r>
                        <a:endParaRPr lang="ru-RU" sz="800" b="0" strike="noStrike" spc="-1">
                          <a:latin typeface="Arial"/>
                        </a:endParaRPr>
                      </a:p>
                    </p:txBody>
                  </p:sp>
                </p:grpSp>
                <p:sp>
                  <p:nvSpPr>
                    <p:cNvPr id="535" name="Скругленный прямоугольник 234"/>
                    <p:cNvSpPr/>
                    <p:nvPr/>
                  </p:nvSpPr>
                  <p:spPr>
                    <a:xfrm>
                      <a:off x="9857520" y="4983480"/>
                      <a:ext cx="275040" cy="169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000000"/>
                      </a:solidFill>
                    </a:ln>
                    <a:effectLst>
                      <a:outerShdw blurRad="50760" dist="37674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0" tIns="0" rIns="0" bIns="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36" name="Text Box 97"/>
                    <p:cNvSpPr/>
                    <p:nvPr/>
                  </p:nvSpPr>
                  <p:spPr>
                    <a:xfrm>
                      <a:off x="10156320" y="4969080"/>
                      <a:ext cx="2018160" cy="20124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80280" tIns="39960" rIns="80280" bIns="3996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- износ электроэнергетических систем 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37" name="Прямоугольник 236"/>
                    <p:cNvSpPr/>
                    <p:nvPr/>
                  </p:nvSpPr>
                  <p:spPr>
                    <a:xfrm>
                      <a:off x="9668520" y="4763160"/>
                      <a:ext cx="644040" cy="173160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68400" tIns="34200" rIns="68400" bIns="34200" anchor="ctr">
                      <a:no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19/330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538" name="Text Box 97"/>
                    <p:cNvSpPr/>
                    <p:nvPr/>
                  </p:nvSpPr>
                  <p:spPr>
                    <a:xfrm>
                      <a:off x="10267920" y="4719240"/>
                      <a:ext cx="1766880" cy="2494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127800" tIns="64080" rIns="127800" bIns="64080" anchor="t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 кол-во домов /населения</a:t>
                      </a:r>
                      <a:endParaRPr lang="ru-RU" sz="800" b="0" strike="noStrike" spc="-1">
                        <a:latin typeface="Arial"/>
                      </a:endParaRPr>
                    </a:p>
                  </p:txBody>
                </p:sp>
              </p:grpSp>
              <p:sp>
                <p:nvSpPr>
                  <p:cNvPr id="539" name="Text Box 97"/>
                  <p:cNvSpPr/>
                  <p:nvPr/>
                </p:nvSpPr>
                <p:spPr>
                  <a:xfrm>
                    <a:off x="10227960" y="3736800"/>
                    <a:ext cx="187488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количество осадков (УГМС), мм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40" name="TextBox 23"/>
                  <p:cNvSpPr/>
                  <p:nvPr/>
                </p:nvSpPr>
                <p:spPr>
                  <a:xfrm>
                    <a:off x="9755280" y="3758400"/>
                    <a:ext cx="428760" cy="211320"/>
                  </a:xfrm>
                  <a:prstGeom prst="rect">
                    <a:avLst/>
                  </a:prstGeom>
                  <a:solidFill>
                    <a:srgbClr val="376092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20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41" name="TextBox 23"/>
                  <p:cNvSpPr/>
                  <p:nvPr/>
                </p:nvSpPr>
                <p:spPr>
                  <a:xfrm>
                    <a:off x="9758160" y="3958200"/>
                    <a:ext cx="415800" cy="211320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15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  <p:sp>
                <p:nvSpPr>
                  <p:cNvPr id="542" name="Text Box 97"/>
                  <p:cNvSpPr/>
                  <p:nvPr/>
                </p:nvSpPr>
                <p:spPr>
                  <a:xfrm>
                    <a:off x="10233720" y="3935520"/>
                    <a:ext cx="1863720" cy="217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6120" tIns="47880" rIns="96120" bIns="4788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ru-RU" sz="8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- порывы ветра (УГМС), м/с</a:t>
                    </a:r>
                    <a:endParaRPr lang="ru-RU" sz="800" b="0" strike="noStrike" spc="-1">
                      <a:latin typeface="Arial"/>
                    </a:endParaRPr>
                  </a:p>
                </p:txBody>
              </p:sp>
            </p:grpSp>
            <p:pic>
              <p:nvPicPr>
                <p:cNvPr id="543" name="Рисунок 198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9739800" y="2946600"/>
                  <a:ext cx="646200" cy="819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44" name="Рисунок 199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9750240" y="2631600"/>
                  <a:ext cx="2307600" cy="1886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545" name="Text Box 97"/>
              <p:cNvSpPr/>
              <p:nvPr/>
            </p:nvSpPr>
            <p:spPr>
              <a:xfrm>
                <a:off x="10145880" y="5375160"/>
                <a:ext cx="196308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- гарнизоны ПСЧ</a:t>
                </a:r>
                <a:endParaRPr lang="ru-RU" sz="800" b="0" strike="noStrike" spc="-1">
                  <a:latin typeface="Arial"/>
                </a:endParaRPr>
              </a:p>
            </p:txBody>
          </p:sp>
          <p:pic>
            <p:nvPicPr>
              <p:cNvPr id="546" name="Рисунок 59"/>
              <p:cNvPicPr/>
              <p:nvPr/>
            </p:nvPicPr>
            <p:blipFill>
              <a:blip r:embed="rId6"/>
              <a:stretch/>
            </p:blipFill>
            <p:spPr>
              <a:xfrm>
                <a:off x="9845640" y="5650200"/>
                <a:ext cx="289440" cy="2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47" name="Text Box 97"/>
              <p:cNvSpPr/>
              <p:nvPr/>
            </p:nvSpPr>
            <p:spPr>
              <a:xfrm>
                <a:off x="10124640" y="5629680"/>
                <a:ext cx="1984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социально-значимый объект </a:t>
                </a:r>
                <a:endParaRPr lang="ru-RU" sz="800" b="0" strike="noStrike" spc="-1">
                  <a:latin typeface="Arial"/>
                </a:endParaRPr>
              </a:p>
            </p:txBody>
          </p:sp>
          <p:sp>
            <p:nvSpPr>
              <p:cNvPr id="548" name="Text Box 97"/>
              <p:cNvSpPr/>
              <p:nvPr/>
            </p:nvSpPr>
            <p:spPr>
              <a:xfrm>
                <a:off x="10124640" y="5886720"/>
                <a:ext cx="19735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8160" tIns="64080" rIns="128160" bIns="6408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8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- медицинская организация</a:t>
                </a:r>
                <a:endParaRPr lang="ru-RU" sz="800" b="0" strike="noStrike" spc="-1">
                  <a:latin typeface="Arial"/>
                </a:endParaRPr>
              </a:p>
            </p:txBody>
          </p:sp>
          <p:grpSp>
            <p:nvGrpSpPr>
              <p:cNvPr id="549" name="Группа 77"/>
              <p:cNvGrpSpPr/>
              <p:nvPr/>
            </p:nvGrpSpPr>
            <p:grpSpPr>
              <a:xfrm>
                <a:off x="9943920" y="5433840"/>
                <a:ext cx="158760" cy="183240"/>
                <a:chOff x="9943920" y="5433840"/>
                <a:chExt cx="158760" cy="183240"/>
              </a:xfrm>
            </p:grpSpPr>
            <p:sp>
              <p:nvSpPr>
                <p:cNvPr id="550" name="Line 12"/>
                <p:cNvSpPr/>
                <p:nvPr/>
              </p:nvSpPr>
              <p:spPr>
                <a:xfrm>
                  <a:off x="9946800" y="5460480"/>
                  <a:ext cx="360" cy="156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51" name="Freeform 24"/>
                <p:cNvSpPr/>
                <p:nvPr/>
              </p:nvSpPr>
              <p:spPr>
                <a:xfrm>
                  <a:off x="9943920" y="5433840"/>
                  <a:ext cx="158760" cy="116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pic>
          <p:nvPicPr>
            <p:cNvPr id="552" name="Рисунок 452"/>
            <p:cNvPicPr/>
            <p:nvPr/>
          </p:nvPicPr>
          <p:blipFill>
            <a:blip r:embed="rId7"/>
            <a:stretch/>
          </p:blipFill>
          <p:spPr>
            <a:xfrm>
              <a:off x="9884520" y="5915880"/>
              <a:ext cx="243720" cy="22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53" name="Рисунок 12"/>
          <p:cNvPicPr/>
          <p:nvPr/>
        </p:nvPicPr>
        <p:blipFill>
          <a:blip r:embed="rId8"/>
          <a:stretch/>
        </p:blipFill>
        <p:spPr>
          <a:xfrm>
            <a:off x="11058120" y="57240"/>
            <a:ext cx="1132200" cy="626040"/>
          </a:xfrm>
          <a:prstGeom prst="rect">
            <a:avLst/>
          </a:prstGeom>
          <a:ln w="0">
            <a:noFill/>
          </a:ln>
        </p:spPr>
      </p:pic>
      <p:grpSp>
        <p:nvGrpSpPr>
          <p:cNvPr id="555" name="Группа 65"/>
          <p:cNvGrpSpPr/>
          <p:nvPr/>
        </p:nvGrpSpPr>
        <p:grpSpPr>
          <a:xfrm>
            <a:off x="5153760" y="1260000"/>
            <a:ext cx="1325160" cy="641520"/>
            <a:chOff x="5153760" y="1260000"/>
            <a:chExt cx="1325160" cy="641520"/>
          </a:xfrm>
        </p:grpSpPr>
        <p:sp>
          <p:nvSpPr>
            <p:cNvPr id="556" name="TextBox 199"/>
            <p:cNvSpPr/>
            <p:nvPr/>
          </p:nvSpPr>
          <p:spPr>
            <a:xfrm>
              <a:off x="5153760" y="1260000"/>
              <a:ext cx="1325160" cy="2419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ГО Нижневартовск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557" name="TextBox 200"/>
            <p:cNvSpPr/>
            <p:nvPr/>
          </p:nvSpPr>
          <p:spPr>
            <a:xfrm>
              <a:off x="5802480" y="1408320"/>
              <a:ext cx="524160" cy="244767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spc="-1" dirty="0">
                  <a:solidFill>
                    <a:srgbClr val="000000"/>
                  </a:solidFill>
                  <a:latin typeface="Arial"/>
                </a:rPr>
                <a:t>2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558" name="Прямоугольник 154"/>
            <p:cNvSpPr/>
            <p:nvPr/>
          </p:nvSpPr>
          <p:spPr>
            <a:xfrm>
              <a:off x="5288040" y="1635480"/>
              <a:ext cx="799200" cy="1396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1593,1/284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559" name="TextBox 201"/>
            <p:cNvSpPr/>
            <p:nvPr/>
          </p:nvSpPr>
          <p:spPr>
            <a:xfrm>
              <a:off x="5345280" y="1424880"/>
              <a:ext cx="555120" cy="2419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</a:ln>
            <a:effectLst>
              <a:softEdge rad="6336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15-49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560" name="Прямоугольник 155"/>
            <p:cNvSpPr/>
            <p:nvPr/>
          </p:nvSpPr>
          <p:spPr>
            <a:xfrm>
              <a:off x="5288040" y="1767960"/>
              <a:ext cx="1011600" cy="133560"/>
            </a:xfrm>
            <a:prstGeom prst="rect">
              <a:avLst/>
            </a:prstGeom>
            <a:solidFill>
              <a:srgbClr val="96CF51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60840" rIns="122040" bIns="608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0" strike="noStrike" spc="-1">
                  <a:solidFill>
                    <a:srgbClr val="000000"/>
                  </a:solidFill>
                  <a:latin typeface="XO Caliburn"/>
                  <a:ea typeface="DejaVu Sans"/>
                </a:rPr>
                <a:t>2233/293130</a:t>
              </a:r>
              <a:endParaRPr lang="ru-RU" sz="800" b="0" strike="noStrike" spc="-1">
                <a:latin typeface="Arial"/>
              </a:endParaRPr>
            </a:p>
          </p:txBody>
        </p:sp>
        <p:sp>
          <p:nvSpPr>
            <p:cNvPr id="561" name="Скругленный прямоугольник 66"/>
            <p:cNvSpPr/>
            <p:nvPr/>
          </p:nvSpPr>
          <p:spPr>
            <a:xfrm>
              <a:off x="6017400" y="1631160"/>
              <a:ext cx="275400" cy="128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sz="800" b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44%</a:t>
              </a:r>
              <a:endParaRPr lang="ru-RU" sz="800" b="0" strike="noStrike" spc="-1">
                <a:latin typeface="Arial"/>
              </a:endParaRPr>
            </a:p>
          </p:txBody>
        </p:sp>
      </p:grpSp>
      <p:sp>
        <p:nvSpPr>
          <p:cNvPr id="55" name="Rectangle 28"/>
          <p:cNvSpPr/>
          <p:nvPr/>
        </p:nvSpPr>
        <p:spPr>
          <a:xfrm>
            <a:off x="10449360" y="6288996"/>
            <a:ext cx="1725120" cy="538609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ХМАО-Югре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АРМ № 9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14:00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14.08.2025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Анохина К.А.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Тел. 3116-7709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" y="-48090"/>
            <a:ext cx="481597" cy="79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8694</TotalTime>
  <Words>2138</Words>
  <Application>Microsoft Office PowerPoint</Application>
  <PresentationFormat>Широкоэкранный</PresentationFormat>
  <Paragraphs>637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DejaVu Sans</vt:lpstr>
      <vt:lpstr>Symbol</vt:lpstr>
      <vt:lpstr>Times New Roman</vt:lpstr>
      <vt:lpstr>Wingdings</vt:lpstr>
      <vt:lpstr>XO Caliburn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Родионов Александр Александрович</dc:creator>
  <dc:description/>
  <cp:lastModifiedBy>arm9</cp:lastModifiedBy>
  <cp:revision>756</cp:revision>
  <cp:lastPrinted>2020-12-03T08:05:56Z</cp:lastPrinted>
  <dcterms:created xsi:type="dcterms:W3CDTF">2019-08-03T04:06:07Z</dcterms:created>
  <dcterms:modified xsi:type="dcterms:W3CDTF">2025-08-14T10:03:00Z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46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53</vt:i4>
  </property>
</Properties>
</file>