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1" r:id="rId6"/>
    <p:sldId id="286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83" r:id="rId23"/>
    <p:sldId id="284" r:id="rId24"/>
    <p:sldId id="298" r:id="rId25"/>
    <p:sldId id="300" r:id="rId26"/>
    <p:sldId id="301" r:id="rId27"/>
    <p:sldId id="285" r:id="rId28"/>
    <p:sldId id="288" r:id="rId29"/>
    <p:sldId id="289" r:id="rId30"/>
    <p:sldId id="297" r:id="rId31"/>
    <p:sldId id="290" r:id="rId32"/>
    <p:sldId id="291" r:id="rId33"/>
    <p:sldId id="292" r:id="rId34"/>
  </p:sldIdLst>
  <p:sldSz cx="9144000" cy="5143500" type="screen16x9"/>
  <p:notesSz cx="6808788" cy="994092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7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721" autoAdjust="0"/>
  </p:normalViewPr>
  <p:slideViewPr>
    <p:cSldViewPr snapToGrid="0" snapToObjects="1">
      <p:cViewPr varScale="1">
        <p:scale>
          <a:sx n="152" d="100"/>
          <a:sy n="152" d="100"/>
        </p:scale>
        <p:origin x="366" y="108"/>
      </p:cViewPr>
      <p:guideLst>
        <p:guide pos="2880"/>
        <p:guide orient="horz" pos="270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57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783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75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5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128983&amp;dst=100146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 txBox="1"/>
          <p:nvPr/>
        </p:nvSpPr>
        <p:spPr>
          <a:xfrm>
            <a:off x="1222797" y="2109406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02569" cy="21094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8105" y="2195315"/>
            <a:ext cx="859536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ДЕКЛАРАЦИОННАЯ КАМПАНИЯ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2026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algn="ctr">
              <a:lnSpc>
                <a:spcPct val="90000"/>
              </a:lnSpc>
              <a:defRPr/>
            </a:pPr>
            <a:endParaRPr lang="ru-RU" b="1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Представление сведений о доходах, 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расходах, об имуществе и обязательствах имущественного характера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лицами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, замещающими муниципальные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должности и муниципальными служащими Ханты-Мансийского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автономного округа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– Югры</a:t>
            </a:r>
          </a:p>
          <a:p>
            <a:pPr algn="ctr">
              <a:lnSpc>
                <a:spcPct val="90000"/>
              </a:lnSpc>
              <a:defRPr/>
            </a:pPr>
            <a:endParaRPr lang="ru-RU" b="1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4233" y="42188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Muller "/>
                <a:cs typeface="Arial"/>
              </a:rPr>
              <a:t>Управление профилактики коррупционных и иных правонарушений 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Arial"/>
              <a:ea typeface="Muller 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31" y="3996071"/>
            <a:ext cx="1083059" cy="1083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680"/>
            <a:ext cx="9144000" cy="5155532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75" y="773630"/>
            <a:ext cx="4096200" cy="156007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6725" y="375988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1: сделка с автомобилем, превышающая доход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8088" y="2451129"/>
            <a:ext cx="4171387" cy="2302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году супругой служащего совершена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сделка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приобретению автомобиля на сумму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000 000,00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руб. 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доход служащего, его супруги и несовершеннолетних детей за 2022, 2023 и 2024 годы составил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6 500 000,00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078" y="17270"/>
            <a:ext cx="9389284" cy="354031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44827" y="1261788"/>
            <a:ext cx="4247559" cy="1460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совершения сделки использованы следующие средства: </a:t>
            </a:r>
            <a:endParaRPr lang="ru-RU" sz="1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4000"/>
              </a:lnSpc>
            </a:pP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4000"/>
              </a:lnSpc>
            </a:pP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накопления – 1 000 </a:t>
            </a: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000,00 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pPr lvl="0" algn="just">
              <a:lnSpc>
                <a:spcPct val="114000"/>
              </a:lnSpc>
            </a:pP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 от продажи имущества – 4 000 000,00 руб.  </a:t>
            </a:r>
          </a:p>
          <a:p>
            <a:pPr lvl="0" algn="just">
              <a:lnSpc>
                <a:spcPct val="114000"/>
              </a:lnSpc>
            </a:pP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кредитные средства – 2 000 000,00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90052" y="3566433"/>
            <a:ext cx="3684105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В данном случае служащий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обязан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 представить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сведения.</a:t>
            </a:r>
            <a:endParaRPr lang="ru-RU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540" y="-583765"/>
            <a:ext cx="10175132" cy="5820699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83" y="1001852"/>
            <a:ext cx="4579550" cy="20540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43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2: совместная покупка квартиры в долевом строительстве
</a:t>
            </a:r>
            <a:endParaRPr lang="en-US" sz="19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1850" y="3055939"/>
            <a:ext cx="4579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2025 году служащим и его супругой совершена сделка по приобретению квартиры на сумму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5 700 000,00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руб. по договору участия в долевом строительстве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доход служащего, его супруги и несовершеннолетних детей за 2022, 2023 и 2024 годы составил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5 500 000,00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47433" y="680654"/>
            <a:ext cx="4057419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Условия приобретения квартиры:</a:t>
            </a: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1) Заключен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договор участия в долевом строительстве. </a:t>
            </a: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2) Срок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сдачи квартиры 2028 год.</a:t>
            </a: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3) По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условиям договора у каждого супруга 1/2 доли в собственности квартиры (после ее сдачи).</a:t>
            </a: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4) Для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совершения сделки использованы следующие средства: </a:t>
            </a:r>
          </a:p>
          <a:p>
            <a:pPr indent="357188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личные накопления – 1 000 000,00 руб.</a:t>
            </a:r>
          </a:p>
          <a:p>
            <a:pPr indent="357188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материнский капитал – 600 000,00 руб.</a:t>
            </a:r>
          </a:p>
          <a:p>
            <a:pPr indent="357188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доход от продажи имущества – 1 100 000,00 руб.  </a:t>
            </a:r>
          </a:p>
          <a:p>
            <a:pPr indent="357188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ипотечные средства – 3 000 000,00 руб.</a:t>
            </a: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5) Денежные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средства расположены на счете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эскроу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72378" y="3567530"/>
            <a:ext cx="3574518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</a:pPr>
            <a:r>
              <a:rPr lang="ru-RU" i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</a:rPr>
              <a:t>В данном случае служащий </a:t>
            </a:r>
            <a:r>
              <a:rPr lang="ru-RU" b="1" i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</a:rPr>
              <a:t>обязан</a:t>
            </a:r>
            <a:r>
              <a:rPr lang="ru-RU" i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</a:rPr>
              <a:t> представить </a:t>
            </a:r>
            <a:r>
              <a:rPr lang="ru-RU" i="1" dirty="0" smtClean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</a:rPr>
              <a:t>сведения.</a:t>
            </a:r>
            <a:endParaRPr lang="ru-RU" dirty="0">
              <a:solidFill>
                <a:srgbClr val="FFC000">
                  <a:lumMod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334" y="-521865"/>
            <a:ext cx="9023618" cy="512384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3: множественные сделки и совокупный доход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3275" y="3069899"/>
            <a:ext cx="40962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3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2025 году супругом служащего (единственным заемщиком) совершена сделка по приобретению квартиры на сумму </a:t>
            </a:r>
            <a:r>
              <a:rPr lang="ru-RU" sz="13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5 000 000,00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руб. по договору участия в долевом строительстве. В этом же году служащим совершена сделка по приобретению автомобиля на сумму </a:t>
            </a:r>
            <a:r>
              <a:rPr lang="ru-RU" sz="13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2 000 000,00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руб.</a:t>
            </a:r>
          </a:p>
          <a:p>
            <a:r>
              <a:rPr lang="ru-RU" sz="13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сумма сделок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поставила </a:t>
            </a:r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7 000 000,00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8358" y="902880"/>
            <a:ext cx="4190841" cy="310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" dirty="0">
                <a:solidFill>
                  <a:schemeClr val="bg1">
                    <a:lumMod val="95000"/>
                  </a:schemeClr>
                </a:solidFill>
              </a:rPr>
              <a:t>Общий доход служащего, его супруги и несовершеннолетних детей за 2022, 2023 и 2024 годы составил </a:t>
            </a:r>
            <a:r>
              <a:rPr lang="ru-RU" sz="1150" b="1" dirty="0">
                <a:solidFill>
                  <a:schemeClr val="bg1">
                    <a:lumMod val="95000"/>
                  </a:schemeClr>
                </a:solidFill>
              </a:rPr>
              <a:t>6 500 000,00 </a:t>
            </a:r>
            <a:r>
              <a:rPr lang="ru-RU" sz="1150" dirty="0">
                <a:solidFill>
                  <a:schemeClr val="bg1">
                    <a:lumMod val="95000"/>
                  </a:schemeClr>
                </a:solidFill>
              </a:rPr>
              <a:t>руб.</a:t>
            </a:r>
          </a:p>
          <a:p>
            <a:r>
              <a:rPr lang="ru-RU" sz="1150" dirty="0">
                <a:solidFill>
                  <a:schemeClr val="bg1">
                    <a:lumMod val="95000"/>
                  </a:schemeClr>
                </a:solidFill>
              </a:rPr>
              <a:t>Условия приобретения квартиры супругом:</a:t>
            </a:r>
          </a:p>
          <a:p>
            <a:r>
              <a:rPr lang="ru-RU" sz="1150" dirty="0" smtClean="0">
                <a:solidFill>
                  <a:schemeClr val="bg1">
                    <a:lumMod val="95000"/>
                  </a:schemeClr>
                </a:solidFill>
              </a:rPr>
              <a:t>1) Заключен </a:t>
            </a:r>
            <a:r>
              <a:rPr lang="ru-RU" sz="1150" dirty="0">
                <a:solidFill>
                  <a:schemeClr val="bg1">
                    <a:lumMod val="95000"/>
                  </a:schemeClr>
                </a:solidFill>
              </a:rPr>
              <a:t>договор участия в долевом строительстве. </a:t>
            </a:r>
          </a:p>
          <a:p>
            <a:r>
              <a:rPr lang="ru-RU" sz="1150" dirty="0" smtClean="0">
                <a:solidFill>
                  <a:schemeClr val="bg1">
                    <a:lumMod val="95000"/>
                  </a:schemeClr>
                </a:solidFill>
              </a:rPr>
              <a:t>2) Срок </a:t>
            </a:r>
            <a:r>
              <a:rPr lang="ru-RU" sz="1150" dirty="0">
                <a:solidFill>
                  <a:schemeClr val="bg1">
                    <a:lumMod val="95000"/>
                  </a:schemeClr>
                </a:solidFill>
              </a:rPr>
              <a:t>сдачи квартиры 2028 год.</a:t>
            </a:r>
          </a:p>
          <a:p>
            <a:r>
              <a:rPr lang="ru-RU" sz="1150" dirty="0" smtClean="0">
                <a:solidFill>
                  <a:schemeClr val="bg1">
                    <a:lumMod val="95000"/>
                  </a:schemeClr>
                </a:solidFill>
              </a:rPr>
              <a:t>3) По </a:t>
            </a:r>
            <a:r>
              <a:rPr lang="ru-RU" sz="1150" dirty="0">
                <a:solidFill>
                  <a:schemeClr val="bg1">
                    <a:lumMod val="95000"/>
                  </a:schemeClr>
                </a:solidFill>
              </a:rPr>
              <a:t>условиям договора супруг будет являться собственником квартиры (после ее сдачи).</a:t>
            </a:r>
          </a:p>
          <a:p>
            <a:r>
              <a:rPr lang="ru-RU" sz="1150" dirty="0" smtClean="0">
                <a:solidFill>
                  <a:schemeClr val="bg1">
                    <a:lumMod val="95000"/>
                  </a:schemeClr>
                </a:solidFill>
              </a:rPr>
              <a:t>4) Для </a:t>
            </a:r>
            <a:r>
              <a:rPr lang="ru-RU" sz="1150" dirty="0">
                <a:solidFill>
                  <a:schemeClr val="bg1">
                    <a:lumMod val="95000"/>
                  </a:schemeClr>
                </a:solidFill>
              </a:rPr>
              <a:t>совершения сделки использованы следующие </a:t>
            </a:r>
            <a:r>
              <a:rPr lang="ru-RU" sz="1150" dirty="0" smtClean="0">
                <a:solidFill>
                  <a:schemeClr val="bg1">
                    <a:lumMod val="95000"/>
                  </a:schemeClr>
                </a:solidFill>
              </a:rPr>
              <a:t>средства</a:t>
            </a:r>
            <a:r>
              <a:rPr lang="ru-RU" sz="1150" dirty="0">
                <a:solidFill>
                  <a:schemeClr val="bg1">
                    <a:lumMod val="95000"/>
                  </a:schemeClr>
                </a:solidFill>
              </a:rPr>
              <a:t>: </a:t>
            </a:r>
          </a:p>
          <a:p>
            <a:pPr indent="265113"/>
            <a:r>
              <a:rPr lang="ru-RU" sz="1150" dirty="0">
                <a:solidFill>
                  <a:schemeClr val="bg1">
                    <a:lumMod val="95000"/>
                  </a:schemeClr>
                </a:solidFill>
              </a:rPr>
              <a:t>личные накопления – 1 000 000,00 руб.</a:t>
            </a:r>
          </a:p>
          <a:p>
            <a:pPr indent="265113"/>
            <a:r>
              <a:rPr lang="ru-RU" sz="1150" dirty="0">
                <a:solidFill>
                  <a:schemeClr val="bg1">
                    <a:lumMod val="95000"/>
                  </a:schemeClr>
                </a:solidFill>
              </a:rPr>
              <a:t>доход от продажи имущества – 1 000 000,00 руб.  </a:t>
            </a:r>
          </a:p>
          <a:p>
            <a:pPr indent="265113"/>
            <a:r>
              <a:rPr lang="ru-RU" sz="1150" dirty="0">
                <a:solidFill>
                  <a:schemeClr val="bg1">
                    <a:lumMod val="95000"/>
                  </a:schemeClr>
                </a:solidFill>
              </a:rPr>
              <a:t>ипотечные средства – 3 000 000,00 руб.</a:t>
            </a:r>
          </a:p>
          <a:p>
            <a:r>
              <a:rPr lang="ru-RU" sz="1150" dirty="0" smtClean="0">
                <a:solidFill>
                  <a:schemeClr val="bg1">
                    <a:lumMod val="95000"/>
                  </a:schemeClr>
                </a:solidFill>
              </a:rPr>
              <a:t>5) Денежные </a:t>
            </a:r>
            <a:r>
              <a:rPr lang="ru-RU" sz="1150" dirty="0">
                <a:solidFill>
                  <a:schemeClr val="bg1">
                    <a:lumMod val="95000"/>
                  </a:schemeClr>
                </a:solidFill>
              </a:rPr>
              <a:t>средства расположены на счете </a:t>
            </a:r>
            <a:r>
              <a:rPr lang="ru-RU" sz="1150" dirty="0" err="1">
                <a:solidFill>
                  <a:schemeClr val="bg1">
                    <a:lumMod val="95000"/>
                  </a:schemeClr>
                </a:solidFill>
              </a:rPr>
              <a:t>эскроу</a:t>
            </a:r>
            <a:r>
              <a:rPr lang="ru-RU" sz="115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r>
              <a:rPr lang="ru-RU" sz="1150" dirty="0">
                <a:solidFill>
                  <a:schemeClr val="bg1">
                    <a:lumMod val="95000"/>
                  </a:schemeClr>
                </a:solidFill>
              </a:rPr>
              <a:t>Для совершения сделки по приобретению служащим автомобиля использованы следующие средства: </a:t>
            </a:r>
          </a:p>
          <a:p>
            <a:pPr indent="265113"/>
            <a:r>
              <a:rPr lang="ru-RU" sz="1150" dirty="0">
                <a:solidFill>
                  <a:schemeClr val="bg1">
                    <a:lumMod val="95000"/>
                  </a:schemeClr>
                </a:solidFill>
              </a:rPr>
              <a:t>личные накопления – 1 000 000,00 руб.</a:t>
            </a:r>
          </a:p>
          <a:p>
            <a:pPr indent="265113"/>
            <a:r>
              <a:rPr lang="ru-RU" sz="1150" dirty="0">
                <a:solidFill>
                  <a:schemeClr val="bg1">
                    <a:lumMod val="95000"/>
                  </a:schemeClr>
                </a:solidFill>
              </a:rPr>
              <a:t>денежные средства, полученные от матери в порядке дарения – 1 000 000,00 руб.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01380" y="3970575"/>
            <a:ext cx="3500793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</a:pPr>
            <a:r>
              <a:rPr lang="ru-RU" i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</a:rPr>
              <a:t>В данном случае служащий </a:t>
            </a:r>
            <a:r>
              <a:rPr lang="ru-RU" b="1" i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</a:rPr>
              <a:t>обязан</a:t>
            </a:r>
            <a:r>
              <a:rPr lang="ru-RU" i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</a:rPr>
              <a:t> представить </a:t>
            </a:r>
            <a:r>
              <a:rPr lang="ru-RU" i="1" dirty="0" smtClean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</a:rPr>
              <a:t>сведения.</a:t>
            </a:r>
            <a:endParaRPr lang="ru-RU" dirty="0">
              <a:solidFill>
                <a:srgbClr val="FFC000">
                  <a:lumMod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35" y="433824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75" y="921524"/>
            <a:ext cx="4102500" cy="233970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4: продажа и последующая покупка автомобиля
</a:t>
            </a:r>
            <a:endParaRPr lang="en-US" sz="19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3519" y="3336755"/>
            <a:ext cx="42301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2025 году служащим совершена сделка по продаже автомобиля на сумму 9 000 000,00 руб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этом же году служащим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 автомобиль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сумму 8 000 000,00 руб. </a:t>
            </a:r>
            <a:endParaRPr lang="ru-RU" sz="1400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18940" y="757425"/>
            <a:ext cx="4213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доход служащего, его супруги и несовершеннолетних детей за 2022, 2023 и 2024 годы составил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500 000,00 руб.</a:t>
            </a:r>
          </a:p>
          <a:p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совершения сделки по приобретению служащим автомобиля использованы следующие средства: </a:t>
            </a:r>
          </a:p>
          <a:p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денежные средства, полученные от продажи автомобиля в 2025 году – </a:t>
            </a:r>
            <a:endParaRPr lang="ru-RU" sz="16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000 000,00 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3311970"/>
            <a:ext cx="4346411" cy="1776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0535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В данном случае служащий </a:t>
            </a: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обязан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 представить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сведения, в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связи с тем, что доход, полученный от продажи автомобиля в 2025 году, не учитывается при совершении сделок по приобретению имущества в 2025 году.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923" y="-584975"/>
            <a:ext cx="9144000" cy="479727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5: сделки несовершеннолетнего ребёнка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1282" y="2951738"/>
            <a:ext cx="417819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2025 году несовершеннолетним ребенком (17 лет)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служащего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совершены сделки по приобретению двух автомобилей на общую сумму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6 500 000,00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доход служащего, его супруги и несовершеннолетних детей за 2022, 2023 и 2024 годы составил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6 000 000,00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40757" y="846083"/>
            <a:ext cx="4208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купли-продажи автомобилей: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В феврале 2025 года А. приобрел автомобиль на сумму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3 000 000,00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(источник дохода – денежные средства, полученные по договору дарения от бабушки в 2025 году).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В ноябре 2025 года А. продал указанный автомобиль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3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В ноябре 2025 года А. приобрел автомобиль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3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500 000,00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15737" y="3696840"/>
            <a:ext cx="4572000" cy="134248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70535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В данном случае служащий </a:t>
            </a:r>
            <a:r>
              <a:rPr lang="ru-RU" sz="12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обязан</a:t>
            </a:r>
            <a:r>
              <a:rPr lang="ru-RU" sz="1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 представить сведения </a:t>
            </a:r>
            <a:r>
              <a:rPr lang="ru-RU" sz="12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sz="12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2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в </a:t>
            </a:r>
            <a:r>
              <a:rPr lang="ru-RU" sz="1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связи с тем, что несовершеннолетним ребенком А. совершены две сделки по приобретению автомобилей (на сумму </a:t>
            </a:r>
            <a:r>
              <a:rPr lang="ru-RU" sz="12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sz="12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2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3 </a:t>
            </a:r>
            <a:r>
              <a:rPr lang="ru-RU" sz="12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000 000,00</a:t>
            </a:r>
            <a:r>
              <a:rPr lang="ru-RU" sz="1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руб. и </a:t>
            </a:r>
            <a:r>
              <a:rPr lang="ru-RU" sz="12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3 500 000,00 </a:t>
            </a:r>
            <a:r>
              <a:rPr lang="ru-RU" sz="1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руб.), а доход, полученный от бабушки </a:t>
            </a:r>
            <a:r>
              <a:rPr lang="ru-RU" sz="12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в дар в </a:t>
            </a:r>
            <a:r>
              <a:rPr lang="ru-RU" sz="1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2025 году, не учитывается при совершении сделок по приобретению имущества в 2025 году.</a:t>
            </a:r>
            <a:endParaRPr lang="ru-RU" sz="1200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49357"/>
            <a:ext cx="9144000" cy="5936974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00" y="757425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628" y="-43609"/>
            <a:ext cx="9144000" cy="284462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72337" y="219377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6: сделка в пределах дохода
</a:t>
            </a:r>
            <a:endParaRPr lang="en-US" sz="19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5399" y="3070041"/>
            <a:ext cx="418359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2025 году служащим совершена сделка 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приобретению автомобиля на сумму 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000 000,00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доход служащего, его супруги и несовершеннолетних детей за 2022, 2023 и 2024 годы составил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4 500 000,00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15700" y="898070"/>
            <a:ext cx="3953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Для совершения сделки использованы следующие средства: </a:t>
            </a:r>
          </a:p>
          <a:p>
            <a:r>
              <a:rPr lang="ru-RU" dirty="0">
                <a:solidFill>
                  <a:schemeClr val="bg1"/>
                </a:solidFill>
              </a:rPr>
              <a:t>личные накопления – </a:t>
            </a:r>
            <a:r>
              <a:rPr lang="ru-RU" dirty="0" smtClean="0">
                <a:solidFill>
                  <a:schemeClr val="bg1"/>
                </a:solidFill>
              </a:rPr>
              <a:t>1 </a:t>
            </a:r>
            <a:r>
              <a:rPr lang="ru-RU" dirty="0">
                <a:solidFill>
                  <a:schemeClr val="bg1"/>
                </a:solidFill>
              </a:rPr>
              <a:t>000 </a:t>
            </a:r>
            <a:r>
              <a:rPr lang="ru-RU" dirty="0" smtClean="0">
                <a:solidFill>
                  <a:schemeClr val="bg1"/>
                </a:solidFill>
              </a:rPr>
              <a:t>000 </a:t>
            </a:r>
            <a:r>
              <a:rPr lang="ru-RU" dirty="0">
                <a:solidFill>
                  <a:schemeClr val="bg1"/>
                </a:solidFill>
              </a:rPr>
              <a:t>руб.</a:t>
            </a:r>
          </a:p>
          <a:p>
            <a:r>
              <a:rPr lang="ru-RU" dirty="0">
                <a:solidFill>
                  <a:schemeClr val="bg1"/>
                </a:solidFill>
              </a:rPr>
              <a:t>кредитные средства – </a:t>
            </a:r>
            <a:r>
              <a:rPr lang="ru-RU" dirty="0" smtClean="0">
                <a:solidFill>
                  <a:schemeClr val="bg1"/>
                </a:solidFill>
              </a:rPr>
              <a:t>2 </a:t>
            </a:r>
            <a:r>
              <a:rPr lang="ru-RU" dirty="0">
                <a:solidFill>
                  <a:schemeClr val="bg1"/>
                </a:solidFill>
              </a:rPr>
              <a:t>000 </a:t>
            </a:r>
            <a:r>
              <a:rPr lang="ru-RU" dirty="0" smtClean="0">
                <a:solidFill>
                  <a:schemeClr val="bg1"/>
                </a:solidFill>
              </a:rPr>
              <a:t>000 </a:t>
            </a:r>
            <a:r>
              <a:rPr lang="ru-RU" dirty="0">
                <a:solidFill>
                  <a:schemeClr val="bg1"/>
                </a:solidFill>
              </a:rPr>
              <a:t>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82487" y="3026713"/>
            <a:ext cx="3957906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</a:pPr>
            <a:r>
              <a:rPr lang="ru-RU" i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</a:rPr>
              <a:t>В данном случае служащий </a:t>
            </a:r>
            <a:endParaRPr lang="ru-RU" i="1" dirty="0" smtClean="0">
              <a:solidFill>
                <a:srgbClr val="FFC000">
                  <a:lumMod val="50000"/>
                </a:srgbClr>
              </a:solidFill>
              <a:latin typeface="Times New Roman" panose="02020603050405020304" pitchFamily="18" charset="0"/>
            </a:endParaRPr>
          </a:p>
          <a:p>
            <a:pPr lvl="0" algn="just">
              <a:lnSpc>
                <a:spcPct val="114000"/>
              </a:lnSpc>
            </a:pPr>
            <a:r>
              <a:rPr lang="ru-RU" b="1" i="1" dirty="0" smtClean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</a:rPr>
              <a:t>НЕ</a:t>
            </a:r>
            <a:r>
              <a:rPr lang="ru-RU" i="1" dirty="0" smtClean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</a:rPr>
              <a:t>обязан</a:t>
            </a:r>
            <a:r>
              <a:rPr lang="ru-RU" i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</a:rPr>
              <a:t> представить </a:t>
            </a:r>
            <a:r>
              <a:rPr lang="ru-RU" i="1" dirty="0" smtClean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</a:rPr>
              <a:t>сведения.</a:t>
            </a:r>
            <a:endParaRPr lang="ru-RU" dirty="0">
              <a:solidFill>
                <a:srgbClr val="FFC000">
                  <a:lumMod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343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75" y="939282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2525" y="-444639"/>
            <a:ext cx="9144000" cy="413536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275" y="205007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7: получение квартиры, расходы ранее учтены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3275" y="2609123"/>
            <a:ext cx="42201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2025 году служащему передана в собственность квартира, приобретенная им в 2024 году по договору участия в долевом строительстве на сумму 5 700 000,00 руб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доход служащего, его супруги и несовершеннолетних детей за 2022, 2023 и 2024 годы составил 5 500 000,00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84525" y="725091"/>
            <a:ext cx="422005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приобретения квартиры: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Заключен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долевого участия.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Срок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сдачи квартиры 2025 год.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Для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совершения сделки использованы следующие средства: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накопления – 1 000 000,00 руб.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материнский капитал – 600 000,00 руб.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 от продажи имущества – 1 100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ипотечные средства – 3 000 000,00 руб.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Денежные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до сдачи квартиры расположены на счете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эскроу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66288" y="3278486"/>
            <a:ext cx="44651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случае служащий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обязан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сведения,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расходы совершены в 2024 году. Обязанность по представлению сведений о доходах была у служащего в 2025 году (за отчетный период 2024 года).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49799" y="1729041"/>
            <a:ext cx="5113200" cy="568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ru-RU" sz="12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Отчетный период – 2025 год</a:t>
            </a:r>
          </a:p>
          <a:p>
            <a:pPr marL="0" indent="0" algn="l">
              <a:lnSpc>
                <a:spcPct val="115000"/>
              </a:lnSpc>
              <a:buNone/>
            </a:pPr>
            <a:r>
              <a:rPr lang="ru-RU" sz="12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Отчетная дата 31.12.2025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4220" y="4038709"/>
            <a:ext cx="5438779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обеспечивает корректность заполнения, учет всех обязательных данных и необходимой </a:t>
            </a:r>
            <a:r>
              <a:rPr lang="en-US" sz="1200" dirty="0" err="1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информации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324220" y="3222927"/>
            <a:ext cx="5274045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Заполнение справки осуществляется с использованием специализированного программного обеспечения «Справки БК» </a:t>
            </a:r>
            <a:r>
              <a:rPr lang="en-US" sz="1400" b="1" dirty="0" err="1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версии</a:t>
            </a: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2.5.5</a:t>
            </a:r>
            <a:r>
              <a:rPr lang="ru-RU" sz="1400" b="1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</a:p>
          <a:p>
            <a:pPr marL="0" indent="0" algn="l">
              <a:lnSpc>
                <a:spcPct val="115000"/>
              </a:lnSpc>
              <a:buNone/>
            </a:pPr>
            <a:r>
              <a:rPr lang="ru-RU" sz="11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</a:t>
            </a:r>
            <a:r>
              <a:rPr lang="en-US" sz="1100" dirty="0" err="1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</a:t>
            </a:r>
            <a:r>
              <a:rPr lang="en-US" sz="11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официальном сайте Президента </a:t>
            </a:r>
            <a:r>
              <a:rPr lang="en-US" sz="1100" dirty="0" err="1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Российской</a:t>
            </a: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Федерации</a:t>
            </a:r>
            <a:r>
              <a:rPr lang="ru-RU" sz="11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</a:t>
            </a: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20" dirty="0"/>
          </a:p>
        </p:txBody>
      </p:sp>
      <p:sp>
        <p:nvSpPr>
          <p:cNvPr id="6" name="Text 3"/>
          <p:cNvSpPr txBox="1"/>
          <p:nvPr/>
        </p:nvSpPr>
        <p:spPr>
          <a:xfrm>
            <a:off x="3575325" y="25565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справки о доходах, расходах, имуществе и обязательствах утверждена Указом Президента РФ № 460 от 23 июня 2014 </a:t>
            </a:r>
            <a:r>
              <a:rPr lang="en-US" sz="1200" dirty="0" err="1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</a:t>
            </a:r>
            <a:r>
              <a:rPr lang="ru-RU" sz="12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</a:t>
            </a:r>
            <a:r>
              <a:rPr lang="en-US" sz="12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справки: нормативное оформление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данных, отражаемых в справке о доходах
</a:t>
            </a: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Доходы и имущественные показатели
</a:t>
            </a: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</a:t>
            </a:r>
            <a:r>
              <a:rPr lang="ru-RU" sz="12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справке</a:t>
            </a:r>
            <a:r>
              <a:rPr lang="en-US" sz="12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учитываются все виды доходов: заработная плата, пенсии, дивиденды, авторские гонорары и другие источники. Отражается недвижимое имущество, транспортные средства, ценные бумаги и цифровые активы.
</a:t>
            </a: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Обязательства имущественного характера
</a:t>
            </a: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разделе обязательств указываются данные о крупных кредитах свыше 500 тысяч рублей, договорах лизинга и поручительствах, что позволяет контролировать имущественные обязательства служащего и его семьи.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Особенности заполнения раздела 2 справки о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доходах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AutoShape 4" descr="data:image/png;base64,iVBORw0KGgoAAAANSUhEUgAAAvQAAAA8CAYAAAAJ+C7mAAAAAXNSR0IArs4c6QAAIABJREFUeF7tnQdYU1cfxl/r52gV9x6VuhAFxYECBgfKEBeuCs46cH9qtVrLJ7UOcFQr1qpYP60LtYI2VStoBbUgCgiCIoLWijgAUbEq/Vzo95w7kpuEQMZNCPHkefo8jffM939P8rt/3nNS7t27d+9glNdfONCtBXzi5+DskyD0qG6UTmkn75UCt/Bzt+bwjp+Ns/kb0KPGezV5OllTUeDWz+jW3Bvxs88if0MP0NtQfWAeX1gMO8cA3EEP7Mw4gfGtKxsnird+hkNzb8QBmH02Hxvoh4VxdKe9UAWoAgZToJzxgN5gc6ANUwWoAlQBqgBVgCpAFaAKUAXeWwUo0L+3oacTpwpQBagCVAGqAFWAKkAVMAcFKNCbQxTpHKgCVAGqAFWAKkAVoApQBd5bBSjQv7ehpxOnClAFqAJUAaoAVYAqQBUwBwUo0JtDFOkcqAJUAaoAVYAqQBWgClAF3lsFyl26dMkgp9wUFhaiQoUKZV7YZ8+ewcLCgs6jzCtAJ0AVKF0FzOWzpHRVFK93Gg/xtKQtmZ8CdH2YVkwLCgrw4YcfFjsog2Xonz9/DgL1Zf2VnZ2Nhg0blvVpwFzmUeYDQSfw3ipA16BphZ7Gw7TiQUdjWgrQ9WFa8cjPz4elpSUFen3CYi43tbnMQ59Y0rpUgdJUgK7B0lRftW8aD9OKBx2NaSlA14dpxYMCvQjxMJeb2lzmIUJIaRNUgVJRgK7BUpFdbac0HqYVDzoa01KArg/TigcFehHiYS43tbnMQ4SQ0iaoAqWiAF2DpSI7BXrTkp2OpowoQD+vTCtQFOhFiIe53NTmMg8RQkqboAqUigJ0DZaK7OID/Y0QtLefiayFp5Dj1wWVSQ8Pz2Fhl/748QnguvMy9nl9jLJ/JIRpxYuOxrgKlPx59RhxS5zgviFHNrAeW5MQOrI5Khl3qO9FbxToRQhzyTe1CJ0YoQlzmYcRpKJdUAUMogBdgwaRVedGdY5HEUB/I6Q97GdmMWOhQK9zSGhFE1Kg+PVxC6HOHeF7pQe2JoViZPNKeBy3BE7uG9CaQr1BokiBXgRZdf7QF6FvMZswl3mIqQltiypgTAXoGjSm2iX3pXM8lIGef891SYG+ZO1pCdNXoLj1UTS885A/CxF3VsCh7J/2bVJBokAvQjh0/tAXoW8xmzCXeYipCW2LKmBMBegaNKbaJfelczwUgN4SiQu7oP+PU7Av9AlmjPgR9jLLzQ2EtLcHl7gHFu5DaP4MjNj2RGFwzAOA5A78uvSH/NJCnMrxQ5fKBYj7pjHcg6wQnBgH76aZCBtph8mn2fcDH36Dxu5BsApORJx3U2SGjYTd5NPs+4EP8U1jd4TMjEBcgAOqZoZhpN1knK47ExFxAbC9Iag78CGWNnbHetTBjPA4BDrWlo2xIG4pGruvVxGU7bMFXmUewki7STjNl7AKRmKcN1pw7zN2tka3uQ8E9f+DqJi68JbMxQOPvUgNGYAm5TOws3U3zH3gh6jYJvB1moGb839Htr89/oldBHvPYDye/zvu+9vjI/yJ/Z27YPpNrsk+O5ByYCiqJa+AxHUtmm25iMM+LZF7uC86TLwIJ/LeIx9rJa5YO/A4bq9yQvXbh9Gnw0QkYhqO314Fp7cJWEGu3xMMcxpXVmnm+QlsP2zR7thy8RCcLvdHh4mJiiW7ByPxkDdaEE9W5iH0sZsEvkT34EQc8m7B2rVM9KV+ffBWm9ay7Dw/hVuhzujoewWzIu5gBSH6W6Fw7uiLK1yBWRG3MCV3CtqPj4fvsUR8K6mKiysboO/q6tz7OnhxcSUa9F0tU6X65GNIXCtBncK7ODraBmMjhIJVwWdHkhHUoxqS1tSHS6D8Wv0NccgYb4W8P+bAbtAuOO9NRciAJviTux89yPtuf2Ge3SDsmhOF3IWdUCljJ1p3m4sH8ENU7kJ0qgRk7LJCtzm5XMMe2JMagoFNyhs9ahToRZBc5w99EfoWswlzmYeYmtC2qALGVICuQWOqXXJfOsdDAPRpPQ/CqT8L8csLBsBhZhZnuXmJgwzMu2Ln5X3w+ljgqH94DgsIvNvvxOV9Xvi4wg3sbW+PWVkcxD/nrj8h7+egcJUIQL+kAaKYBwEAKkAfg+8zJHBfrwrzREUe6GUPDYdGwm6S/KGBeRDgIL4pD/cCqGeB3henHwxCig2B9v8gKncQLtuS//fA3tQQDCjYw4KUXxRyh6bDqYs6oK+JXwnMW7IQXzWBhf2OO1Kwpeke9NYI6Bsjsk8HsPxNgP5LVNgogevae5h2/DZWNY5kYb8IoJfBvNK124f7sEA/7TiyVjnh8aE+sJuUCAbcHZLR324SKjMQXwtXlkvgus4SwYmH4M3Qvmm+9Ab6+hEszPfYiqTQkWjOGOvfIOtXH7VAv7LZOYyyHY84DuKrcnDPQP1qS5wnQB/9GY4kB6HbnTWo7xIIHtxlKvLgz5WzvqYp0FfBfuahkrTEAn2V/eTe7cRCfKVzmGs3CDud9yA1ZCCMzfQU6EVYJzp/6IvQt5hNmMs8xNSEtkUVMKYCdA0aU+2S+9I5HjKgD0TgAT/4WbFg/vIg66NnMu7totFZeeMsPyRloM/ci/b2swSbbB/i3IIu6L/NHjsvb0PDHZZwD6qLmRFxCOj0tMgMvfJsFTP0v+JgxyD0/qo6vGykkKYqZuj5unVmhCMu0BHy3Dx7pTigj/pkL5O957P1eJWJQyPtMOnKDITHBcKxdh7+mGOHQblbkRrSCqeseaBfgKZxctBa8tAFjnMfwC8qFwurHUJnAvRc5p2HdiZD7/MnnLtMB5+cl817/kmkeZyEqyxzLldEOUMf0/VrSCZWgpdXJqTSgUyGvnEkC+TFA30+ElYQ8LdksvI+LeUwzgM9U9+pujwjP+04Yuz9IZmklL0njxLHUzEydjB6r2BnYx8UhyOfWaH43wIt+b4Wq4S+QD/pjqditp4ZGA/0vysNk2To4zH70b9hOz4Ok48lYq2kDvDiIlY26IvVTX5AfEovZChn6OtvQFzGeFgxrb1UytLXx4a4DHjmsvdZgVKPyhn6mHrekMztBC+vaEilcxCVO5h76FRWVJ69F0trTdqhQK+JSiWU0flDX4S+xWzCXOYhpia0LaqAMRWga9CYapfcl87xUPLMLzyVA78ulcFvjBUX6PfB8+2vrFVGYUqaW26CmHrkgeAMBkW0g3tI0UAPJasM351+QM9ZaXxP48GCj7CPyYCSDP0CdHr6B+YQu4PzUgTWWAO/JwT6if3mEWIX2cMz+LFiEIVAP/8k7vt3xUeCEnz2vFjLDWepmXb8CoZFecB1LQv0hMFlWXa+TZUMvX5AP+14FlY5VSv5xjSREvp66OtHKNlvFIC+KMuNhkDPZd67vzyK0TZjEf3ZESR98Tfm2IxFRBWSvV+Nqj8R+40i0BdrueFo3y/qGhx2dcGgXUKgLx2AV74NKNCLsDB0/tAXoW8xmzCXeYipCW2LKmBMBegaNKbaJfelczyEQC84ulIB6CV38B/mGEs9LDcyS45gLq+099AToK/L+OhtcYP48ZWA3ir4An6u8JXcRuPNu9/ZfnWx3Fzhsv1vOf/y3NMPsKDjLc4nzwF9JS57v4ulKSZjOqAJlN3Jj4Qe+hmvsczeE8GP+2BHygEMbVYBj2J/woXGY+D0YHXJHnoC9AyoW+M6k21ngd76OueLJ9em52CoGsuN0FrDePG50ChabqyRwdhqiIUnC19W2ACJ6zrck3nq85GwJxq1Rgxi/fUm+tL3lJsC7tSbHBEsN01+iEeqz0esh74IoL847gKsefvNmCqc115LoCd2r4VNEUf+osQA/QQ8X0j+vwAee1IRMrAJyuf9gW2JzTHRQ/U+NXQYzQbor++2RtfZ2YD7blwJGYSm/wJwfTesu85G9qJI5CxqhoR5HTFwxzNGU/fdVxAyqClIMX1fOn/o69uxyPX1n0cmwnrbYfIl4cAkCE4MM2kfoC4y5v0xF3aDdqLAo3S8crqMmdYxfQVKXIM3D8C+8zTckE3FBduTD2CYZUXTn1wZHGGJ8VA3JxnQK8K6AtCTc+gFZ9MzTfHwr+KhZ8+xZ3z1sv2y/KZYpUHoAvScZ96hFrfBVgXo2Q207KZYyO0zXNfFAn0xm2KrcTBf8B+Sne+IiuA3vvJAD9mGxQJwXvoijMkKQE82xT6KxSIG6nltWLjvrRHQc5tgq/PZ9oE4fmUYojzIhlh2g6tPheNqPfSkR8VMvvpNscKNr/kJy1mo54cs3DBromun5PWheg69bDMsNyf+NBz+pHrxN8Wy0D6+ZVEbZrUBej4Lzz9kEqAnm2Lz8MdcOwzaKTfsyODeyHEzP6AHsCgyB4s6V1YA+phGYyGZbYvdV0LglLkQHQfew6YrIRjEkL9+r5Jvav3aN1Zt/efBA/10hGethGNhPJY5ueG7bO592flLohrJBQuXgryxbsv3qp/i1uCj81+hW78teDjvJO5/zVoJHp3/CRcajkZ/CvQGuU/0/0w0yLDes0Y5yO/En3ZTNqev4qEvm9NQGDVdH6YVRLMEemARInMWoXOWPEPPAv042b+37Tob43jw1zMm5nJT6z8PJaCvpvxeT6FLuTqflZ9DNmWRs6roiyogsgJq1+Cj8/iqWz9sab8dyQeGgfK7yMKraU7/z0TjjNOce+GPFCzrn7sU6M35LjWNuZkd0Lt7eSFWKoUTsdS0OQ1bznJDM/Ql33D6f3kpAfzjMPS2m4xL08ORtdIRhfHL4OT2HbzCs7DSsRoyw3rBbnIyMCMcWYGOqIZ8xC91gtv6bPlgZdcE48+Px1InNwiLMVclwUgMc8ej1UptkGszwnEn0BEWmWHoaTcZ1YITEebdAv/EL4WT23pkO5O63mhRKQO7rLpBdqQs5GfKKp41y42H8dR1QqW8P9jjqpS2yTMnMjDwr/xnOT9E3RuFexNtMPaEMDYWmHD0EtY7vmA9fvy1ht8j/to4fJy4Cg36rELD7+NxbVxz3DkyGrbjTrDvBzzG4m4e+KHdf5F8cDgs7x6AQ6dpSO/Fva/4F3526ISp6Xx/vbDt0kGM+KQi8uO+gaN7EPg/ezpvTULYyJpI/sYR7kHyn+2eGXEHAcq/BpIfh28c3RE0LAJ3AhxgcSsUPTr64jJmIuJOAKzS5G3L6svKAM5bo7Dw2igMDMoBf50fT6utf8D/7kS4La+B9ReOYILFaQxtNxpRY6S4+UMrXBjaDqOjumD9haOY0Iac/XAPvzH/xs2xy3pcODoBzKUy8FK3BvnsfPvtyTgwzBIKBhvehuPCw/5N7LfvjOk35uHkVVf80qMftjwCIMvs89cBuGxHygEJbkyzxvDDbwEEIDp/JmzLAVeDa6P7okIAg3EwfRfcHgWjdvdFIP/CvuRllaWV1xWWy8WpiXw/fBPRyJ9pi3IAck9NhPXwwyCjYGpF52MmGUgpvvT/TCzFwZf1rvO4DbEF6r3zZWmKFOjLUrTK5ljNDugXRcag0RgJZmcvQmRMI4yR8B56Cxxs2xWz77OBoh561RtW/y+vojz0crtNvhDoG55EL7vJSCbDkEF7JsJ62WGyUziueJ2EGwHt4oC+BQfhOWFsW0pA78xAey2kcA8JM8LvILDhCTnQuz/CKv7BgAH6Prj3JfHCOXM/DPEnB/cE6jeg+tpOjE+Oh3Qe8Bm/nMNfmM8APfcAwJ9HW0B8dxPwnGmX89xl7oJVtznI5R4Gyt9ld+LHTjiKS+udUecN5/VL+R5x6ePQTADxl9od1hHoXZCzzAEeP7TlIP4uB/cs1Pd9EMgAfSsG5JuDPILcCu2Bjr6XOch+gzgO7lWgXgHo6yOiR0f4XiaBVQV6zGSh/yHXNilFHh7+a7kbPckDBXPdCmlMX62wNWkHrH7ph14aAf1jFuafshDfKGMdXHotR431F3B0QhujHfWWmpqKixcv4tatWyBrqnbt2mjZsiVsbGzQrVu3Yr8pdAJ63MQB+86YdoPz0xceZn32BOBnFmJ5Vw7oMQ8n73+Nrtn7Yd95OuvDVwF6HqTTEFy7Oxie54G+gXzoPHwPPJiOXW6CC5A/CAxWuXaVbXNZNNKt1qMtgfcAFugfcDC/nIF4vm/1DwzafN0aIh7a9E/LUgVMWQG6PkwrOvrEwwyBPgeLLA4ym2Hbc9n6Z8ym2M4G+8U1/UHYNG4o/eehznLDbox1f7SGy9DHoLOfBJOreMHrphTSIVyGns+8DxED6FtwP8pRCflcFr4lAXyHS3BjMvRRWJgxGgMvdoPXn1JIWwYjMbgRNnZV/FEIHtqZo6p2dxHAfnny83ByMJ/wHF8q/KAEn5F3xp6zUxDpOVQlew/Oh98gWxHoa3CAr5C4B2Ax8SjiRp9D2z6rVG4YhQx9ntJlkqHf2gT/dfbAD2234dLBEfikIvDXzw7oNDUdc07cw1x8qwT0txDKgDkL5SQpL8+ay6Gf6UkA9DF2CyHxrQ4vrxuQSoepZOhZyJ+MO/07YndzL9yQSrmHiHI4wveXOggRfd0R1GorksL64ekPLpoBvUUUm71XVmeMFEmfnYdX39XIItccNiFBOhqtRD49IiMjAydOnEBUlMoIZCPq06cP3NzcYGXFnoqs/NIN6ImXnvXXkwx+4OsRcJh2A/NO3sfXLVLwlQzoSZL+Pkbf7InOoe3glSKFtINyhp5JjSO/1znU6X4eA72OMudwMxl6wu1XlbL0HJDL8+gctBcWAeO5pzDRejgOL1cG+nqIVM7cM8IMxsH42Uga0QerbjOBw8Z4Kca21ixwhoyHaXxi01FQBXRXgK4P3bUzRE0x4mGeQN/5OaIFJ9pgUSTSuoeg28AdYM+4IS93ZoMs3RQrvzXFB3ogM6w37CZfwvTwLCwsH8QAPWuomY7wK0Nw0s0N6zmgL+TAe0h4FhaUX89aYXTO0BcP9CnMGJwRnLgO/5rYFZOrGQHo1fx63BulDD0P9LKMveDT44WulhtjAD3nzJkZkYpBEX3hHiQE+kRMCGyJn/x+wrDAQET73cOC0ApYMEL+V4H7/F8EmOt+cGbsPe+QvE5LoGfsOL1UfvzGEB/CfJsvXrzAF198gbt375bYTc2aNbF27Vomc68p0EPFVqNUU+axX4zAxsHwu7caKQeGodmz8wzQZ0wPROMtftgzPhCBR/3w8JtQ/G/2CGwRAn3hCgR+sBh+vyxHYODX8Hu3H6GJ3hhxmAD9Gnzgx9plmMx7Yylrv9EC6PmsPsnCD8+dxNprmPo80AseHEpUsfgCBo+HnuOj1akCpakAXR+lqb5q32LFw0yBXnDCDdGOZug1unvFB3o+Y6+YoSdATwB/ZZt01gvPAH0bpDPWmCEIzwpEm3TO264z0GeDtdyUx9GedpicQuA9DN7ljzKWGwL0CtcJ0Ku13LDHVTWN446q5Kwymbus0G1OLmvBaRrHeeg5y03BXjZ7z2ThWyOyLevLl3nqM3Zhc4E3ZnSqBGWgr/MyCavru2AlGuD7uHSMswJeJG7GQYsZ+PSZrh56dZabOThxbylap7I+95ItN8QGE4aR7G90sy8+Q0+AXsEyowj0S6MW4tqogWAs+TMjkDooAn2FfQp89bxdx8HiqeZA3ygD61x6Yfmfck/90+T9OFXZC0MNbKLftGkTfv9d/suGvr6+6N+/P6pXr46cnBzs2rULERERMsk6d+4Mf39/zYEewM0D9ug87YbACy885eYZzn/VDf22PGTadNmeggPDmqEiAX0C9GtOY87F4RjMmunl3noFoD+AmDEH0GME62MPiE6H1fq2GM4A/UL81Y5YcNjMe71Izu+uAvRyn7yi5Yb/9+VF1k/j/fqy9q4iePNbTJ3B+uu1fRkjHtqOiZanCpiKAnR9mEok2HGIFQ/zBXrmGHrubHoK9BrdveIBvWJ3DLw7VgPvoc/mNslWE1hsYjp9BQnZIFvES8JtYJX9oZ2vV4KHXtgU4593tCB/MmCBXrYJNhNhBPgZoC9+UyxpT3b+PNe4DNCL3BQr/PU45c22crhXAXrStgzq+Vk0xPfx1/QA+uGw1GBTrBDogXyZb54fRbGbYnN4ew5fTwnok/4Ly909mU22pJ0vyq1TY/PhHwwcYAEe6P8s4R4eA+nNH9CrQjIH9Xxx4YZZjZaB1oWI53Hx4sWyenZ2dli/fj1+++03nD59Gp6ennBxccHMmTORlpYmKzdnzhz07t1bob+S1qDs6EpZLfk59PJrLtiecgDDmlUkxM8BfQq2NAqGU78teCT01isBffqaD+BHbDFvCbgPR+4kkpVnM+cdUhU3rTJDUAF68o/Km18D2Iy/n3w7rXDSPPgrbqRV13bJ4TFmPEoeDS1BFTAtBd7r9VF4F8dG22BMRBWMP5KMDT3qlnpwxIyH2QB9aUalpC/h0hybNn2X5jzYE2+cmOy8I39ePQfuCUvYE2k0c87yJ+XILTfaaKBzWR7o1dhqdG73PavI+/SHFXWajhot7v02FO1GN2KBXtXFYnAFd+7cCalUKutHIpGgQ4cOCA4ORmFhIdq2bctkYMh/YWFhsnLOzs6YP3++VkBf/GS4zbFNiS9+GAjPm8qLhfVlshN0mHFxnvrCA6oba/UZt+nEQ59Z0LpUAcMo8D6uj8K7xzDaZgwiYDogz0dXzHhQoBdhzZQmCIswfFkTpTkPCvRiRrKstsVtxK1ONsOOhNDVU9yMShvolyxZgpQUdleG8qtWrVpMtr5q1aqYNm0a8vLkO5YbNWqEzZs3iwb0fIZ+HNkM25X87JTpvIwJ9KYSD9NRn46EKiBX4L1bH3xWPikIcdc/Q9HHEZTeHSJmPCjQixDH0gRhEYZvEkAv3jxohl48LY3XEn9Eptw7b7y+9e1p0qRJePSIeNMVX8Q///333zMw//nnnyMrizljR+ElzOyTCzp9lvAbYh8S73wR59TrO8EyVr9045GDiFFt4H1cLlqHNbE4PqUtqgDIiRiFNrKLIxAYWAA/P0FhUm3EIVyanQYfZ3/IfjKC/HuHNYg9PgVtSUNFvZ5dwUZXZ/jLKo3Aoevb0Kee6phGHLqObX3qqbTy7PJGuPbg++2ANbEH4RA5GD38K2FN7HFMafsUET7W8A4n18j7KlCsQ4Z/Hctez4G1d7hi+yMO4fq2PpD1+uwyNrr2gH8lMi8fvNnhih5k8Ey5rsjZyL3nWmHG3OMFfvFpjwmnhE3XxNTfLmJ1p78Q0NAV3/KXakzBb4lr0L32C/y5fyi6TI9VHE+XHUg5NRTN/o7FomaeCObfy0r9jdhFzeAZ3AU74oPxcm4XTI9tjC9+j8Fi20fYP5S874IdKacwtJm86b9jF6GZZ7CKtl12pOBUn3tsXwpXuTbtP+TG+Yprk+8fYOoKO9FjTZbe+niL7IhxsPY+pjT6ivA+nIrN1kkYZ+0Nxasf4dvz9+FrXYiUDbXRM8Abh1OD4VInGxHjrOF9jK0b7FIPry59i3q9A2RtVxl/BMkbeqDuq0v4tl5vyK+QIvUQFHcdn1kV4u6x0bAZI9/fxDRQTw7/8uw+23S9oDhc/0y8xwIx40GBXo+FwVfV6UtYhH7FbsJc5iG2LrQ9qkBxCnz11Ve4du2aShFHR0cEBgaqeOf5gnXr1sW2bdsU6tE1qP+9Vqrx4KA6bGIsfvp4BTp5HwcP9M84mBcCPjtbHrh5AAeeXdkIV2d/VGIeBmohmnlIkF8vSSX+wUGlLx76GYhWfDiQgbkCeD/DZQasiwZ6nzc7mAcAW+YBoZCDfX6c2UrvlUYtAPoTq19ijoc/0rm+CyN8mAcC9sHjQ24M6dz7enid9Qt82k9A4tTfcHF1d9R+ncWCfuJU/HZxNbp/lIDAhq5Yw0D9MtQ/yQJ94y9+R8xiWzziAF8BsosDegLtNeTgH7MsHhLPoyzc29dUmBgP9CyE15c9TCgCPfcgwLfZ+Av8HvMFakaQcbJA3+ee/MFATKAvvfXBA/1JDsJrs5C+RAnoK7LQ3qswggX8j77F+fsT8UoG9JthncQ/GLB1N7WOZyw10RzEV+fgnkB90oKnmEPsNjyk84BfZTyOJH+H5nEs0LMPAN3xkgN8Au7X+t5g2k1iIP4TXPq2HnoH8A8DJa1Cza6LGQ8K9JppXmwpc/kSNpd5iBBS2gRVQGMFtm/fjqNHj6qUJz8m1b17d8Zf//fff6tcd3JywsKFCynQa6y0ZgVLNR45ERjVxhv31igDfXFQrh7ohRl6dVl1oSrCvwAollfO0is/HCiDO/9nAP7feZjmoV2YvVf4OwL5U4JSNl/NgwgP9Cp/UVB9EOAfNtgHnLaoqAT01ZQBH//DxcCG6LumGTYlxKHbRQLKt2UA/uLP/RjaZTpuE8D/92usVs6aM4D9b7xezWXouSy8MPvOPhzYQxHnAY2AXvbwIPgrQMoxtI/lgD5mGeIlnjjq5YVmUilekYcD50z8u/1g7PkfiXg/hFzdi/6Ny2u2KASlSm99aAb0J70PIzXYBfXecln4kwTwN6H2fjZDHxbphZ3O4/AvLzdIpeThIAWL//kcNmOi5RtdeWivF4TzUXWwVAD7dfFKAObX0PcGAXp5XT4jHz3+MI67/oieytl7xod/HjP+moRucxMYZVssPo2oLzqiutbRAMSMBwV6HQKgXMVcQNhc5iFCSGkTVAGNFYiLi8PKlStVynt4eODLL79k7DbJyaonOE2dOhX9+vWjQK+x0poVLM14sEB9jwHaQVm+jL2GzZLrBvQswDbFXxtd4SzLkqvz3Mj1EWb4DzpGYjCx7zCWnUHI8i0q268O6IkPLAI+1t5QNNAUZcdRHpeGGXoZ0Kt/EDAK0HOQXYOzzHTZEYNl8RLWclME0EMlo8/qrz/Qc9agLjsQH/wSc7tMZ4FeJMtN6a0PEYB+CatxRe/DuDz9Ctr0DDAC0AseFDT7CNKqlJjxoECvlfRFFzYXEDaXeYgQUtoEVUArBQICApCQwGZr+BefoSee8KmKAAASE0lEQVS/HkvOohe+WrdujdWrV6NcOcVT1uka1Ep2tYVLJx5cFvwea2epFc365Vmg56E8XWbBkeNvSZYbRaD3KdzB2HFYm4uqD56IwgM9sbDEDNsOifdx1q7SNZfz2atmzbM5mwvrYRd43RUfORU89AOzJrNeeVmdbERsTkOnGaS+hkBP7D8/fYzlnbwRzu0TqBldlOWGt/1U0dxy02wTElKGoRxnsWGz6q1xjfHGc9711tcEHnpPvJbZcZSAXma52YjQSfsxYnpskd52jYAe7EOC52v2LwWxzMOBvG8oXRcT6Ek4S2d9aAb0xzjLTc/sDajdcwkD76nBPZHN2HMYmmcsOex1AvTqLTeM331sFe6oSs4q8wnnqWcsOGNRhbPYsJYbB9xlbDXsaTjfWuxkffkyT/0rXNq8Dx/NEHdzrVjxeA+A/hVuH/JGh0kpmB4ej5WO4p9rZy5fwuYyD3GQgLZCFdBcgadPn4KcK08+UEt6ffjhhwgKCkL9+vVViprcGvwnHdsHOGD+syU4G/k5OvBHypY0SXXXH57GjJZDsA+u2JcWCs9GgoLctYQlZxH5eQfo05Xx4/EMV5gsurL9hJ0f7wVXLKO8aVXVQ6/QGrdZNJfpx5bb8CrQj7P7yLbY8pto3ypvlmVGpFqfScazIM2+5Btf5b3wkC6/pliH3dTLPhBoAfTCTbHMuAWbZLnOhRYiFQ89KfO/BK02xcp86fymWOE9ywB2H9zjN8VyFphgKD0EcOBd1KbY4j30gs4Ye89i2NeUb97lx8Zbg8QGeuOvDzJfDYFeGAfGP+8La3CbYjm/PdkEW5giB/piN8WS9mTnz3ONywC96E2xwo2vyptthRtmdf0YVK4nVjzMH+hfZeKQtx0m3dmCxAQftBArAoJ2TO5LWMc5mss8dJw+rUYV0EuBjIwM5tdiT51SOIJDoU03Nze4u7ujRYuiP4lMbQ0+PD0DLYfkqcK3lkqx7ewDigJ5QVv/pG/HAIdgDDwbic/1fHowbjw4oA+bqLjZlIPsKsVk07WTksvmVykui65di+ZfmgdluYe+1Oas9kQd44/IuOuj5Pm9zWY3wco89CVXEaEED/SGtdVoMlAx4mH2QP9P/DI0cttlsOw8CZSpfQlrcvMUVcZc5qHr/Gk9qoAYCkRFReHSpUu4efMm7t+/D3KaDbHY2NjYgPjqlW02wj5Nag3y2fna+5AW6glhMl0rnbTJvIvVp2CAxomHsYBeK+VpYUYBCvTF3QjGWR8l34rvO9DzCukTjzIM9K+QecgbdpOilO6UOpgeHsdZa/5B/LJGcNs1HeHxK+FocRuHvDtApUpt7rqObhyT+hIued2oLWEu89BDAqNUfZ0lhU/7z8DmcWtgSuhmVB8xSn5+MvPvltgUsw2ZEsG5yvy/JyRjtCV3TJssGcydxdxdx5vYKDOnnZSkgFZrUGZfkbfqui8NoV0zWFuLKwHxrsiY0RIkOd5qyVkc63cRPg7zUZuU82wEWeacKasI7Wy2XF4WRfQHtMKSs5GYWimUKZvEtyOw6oRvqob/uM1HknDyrdRZeP5B+vYBcAgeKI7FpyTBS7iuVTz07ItWN5QCFOgNpayY64MCvf5RMgOgv8wB/IcsvH8nAPp/4rGskRuObklEgk8L4BUH9CkcwH/IXv+OAj1zJ4m5OPW/Nc2zBRnMM5u1RqOVYJr/SwhAQ9dvYbkpAcmjW8k9oZabkJD8KSr94oP2ExLZH1ERgjvvHbXcjITkUQptmqeK5jsrrdYgB9h5+9Kw5cMVjKVFGehjZhyDZMg+BuaJL/1fQkjnwZ/IqRboBfYXZf97Rc4PT+D8WD9c9HHA/CTWG9/rKfsw8GzJWYTabYVdEWOQwb9SOMWy+Yhxl2gVDzE6pG1QBcqQAnR9mFawzBjoLbgM/h1sSUwA4XkK9MXffHRxGnpxvkaW1AftP7uIKb8lYo1SNl0t0AuGVZP/IRXyb/yPqfBZ+prcj6rQJL2hA2mw9rVZg0K/+djHi1SBnh+lIBsuz7rHYMYxCYYkeMHLQgppEbYaFT87D/Qy+H+I00z2n4X4rhmsT951XyKWZ/vCYf4zJnuvMDayC7aEjbYU6A12e9GGqQKiKqDN55WoHdPGilTAfIG+8zNuM2wwEhO82c2wNENf7DKgi9PQnxI6Aj2ToR+NJoIM/vnWB5lsPkhWPkGCVOGvJFKgN3QgDda+NmtQCL5ymBZYbmSjlJ8owwM9a39xxb7E5cj2dcB8tUBfhOVGDdB78hl710AE1vWDXx5r46nIbYhl/npQItBzlpv5tfXeiCtGkLSJhxj90TaoAmVJAbo+TCtaZgv0/uU3oZHbboGfngJ9SbceXZwlKaT/9RcXA9Gg7xpAa8uNEOgv4MhHi+X2m05/sce10Qy9/gEq5RY0XoNKm0cVoFngoU9cng1fgbe9Bme5IUDPAHavp+yxlEVtfFXeoKpkueFtNXLrDJ+xZ0WUATxfj/tLQav7cjtO5NRKCCX9c1YdzxrcMZn6bsQVKY4ax0Ok/mgzVIGypABdH6YVLTMF+rMY8ns7uO2ejvC4lZAdPU8z9DRDbwLrTwb1zFhqyOw3mlhuwEP7R0pnLpOmKNCbQHT1G4JGX5A8aPMQ3Aiyza3FbYolPnllwG9U7KkyStlyPgMvnKLS5la1x1MqbajlPf3VlObCPiSIc2ylfpFga2sUDzE60qaN3FOYaD0ch98OxsH0XXBroE1lWpYqIJ4CJrk+xJtemWupDAO9eq1fZR6Ct90k3AlORIK3IU6eV+zbXG5qc5lHmVuFdMBUAU4Bk1uDQr97qB222vGn56g5xlKfYye1Od7SSHeMKcUj99REWA8/jLegIG+k8NNuSlDAlNYHDRaYHza0tLQsVopy7969e2cIsZ4/f47CwkJDNG3UNs3lpjaXeRg1+LQzqoCICpj0GlTZFKs6cTZDn8BshtX3h6FElFXnpkwmHnxWfnk08mfaopzOM6IVqQLiKWAy60O8KZXplijQixA+c7mpzWUeIoSUNkEVKBUFTHoNFgf0AkuNzDtfKgqK26mx43E1uDa6L5InuQYfTMcu4qm5Goza3RdBMf0VgOj8mbAtl4tTE60x/PBbxckHyOFfnt1niwRE58AzfSQ6+p5VqFN/dgTOL+uIvw9+io5T+Gs2+PFSDD6tegYzbb0Q4rIPaXs90ej6Dlg6zMMTT+79B+nYYemAeU/4Jj2xL20vPBt9oDiuPK6dhWeQN88OFdJ34BOHeciHP87kzUflPZ/AYV4+gH4IuboX/RuXR96ZWbD12osXAPzPxKDmEAnm5cuvp+9g6/ifSYVtkA0+/XUIQtN/gmveZtSQ+OGDlefwePo7bK4hgV+5oQhN3wHX+gDepWJTTQn+w42w3NBQpO9wRX28xf3wsWjr8xt7pfIohO5shRHeSxXnUn0dYn79G5Jey1T+/cLtSWhD2jk+Bm1HHZddr7HuAjIntRH3Ri2l1gyzPgqQtrUfnL68rDAr6xXRODmrOe4oXPPEgfR96PvmKMbYjEXMhKNIXu8Mi6TVqO+yElXJ+28/wfkxNhibvAFx6eNh9TIJq+u7YCUaYENcOsa3uIuj5HqEoLsGXNlS0lXXbinQ66qcoJ5hbmoRBqZlE+YyDy2nTYtTBUxGAboGTSYUzECMGQ8eugdyEM/DPYH6NR/4sXYbHtJ5wB98EOm7OiCVA3r2AaCcDPADovMxPHcSU3d5dD5m2qYhuHZ3LCrkHgZe3ULopx3hmz4bEeeXwaHWS9xiYP4hfkw6h0/rXYB/Ew9stPkRl36ph7Vqgd4e1/9tC68QFw7ir3NwXwTUKwB9Zez5xAEMv6sAPdAv5Cr29q+I6Fm28NpLcJ4AfR76J7VmAJ69/gy7mDbIA8FoPPBtoxnQ12NhfjEH8e9OjkebT49gaGgaVrz5goH5ausuIEsBvl8j+bu66LWsOtZduA1y6XXyd6jbaxmqr7uA2xOq4fiYthgVNQrSy5vR/T57jYX41jK4NxeoN+j6KEjD1n5O+PL1CkSfnAVbCx70mzAQ7/HBKUxuPRxhngdwdc1rzNcI6L1RsLo+XFaSO4kAfSr6XB8Dm7ERaLAhDuneBSzsU6DX/oOYWm6018yQNQy6OA05cNo2VcBMFKBr0LQCabx48Fn2gfKNrjy0B0Qj3Wo92g4/DB72gasCMB+O3EkkQy+vK384iMGYAz0wQjl7z/vwayoBfZVbOPhpR8iS83w4GsxGxFEX7HH2QgjL1fIXydCv/wgBHQTZ+w+A9B2WcJj3BF+fycM8uwry8gKgj6nhBck8R3h5nYZUukApQ0+S9CG4GlQFKztsxXMPUuYFA/TzG5/DLFsv7O0dgqv+uZA4zUO+/xnkzW+A059pBvR98zahpoTPzcuH90HgLwg5NwQ+kaPwy+XN6F1POFn1QC8vVRmjpJexuVdNDv5rYN2FTAb+394/jjFtRyFqtBRXNvVCXdO63bUejUHXhzLQf8ABvmLiHmizAmd2NsMqh7EQJtnJZJQz9DH7ciBx2QgvLwmk0mQmQ+9dwGbzKdBrHX7FChTo9RRQ5OoGXZwij5U2RxUwRwXoGjStqBovHoYGesGDglDil2qAXpaxFxTmQbwoy40uQM89GPifSUfn/9rBa68Q6GchMPAH+Pk5YFlgNQRGD8Ke3rMwYiGx1eRhvt0TnGGy9r3Z635PsZ2x5+ThpJZAz9px2skn+vY+wse21RromQz9pBaCDP6f6HycZPMp0Ou0qtUB/asViP6dZOzlrb65q4HlhqP9BhvO41StpbAZywL9eCvgJWfRkbVIM/Tah4wCvfaaGbKG8b68DDkL2jZVoOwqQNegacXOmPFQZ7khtpmZ9SK5oyo5q0wa56lnLDj1EKlguXnEZe/Z03AaSzlfvsxTfxXBm99i6gxblFMG+lrPccG/CTw2Au1+TMK5T5sDzy9g8/H6mNH7djEeenWWm69xJm8ehAl68A8GBOi/Jj76xjjHwLki0J+JqYkhEuKtZ603/rkSODE+eQL0FRR89Uwmf29/NC6fozHQu747ifFtPsWvAk99zsktuNLBF3X31UGvpdDecqMA9Lcx7kVRlpsojJZewaZeZT0/b2BLmorl5gFOTW6N4WGA54F07PNoADw4hc1JNphik1Cyh54APQPqo1HlKLHZsEA/ugr7MBBBrqXYQkotN7p9CFOg1003Q9Uy5peXoeZA26UKlGUF6Bo0regZOx5qN8USWWTnz3MayQC96E2xzIOALXsejnK74OuqAD0pLYd6Pho2P15CTLFA74lG2m6KfcHDfh6XbVcC+rz+SGpNvPHs5tcWJ1pyG19ZoCcPBozt5gXvtW+M8uCAXlrCffTBSpx7PB3tcjio54vL4P4NktezUM+8KvP2G00sN6S4FJc390I9uilW9wWtAvSkKTnU8w0TuN+tEdBzm2Ct3uAuD/TnT6HWUrIhtiomHE3G+q5Z1EOva8Qo0OuqnGHqGfvLyzCzoK1SBcquAnQNmlbsykY8irDrmJaMBhsNe7qNg+w0HE06St1UAxJ/Dug1qUDLqFWgbKyP9yeA9JQbEWJtLje1ucxDhJDSJqgCpaIAXYOlInsZB5b3FOj5DP0CshnWDoJtt8XeRBToxVtj9PNKPC3FaEkjoM/LyzPID0vFxsaiQYOy/7vVN27cQKtWrcSIR6m28fLlS1SqVKlUx0A7pwq8zwqYy2eJucSwbMTjDZ7fu4Gsvy3wcesmqPovc1Ff3TwKUXD/Bm4/eQtYNEXrphYw+ymbaEjLxvowUfEMMKwHDx5gwIABxbZc7smTJwYB+qtXr8LJyckA0zJukxEREfDw8DBup7Q3qgBVwOwUoJ8lphVSGg/TigcdjWkpQNeHacUjOTkZdnZ2FOj1CQu9qfVRj9alClAFeAXoZ4lp3Qs0HqYVDzoa01KArg/TigcFehHiQW9qEUSkTVAFqAKgnyWmdRPQeJhWPOhoTEsBuj5MKx5mD/RpW+ui3fFtyDrshablDSO+8KZ+fetnDGzujRNMV7Ux+2w6NvSoY5iOaatUAaqAWSlAvyBNK5w0HqYVDzoa01KArg/Tiof5An3aVtRtNw1OI0bg1MtRSDcK0L/GLel23JFMA2F4Bu7tY+GXvoF5T19UAaoAVaA4BegXpGndHzQephUPOhrTUoCuD9OKhyZA/39HjfDoRs/nHgAAAABJRU5ErkJggg=="/>
          <p:cNvSpPr>
            <a:spLocks noChangeAspect="1" noChangeArrowheads="1"/>
          </p:cNvSpPr>
          <p:nvPr/>
        </p:nvSpPr>
        <p:spPr bwMode="auto">
          <a:xfrm>
            <a:off x="123825" y="-236538"/>
            <a:ext cx="621030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9107" y="863590"/>
            <a:ext cx="85344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Особое внимание нужно обратить на заполнение графы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«Источник получения средств, за счет которых приобретено имущество»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Указываются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доходы, за счет которых совершена сделка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Например, сумма сделки составила 7 600 000,00 руб.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Доход, за счет которого совершена сделка: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3 000 000,00 р. – доход, полученный от продажи земельного участка, расположенного по адресу Х 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обратите 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 на наличие данного участка в предыдущей справке, а также на соразмерность цены)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3 000 000,00 р. – накопления за предыдущие годы 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обратите 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 на сумму дохода, полученного в предыдущих периодах, а также на остатки на счетах)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1 600 000,00 р. – кредитные средства 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обратите 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 на заполнение раздела 6.2 справки, целесообразно запросить копию кредитного договора)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567559"/>
            <a:ext cx="3971164" cy="39476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b="1" dirty="0"/>
              <a:t>Декларационная кампания </a:t>
            </a:r>
            <a:r>
              <a:rPr lang="ru-RU" dirty="0"/>
              <a:t>является ежегодной процедурой подачи сведений о доходах, расходах, об имуществе и обязательствах имущественного характера.</a:t>
            </a:r>
            <a:endParaRPr lang="ru-RU" sz="2400" dirty="0"/>
          </a:p>
          <a:p>
            <a:endParaRPr lang="ru-RU" dirty="0" smtClean="0"/>
          </a:p>
          <a:p>
            <a:r>
              <a:rPr lang="ru-RU" dirty="0" smtClean="0"/>
              <a:t>Ее </a:t>
            </a:r>
            <a:r>
              <a:rPr lang="ru-RU" dirty="0"/>
              <a:t>цель – обеспечение прозрачности и предотвращение коррупции.</a:t>
            </a:r>
            <a:endParaRPr lang="ru-RU" sz="2400" dirty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2026 году декларационная кампания проходит с учетом обновленных требований законодательства.</a:t>
            </a:r>
            <a:endParaRPr lang="ru-RU" sz="2400" dirty="0"/>
          </a:p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00" y="1583304"/>
            <a:ext cx="4813500" cy="23430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ru-RU" sz="2600" b="1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</a:t>
            </a:r>
            <a:r>
              <a:rPr lang="en-US" sz="2600" b="1" dirty="0" err="1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окументы</a:t>
            </a:r>
            <a:r>
              <a:rPr lang="en-US" sz="2600" b="1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справке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Уполномоченный орган Ханты-Мансийского автономного округа – Югры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список ключевых документов, необходимых для подтверждения сведений в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справке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Полное комплектование документов является обязательным для приёма и проверки справки, отсутствие вызывает возврат или доработку.
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технологий: подача сведений </a:t>
            </a:r>
            <a:r>
              <a:rPr lang="en-US" sz="1900" b="1" dirty="0" err="1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муниципальными</a:t>
            </a: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900" b="1" dirty="0" err="1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служащими</a:t>
            </a:r>
            <a:r>
              <a:rPr lang="ru-RU" sz="1900" b="1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 лицами, замещающими муниципальные должности</a:t>
            </a: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900" dirty="0"/>
          </a:p>
        </p:txBody>
      </p:sp>
      <p:sp>
        <p:nvSpPr>
          <p:cNvPr id="15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en-US" sz="1200" dirty="0" err="1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 err="1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подписания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 err="1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электронных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 err="1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документов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 err="1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 err="1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мобильное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 err="1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приложение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«</a:t>
            </a:r>
            <a:r>
              <a:rPr lang="en-US" sz="1200" dirty="0" err="1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Госключ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» </a:t>
            </a:r>
            <a:r>
              <a:rPr lang="en-US" sz="1200" dirty="0" err="1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или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или с помощью сервиса по работе с криптографией, установленного на автоматизированном рабочем месте 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16" name="Text 2"/>
          <p:cNvSpPr txBox="1"/>
          <p:nvPr/>
        </p:nvSpPr>
        <p:spPr>
          <a:xfrm>
            <a:off x="652010" y="1718268"/>
            <a:ext cx="3437100" cy="5130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Обязательная подача сведений осуществляется через личный кабинет на портале «Команда </a:t>
            </a:r>
            <a:r>
              <a:rPr lang="en-US" sz="1100" dirty="0" err="1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Югры</a:t>
            </a:r>
            <a:r>
              <a:rPr lang="en-US" sz="11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».</a:t>
            </a: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ru-RU" sz="1100" dirty="0" smtClean="0">
              <a:solidFill>
                <a:srgbClr val="434343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17" name="Text 3"/>
          <p:cNvSpPr txBox="1"/>
          <p:nvPr/>
        </p:nvSpPr>
        <p:spPr>
          <a:xfrm>
            <a:off x="5452954" y="1718458"/>
            <a:ext cx="3594013" cy="15518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ru-RU" sz="12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</a:t>
            </a:r>
            <a:r>
              <a:rPr lang="en-US" sz="1200" dirty="0" err="1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одача</a:t>
            </a:r>
            <a:r>
              <a:rPr lang="en-US" sz="12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справок на бумажном носителе в </a:t>
            </a:r>
            <a:r>
              <a:rPr lang="en-US" sz="1200" dirty="0" err="1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уполномоченны</a:t>
            </a:r>
            <a:r>
              <a:rPr lang="ru-RU" sz="12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</a:t>
            </a:r>
            <a:r>
              <a:rPr lang="en-US" sz="12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 err="1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</a:t>
            </a:r>
            <a:r>
              <a:rPr lang="en-US" sz="12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2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обязательная для лиц, замещающих муниципальные должности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</a:t>
            </a:r>
            <a:endParaRPr lang="en-US" sz="1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52" y="1338688"/>
            <a:ext cx="600320" cy="600320"/>
          </a:xfrm>
          <a:prstGeom prst="rect">
            <a:avLst/>
          </a:prstGeom>
        </p:spPr>
      </p:pic>
      <p:sp>
        <p:nvSpPr>
          <p:cNvPr id="20" name="Text 3"/>
          <p:cNvSpPr txBox="1"/>
          <p:nvPr/>
        </p:nvSpPr>
        <p:spPr>
          <a:xfrm>
            <a:off x="5231281" y="3255828"/>
            <a:ext cx="3088373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ru-RU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целях недопущения нарушений требований Федерального закона от 06.04.2011 № 63-ФЗ «Об электронной подписи» рекомендуется оформить сертификат усиленной квалифицированной электронной подписи в мобильном приложении «</a:t>
            </a:r>
            <a:r>
              <a:rPr lang="ru-RU" sz="1200" dirty="0" err="1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Госключ</a:t>
            </a:r>
            <a:r>
              <a:rPr lang="ru-RU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» </a:t>
            </a:r>
            <a:r>
              <a:rPr lang="en-US" sz="12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3211760"/>
            <a:ext cx="969818" cy="96981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0" y="2354030"/>
            <a:ext cx="600320" cy="60032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004872" y="2137770"/>
            <a:ext cx="364181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удобства служащих разработаны подробные инструкции, доступные в разделе «Антикоррупционная деятельность» на сайте Департамента 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</a:t>
            </a:r>
            <a:r>
              <a:rPr lang="en-US" sz="1900" b="1" dirty="0" err="1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расходами</a:t>
            </a: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ru-RU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Указанная информация в письменной форме может быть представлена в установленном </a:t>
            </a:r>
            <a:r>
              <a:rPr lang="ru-RU" sz="12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порядке, в том числе, ответственными сотрудниками кадровых подразделений</a:t>
            </a:r>
            <a:r>
              <a:rPr lang="en-US" sz="12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39300" y="150300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ru-RU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соответствием расходов муниципальных служащих их доходам </a:t>
            </a:r>
            <a:endParaRPr lang="ru-RU" sz="1200" dirty="0" smtClean="0">
              <a:solidFill>
                <a:srgbClr val="434343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ct val="115000"/>
              </a:lnSpc>
            </a:pPr>
            <a:r>
              <a:rPr lang="ru-RU" sz="12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</a:t>
            </a:r>
            <a:r>
              <a:rPr lang="ru-RU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– контроль за расходами) </a:t>
            </a:r>
            <a:endParaRPr lang="ru-RU" sz="1200" dirty="0" smtClean="0">
              <a:solidFill>
                <a:srgbClr val="434343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ct val="115000"/>
              </a:lnSpc>
            </a:pPr>
            <a:r>
              <a:rPr lang="ru-RU" sz="12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осуществляет </a:t>
            </a:r>
            <a:r>
              <a:rPr lang="ru-RU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Уполномоченный орган 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252652" y="1407748"/>
            <a:ext cx="3644913" cy="15364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Основанием для принятия решения об осуществлении контроля </a:t>
            </a:r>
            <a:r>
              <a:rPr lang="ru-RU" sz="9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</a:t>
            </a:r>
            <a:r>
              <a:rPr lang="ru-RU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достаточная информация о том, что служащим, его супругой (супругом) и (или) несовершеннолетними детьми в течение отчетного периода совершены сделки (совершена сделка) по приобретению земельного участка, другого объекта недвижимости, транспортного средства, ценных бумаг (долей участия, паев в уставных (складочных) капиталах организаций), цифровых финансовых активов, цифровой валюты на общую сумму, превышающую общий доход </a:t>
            </a:r>
            <a:r>
              <a:rPr lang="ru-RU" sz="9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</a:t>
            </a:r>
            <a:r>
              <a:rPr lang="ru-RU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последних года, предшествующих отчетному периоду.</a:t>
            </a:r>
          </a:p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252651" y="3252606"/>
            <a:ext cx="3644913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ru-RU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расходами включает в себя определение соответствия расходов данного лица, а также расходов его супруги (супруга) и несовершеннолетних детей по каждой сделке по приобретению земельного участка, другого объекта недвижимости, транспортных средств, ценных бумаг (долей участия, паев в уставных (складочных) капиталах организаций), цифровых финансовых активов, цифровой валюты их общему доходу.</a:t>
            </a:r>
          </a:p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нарушения законодательства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</a:t>
            </a:r>
            <a:endParaRPr lang="en-US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5400" y="956178"/>
            <a:ext cx="865437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Непредставление сведений о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доходах (в случае наличия такой обязанности)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основанием для увольнения в связи с утратой доверия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случае, если в ходе осуществления контроля за расходами выявлены обстоятельства, свидетельствующие о несоответствии расходов служащего, а также расходов его супруги (супруга) и несовершеннолетних детей их общему доходу, материалы, полученные в результате осуществления контроля за расходами, в трехдневный срок после его завершения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направляются в органы прокуратуры Российской Федерации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выявлении в ходе осуществления контроля за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расходами,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Генеральный прокурор Российской Федерации или подчиненные ему прокуроры, обращаются в суд с заявлением об обращении в доход Российской Федерации земельных участков, других объектов недвижимости, транспортных средств, ценных бумаг (долей участия, паев в уставных (складочных) капиталах организаций), цифровых финансовых активов, цифровой валюты, в отношении которых данным лицом не представлено сведений, подтверждающих их приобретение на законные доходы, или об обращении в доход Российской Федерации денежной суммы, эквивалентной стоимости такого имущества, если его обращение в доход Российской Федерации невозможно.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Реестр по утрате доверия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  <p:sp>
        <p:nvSpPr>
          <p:cNvPr id="4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</a:t>
            </a:r>
            <a:endParaRPr lang="en-US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400" y="956178"/>
            <a:ext cx="8654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400" y="760049"/>
            <a:ext cx="8416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4856" y="877491"/>
            <a:ext cx="826423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 25.12.2008 № 273-ФЗ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«О противодействии коррупции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05.03.2018 № 228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 реестре лиц, уволенных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связи с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утратой доверия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Распоряжение Правительства Ханты-Мансийского автономного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 –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15.05.2018 № 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217-рп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«О реализации постановления Правительства Российской Федерации от 05 марта 2018 года №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228 «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 реестре лиц, уволенных в связи с утратой доверия»</a:t>
            </a:r>
          </a:p>
          <a:p>
            <a:pPr algn="just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 об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увольнении (о прекращении полномочий) лица в связи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утратой доверия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совершение коррупционного правонарушения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подлежат включению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реестр лиц, уволенных в связи с утратой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доверия,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сроком на пять лет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момента принятия акта,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явившегося основанием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включения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реестр.</a:t>
            </a:r>
          </a:p>
          <a:p>
            <a:pPr algn="just">
              <a:lnSpc>
                <a:spcPct val="150000"/>
              </a:lnSpc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2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3"/>
          <p:cNvSpPr txBox="1"/>
          <p:nvPr/>
        </p:nvSpPr>
        <p:spPr>
          <a:xfrm>
            <a:off x="521864" y="228366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Реестр по утрате доверия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</a:t>
            </a:r>
            <a:endParaRPr lang="en-US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400" y="956178"/>
            <a:ext cx="8654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787" y="771050"/>
            <a:ext cx="84276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отношении лиц, замещавших муниципальные должности, должности муниципальной службы органов местного самоуправления, должности руководителей муниципальных учреждений автономного округа, подлежащих внесению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реестр,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направляются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имя заместителя Губернатора, руководителя Аппарата Губернатора, Правительства автономного округа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Также подлежат включению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 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отношении лиц, замещавших (занимавших) иные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должности 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муниципальном образовании, к которым применено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дисциплинарное взыскание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виде увольнения в связи с утратой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доверия</a:t>
            </a:r>
          </a:p>
          <a:p>
            <a:pPr algn="just">
              <a:lnSpc>
                <a:spcPct val="150000"/>
              </a:lnSpc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Информацию необходимо направить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течение 10 рабочих дней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 дня принятия акта об увольнении (о прекращении полномочий) в связи с утратой доверия за совершение коррупционного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правонарушения.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8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3"/>
          <p:cNvSpPr txBox="1"/>
          <p:nvPr/>
        </p:nvSpPr>
        <p:spPr>
          <a:xfrm>
            <a:off x="521864" y="255841"/>
            <a:ext cx="7878600" cy="4712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Реестр по утрате доверия (статистика Югра)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cs typeface="Arial" pitchFamily="34" charset="-120"/>
              </a:rPr>
              <a:t>26</a:t>
            </a:r>
            <a:endParaRPr lang="en-US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62296" y="692728"/>
            <a:ext cx="76790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2024 год –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человек включено в реестр по утрате доверия, из них: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– муниципальный служащий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 – лицо, замещающее муниципальную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должность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(глава – 3, депутаты – 2)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– государственный гражданский служащий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– руководитель учреждения </a:t>
            </a:r>
          </a:p>
          <a:p>
            <a:pPr algn="just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год –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человек включено в реестр по утрате доверия, из них: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муниципальный служащий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лицо, замещающее муниципальную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должность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(глава – 2, депутаты – 7)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государственный гражданский служащий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руководитель учреждения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год –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человек включено в реестр по утрате доверия, из них:</a:t>
            </a:r>
          </a:p>
          <a:p>
            <a:pPr algn="just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текущий период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муниципальный служащий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лицо, замещающее муниципальную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должность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(глава – 1)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государственный гражданский служащий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руководитель учреждения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сотрудник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учреждения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8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5837" y="347095"/>
            <a:ext cx="81323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настоящего времени Министерством труда и социальной защиты Российской Федерации не доведены методические рекомендации 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2026 году (за отчетный период 2025 года). 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93" y="3229931"/>
            <a:ext cx="2930255" cy="14776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5836" y="3377208"/>
            <a:ext cx="5259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их поступлении в Уполномоченный орган, они будут направлены в Ваш адрес.</a:t>
            </a:r>
          </a:p>
        </p:txBody>
      </p:sp>
      <p:sp>
        <p:nvSpPr>
          <p:cNvPr id="7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041" y="377207"/>
            <a:ext cx="866734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 Необходимо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 депутатам представлять сообщения 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несовершении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сделок в отчетном периоде?</a:t>
            </a:r>
          </a:p>
          <a:p>
            <a:pPr algn="r"/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</a:p>
          <a:p>
            <a:pPr algn="r"/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Нет, сообщения не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представляются</a:t>
            </a:r>
          </a:p>
          <a:p>
            <a:pPr algn="r"/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Необходимо ли представлять справку о доходах в случае перевода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внутри структурного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подразделения на должность, которая предусмотрена перечнем, если служащий также замещает должность, которая в перечне.</a:t>
            </a:r>
          </a:p>
          <a:p>
            <a:pPr algn="r"/>
            <a:endParaRPr lang="ru-RU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>
              <a:spcAft>
                <a:spcPts val="0"/>
              </a:spcAft>
            </a:pP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данном случае служащий представляет сведения </a:t>
            </a:r>
          </a:p>
          <a:p>
            <a:pPr algn="just">
              <a:spcAft>
                <a:spcPts val="0"/>
              </a:spcAft>
            </a:pPr>
            <a:endParaRPr lang="ru-RU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переводе на должность муниципальной службы сведения о доходах предоставляются посредством ГИС УК Югры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r"/>
            <a:endParaRPr lang="ru-RU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>
              <a:spcAft>
                <a:spcPts val="0"/>
              </a:spcAf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данном случае служащий представляет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сведения </a:t>
            </a:r>
          </a:p>
          <a:p>
            <a:pPr algn="r">
              <a:spcAft>
                <a:spcPts val="0"/>
              </a:spcAft>
            </a:pP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бумажном носителе</a:t>
            </a:r>
          </a:p>
          <a:p>
            <a:pPr algn="just"/>
            <a:endParaRPr lang="ru-RU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> </a:t>
            </a:r>
          </a:p>
          <a:p>
            <a:pPr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364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041" y="253990"/>
            <a:ext cx="866734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 У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служащего есть обязанность по предоставлению расходов до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30 апреля,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вместе с тем, в марте месяце у него будет перевод с должности главного на должность специалиста-эксперта (обе должности в перечне). Правильно ли мы понимаем, что у него возникает обязанность по сдаче 2-х справок о доходах (как кандидат и в рамках декларационной кампании)? И еще момент, должен ли он отражать расходы во 2 разделе в справке 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доходах,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которую сдает при переводе? (в методических рекомендациях за 2024 год такие кандидаты  раздел расходы не заполняют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r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</a:p>
          <a:p>
            <a:pPr algn="r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Служащий представляет справку при переводе на должность </a:t>
            </a:r>
          </a:p>
          <a:p>
            <a:pPr algn="r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кандидат, при этом 2 раздел не заполняет.</a:t>
            </a:r>
          </a:p>
          <a:p>
            <a:pPr algn="r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совершении сделки по 230-ФЗ служащий представляет справку до 30.04.2026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Если в 2025 году имущество (1/2 квартиры, ½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зем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участка, машина) получено супругом в порядке наследования, нужно ли предоставлять справку или нет? </a:t>
            </a:r>
          </a:p>
          <a:p>
            <a:pPr algn="r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</a:p>
          <a:p>
            <a:pPr algn="r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Нет. В данном случае справка не представляется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> </a:t>
            </a:r>
          </a:p>
          <a:p>
            <a:pPr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270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Нормативно-правовое регулирование на федеральном уровне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</a:t>
            </a:r>
            <a:r>
              <a:rPr lang="en-US" sz="12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</a:t>
            </a: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1200" b="1" dirty="0" smtClean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15000"/>
              </a:lnSpc>
              <a:buNone/>
            </a:pP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 </a:t>
            </a: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505-ФЗ внёс </a:t>
            </a:r>
            <a:r>
              <a:rPr lang="en-US" sz="12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</a:t>
            </a: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1200" b="1" dirty="0" smtClean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15000"/>
              </a:lnSpc>
              <a:buNone/>
            </a:pP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</a:t>
            </a: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акты: </a:t>
            </a:r>
            <a:endParaRPr lang="ru-RU" sz="1200" b="1" dirty="0" smtClean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15000"/>
              </a:lnSpc>
              <a:buNone/>
            </a:pPr>
            <a:endParaRPr lang="ru-RU" sz="1200" b="1" dirty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ct val="115000"/>
              </a:lnSpc>
            </a:pPr>
            <a:r>
              <a:rPr lang="ru-RU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25.12.2008 № </a:t>
            </a:r>
            <a:r>
              <a:rPr lang="ru-RU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273-ФЗ</a:t>
            </a:r>
            <a:r>
              <a:rPr lang="ru-RU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«О противодействии коррупции</a:t>
            </a:r>
            <a:r>
              <a:rPr lang="ru-RU" sz="12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»</a:t>
            </a:r>
          </a:p>
          <a:p>
            <a:pPr>
              <a:lnSpc>
                <a:spcPct val="115000"/>
              </a:lnSpc>
            </a:pPr>
            <a:endParaRPr lang="ru-RU" sz="1200" dirty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ct val="115000"/>
              </a:lnSpc>
            </a:pPr>
            <a:r>
              <a:rPr lang="ru-RU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 02.03.2007 № </a:t>
            </a:r>
            <a:r>
              <a:rPr lang="ru-RU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25-ФЗ</a:t>
            </a:r>
            <a:r>
              <a:rPr lang="ru-RU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«О муниципальной службе в Российской Федерации</a:t>
            </a:r>
            <a:r>
              <a:rPr lang="ru-RU" sz="12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»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5000"/>
              </a:lnSpc>
            </a:pPr>
            <a:r>
              <a:rPr lang="ru-RU" sz="120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Указом Президента РФ от 31.12.2025 № 1009 «Об изменении и признании утратившими силу некоторых актов Президента Российской Федерации» внесены изменения в Указы Президента Российской Федерации, которые регулируют порядок представления сведений о доходах.</a:t>
            </a:r>
            <a:endParaRPr lang="ru-RU" sz="1200" dirty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8" name="Text 4"/>
          <p:cNvSpPr txBox="1"/>
          <p:nvPr/>
        </p:nvSpPr>
        <p:spPr>
          <a:xfrm>
            <a:off x="3342289" y="1803575"/>
            <a:ext cx="2465727" cy="2604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5000"/>
              </a:lnSpc>
            </a:pPr>
            <a:r>
              <a:rPr lang="ru-RU" sz="11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</a:t>
            </a:r>
            <a:r>
              <a:rPr lang="ru-RU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 07.02.2011 № </a:t>
            </a:r>
            <a:r>
              <a:rPr lang="ru-RU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6-ФЗ</a:t>
            </a:r>
            <a:r>
              <a:rPr lang="ru-RU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«Об общих принципах организации и деятельности контрольно-счетных органов субъектов Российской Федерации, федеральных территорий и муниципальных образований</a:t>
            </a:r>
            <a:r>
              <a:rPr lang="ru-RU" sz="11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»</a:t>
            </a:r>
          </a:p>
          <a:p>
            <a:pPr>
              <a:lnSpc>
                <a:spcPct val="115000"/>
              </a:lnSpc>
            </a:pPr>
            <a:endParaRPr lang="ru-RU" sz="1100" dirty="0" smtClean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ct val="115000"/>
              </a:lnSpc>
            </a:pPr>
            <a:r>
              <a:rPr lang="ru-RU" sz="11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</a:t>
            </a:r>
            <a:r>
              <a:rPr lang="ru-RU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 03.12.2012 № </a:t>
            </a:r>
            <a:r>
              <a:rPr lang="ru-RU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230-ФЗ</a:t>
            </a:r>
            <a:r>
              <a:rPr lang="ru-RU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«О контроле за соответствием расходов лиц, замещающих государственные должности, и иных лиц их доходам» </a:t>
            </a:r>
            <a:r>
              <a:rPr lang="ru-RU" sz="11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</a:t>
            </a:r>
            <a:r>
              <a:rPr lang="ru-RU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377" y="348768"/>
            <a:ext cx="858303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6. 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случае, когда должность, которую замещал муниципальный служащий, была не коррупционной, но в результате организационно-штатных мероприятий наименование должности  изменилось (например, с ведущего специалиста на главного специалиста) и должность  стала коррупционной и включена в перечень коррупционных должностей, нужно представлять справку о доходах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r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Служащий представляет справку при переводе на должность </a:t>
            </a:r>
          </a:p>
          <a:p>
            <a:pPr algn="r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случае безвозмездного приобретения имущества (по наследству, брачному договору, договору дарения, программе переселения с аварийного жилья) рыночная стоимость, которого превышает доходы за 3 года предшествующих к году получения имущества, нужно представлять справку о доходах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r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</a:p>
          <a:p>
            <a:pPr algn="r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данном случае справка не представляется, так как не понесены расходы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4"/>
          <p:cNvSpPr txBox="1"/>
          <p:nvPr/>
        </p:nvSpPr>
        <p:spPr>
          <a:xfrm>
            <a:off x="75750" y="4748784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36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101" y="568122"/>
            <a:ext cx="85960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8. 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2025 приобретен новый автомобиль за 5 миллионов рублей, доход за 2022, 2023, 2024 составил 3 миллиона рублей, перед покупкой был продан автомобиль который ранее, был в собственности за 2 миллиона рублей – эта сумма была направлена на покупку нового автомобиля.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этом случае нужно представлять справку о доходах, ведь расходы превысили доходы за 3 года предшествующих отчетному году и как отразить в справке, что сумма от продажи автомобиля в 2025 году направлена на приобретение нового автомобиля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r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</a:p>
          <a:p>
            <a:pPr algn="r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Справку необходимо представить до 30.04.2026.</a:t>
            </a:r>
          </a:p>
          <a:p>
            <a:pPr algn="r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разделе 1 справки указать доход от продажи автомобиля.</a:t>
            </a:r>
          </a:p>
          <a:p>
            <a:pPr algn="r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разделе 2 справки указать источник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получения </a:t>
            </a:r>
            <a:endParaRPr lang="ru-RU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, за счет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которых приобретено имущество.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9. Как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отразить в справке, например, когда совершил расходы (приобрел имущество) в декабре отчетного года, превышающие доходы за 3 года предшествующие к отчётному году, но при этом доходы за 11 месяцев отчетного периода также были направлены на приобретение имущество?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</a:p>
          <a:p>
            <a:pPr algn="r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разделе 2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справки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указать источник получения </a:t>
            </a:r>
          </a:p>
          <a:p>
            <a:pPr algn="r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средств, за счет которых приобретено имущество.</a:t>
            </a:r>
          </a:p>
          <a:p>
            <a:pPr algn="just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27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102" y="276661"/>
            <a:ext cx="860249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Нужно ли по окончании декларационной компании 2026 года осуществлять предварительную сверку с  регистрирующими органами по муниципальным служащими, у которых отсутствуют основания по предоставлению сведений о доходах за 2025 год?  Если да, каким образом?</a:t>
            </a:r>
          </a:p>
          <a:p>
            <a:pPr lvl="0"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Вопрос от ответственного по профилактике коррупционных правонарушений: Возможен ли доступ органов местного самоуправления к  ГИС ПОСЕЙДОН для осуществления анализа сведений о доходах, об имуществе и обязательствах имущественного характера (расходах), а также соблюдения ограничений, запретов и требований муниципальными служащими (гражданами), установленных в целях противодействия коррупции? Или мы можем такой анализ осуществлять через вас, то тогда хотелось бы знать алгоритм действий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endParaRPr lang="ru-RU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95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492" y="168489"/>
            <a:ext cx="8482519" cy="454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12. В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пунктом 1.2 части 1 Федерального закона от 25.12.2008 № 273-ФЗ «О противодействии коррупции» (в редакции от 28.12.2025) граждане, претендующие на замещение должностей муниципальной службы, включенных в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перечни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, установленные нормативными правовыми актами Российской Федерации, и должности главы местной администрации по контракту. 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При этом, положениями  подпунктов 5 и 5.1 пункта 1 статьи 8.1 Закона Ханты-Мансийского автономного округа – Югры от 25.09.2008 № 86-оз «О мерах по противодействию коррупции в Ханты-Мансийском автономном округе – Югре»  предусмотрено, что  сведения о своих доходах, об имуществе и обязательствах имущественного характера, а также о доходах, об имуществе и обязательствах имущественного характера своих супруги (супруга) и несовершеннолетних детей обязаны представлять: лица, замещающие должности муниципальной службы, включенные в перечни, утвержденные муниципальными правовыми актами, и должность главы местной администрации по контракту; 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лица, замещающие должности муниципальной службы, претендующие на замещение должностей муниципальной службы, включенных в перечни, утвержденные муниципальными правовыми актами;</a:t>
            </a:r>
          </a:p>
          <a:p>
            <a:pPr indent="450215" algn="just">
              <a:lnSpc>
                <a:spcPct val="105000"/>
              </a:lnSpc>
              <a:spcAft>
                <a:spcPts val="800"/>
              </a:spcAft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На основании изложенного, вопрос: 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Соответствующий перечень должностей муниципальной службы  все-таки  должен быть утвержден муниципальным правовым актом или  нормативными правыми актами РФ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муниципальный правовой акт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5670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региональных нормативов в Югре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2273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ru-RU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целях приведения правовых актов автономного округа в соответствие с Указом Президента Российской Федерации от 31.12.2025 № 1009, Уполномоченным органом подготовлены проекты постановлений Губернатора автономного округа, предусматривающие, в том числе:</a:t>
            </a:r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Югры № 10-оз от 26.02.2026 адаптировал региональные правовые акты к федеральным стандартам, укрепляя антикоррупционное законодательство округа.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коснулись </a:t>
            </a:r>
            <a:r>
              <a:rPr lang="en-US" sz="1200" dirty="0" err="1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законов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2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</a:t>
            </a:r>
            <a:r>
              <a:rPr lang="en-US" sz="12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2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мерах </a:t>
            </a:r>
          </a:p>
          <a:p>
            <a:pPr>
              <a:lnSpc>
                <a:spcPct val="115000"/>
              </a:lnSpc>
            </a:pPr>
            <a:r>
              <a:rPr lang="ru-RU" sz="12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противодействию коррупции и о </a:t>
            </a:r>
            <a:r>
              <a:rPr lang="en-US" sz="12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муниципальной </a:t>
            </a:r>
            <a:r>
              <a:rPr lang="en-US" sz="1200" dirty="0" err="1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службе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1200" dirty="0" smtClean="0">
              <a:solidFill>
                <a:srgbClr val="434343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ct val="115000"/>
              </a:lnSpc>
            </a:pPr>
            <a:r>
              <a:rPr lang="en-US" sz="1200" dirty="0" err="1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Ханты-Мансийского</a:t>
            </a:r>
            <a:r>
              <a:rPr lang="en-US" sz="12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автономного округа – </a:t>
            </a:r>
            <a:r>
              <a:rPr lang="en-US" sz="1200" dirty="0" err="1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Югр</a:t>
            </a:r>
            <a:r>
              <a:rPr lang="ru-RU" sz="12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</a:t>
            </a:r>
          </a:p>
          <a:p>
            <a:pPr>
              <a:lnSpc>
                <a:spcPct val="115000"/>
              </a:lnSpc>
            </a:pPr>
            <a:r>
              <a:rPr lang="ru-RU" sz="12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</a:t>
            </a:r>
            <a:r>
              <a:rPr lang="ru-RU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 20.07.2007 № 113-оз, от 25.09.2008 № 86-оз)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278295" y="3227374"/>
            <a:ext cx="3644988" cy="16599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ru-RU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внесение изменений в  постановление Губернатора автономного округа  от </a:t>
            </a:r>
            <a:r>
              <a:rPr lang="ru-RU" sz="11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15.12.2009 </a:t>
            </a:r>
            <a:r>
              <a:rPr lang="ru-RU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 </a:t>
            </a:r>
            <a:r>
              <a:rPr lang="ru-RU" sz="11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 </a:t>
            </a:r>
          </a:p>
          <a:p>
            <a:pPr>
              <a:lnSpc>
                <a:spcPct val="115000"/>
              </a:lnSpc>
            </a:pPr>
            <a:r>
              <a:rPr lang="ru-RU" sz="55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</a:t>
            </a:r>
            <a:r>
              <a:rPr lang="ru-RU" sz="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представлении гражданами, претендующими на замещение должностей государственной гражданской службы Ханты-Мансийского автономного округа – Югры, и государственными гражданскими служащими Ханты-Мансийского автономного округа – Югры сведений о доходах, расходах, об имуществе и обязательствах имущественного характера»</a:t>
            </a:r>
            <a:endParaRPr lang="ru-RU" sz="550" dirty="0" smtClean="0">
              <a:solidFill>
                <a:srgbClr val="434343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ct val="115000"/>
              </a:lnSpc>
            </a:pPr>
            <a:r>
              <a:rPr lang="ru-RU" sz="11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</a:t>
            </a:r>
            <a:r>
              <a:rPr lang="ru-RU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утратившим силу постановления Губернатора автономного округа от </a:t>
            </a:r>
            <a:r>
              <a:rPr lang="ru-RU" sz="11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21.08.2013 </a:t>
            </a:r>
            <a:r>
              <a:rPr lang="ru-RU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 </a:t>
            </a:r>
            <a:r>
              <a:rPr lang="ru-RU" sz="11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106</a:t>
            </a:r>
          </a:p>
          <a:p>
            <a:pPr>
              <a:lnSpc>
                <a:spcPct val="115000"/>
              </a:lnSpc>
            </a:pPr>
            <a:r>
              <a:rPr lang="ru-RU" sz="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 Порядке размещения сведений о доходах, расходах, об имуществе и обязательствах имущественного характера отдельных категорий лиц и членов их семей на едином официальном сайте государственных органов Ханты-Мансийского автономного округа – Югры и предоставления этих сведений общероссийским и окружным средствам массовой информации для опубликования»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16" y="1905571"/>
            <a:ext cx="423000" cy="423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290" y="1947871"/>
            <a:ext cx="423000" cy="3384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746" y="3563990"/>
            <a:ext cx="423000" cy="33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519545"/>
            <a:ext cx="8416200" cy="579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0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антикоррупционного регулирования в период СВО</a:t>
            </a: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 Президента от 29.12.2022 № 968 продолжает регулировать особые ограничения и обязанности для определённых граждан в период спецоперации.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действия Указа № 968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уникальные антикоррупционные меры для лиц, задействованных в спецоперации, учитывая специфические риски и обстоятельства.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требования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обновления других документов, нормы Указа сохраняют юридическую силу, обеспечивая стабильность правового регулирования.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устойчивость
</a:t>
            </a:r>
            <a:endParaRPr lang="en-US" sz="1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/>
          <p:cNvSpPr txBox="1"/>
          <p:nvPr/>
        </p:nvSpPr>
        <p:spPr>
          <a:xfrm>
            <a:off x="271167" y="469462"/>
            <a:ext cx="8652116" cy="629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err="1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</a:t>
            </a: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 err="1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</a:t>
            </a: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ru-RU" sz="2000" b="1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которые </a:t>
            </a:r>
            <a:r>
              <a:rPr lang="en-US" sz="2000" b="1" dirty="0" err="1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обязаны</a:t>
            </a:r>
            <a:r>
              <a:rPr lang="en-US" sz="2000" b="1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2000" b="1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представить сведения о доходах</a:t>
            </a: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0498" y="916761"/>
            <a:ext cx="8526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граждане, претендующие на замещение должностей муниципальной службы, включенных в соответствующие перечни</a:t>
            </a:r>
            <a:r>
              <a:rPr lang="ru-RU" sz="1600" dirty="0" smtClean="0"/>
              <a:t>;</a:t>
            </a:r>
          </a:p>
          <a:p>
            <a:endParaRPr lang="ru-RU" sz="1600" dirty="0"/>
          </a:p>
          <a:p>
            <a:r>
              <a:rPr lang="ru-RU" sz="1600" dirty="0"/>
              <a:t>граждане, претендующие на замещение муниципальных должностей</a:t>
            </a:r>
            <a:r>
              <a:rPr lang="ru-RU" sz="1600" dirty="0" smtClean="0"/>
              <a:t>;</a:t>
            </a:r>
          </a:p>
          <a:p>
            <a:endParaRPr lang="ru-RU" sz="1600" dirty="0"/>
          </a:p>
          <a:p>
            <a:r>
              <a:rPr lang="ru-RU" sz="1600" dirty="0"/>
              <a:t>муниципальные служащие, претендующие на замещение должностей муниципальной службы, включенных в соответствующие перечни</a:t>
            </a:r>
            <a:r>
              <a:rPr lang="ru-RU" sz="1600" dirty="0" smtClean="0"/>
              <a:t>;</a:t>
            </a:r>
          </a:p>
          <a:p>
            <a:endParaRPr lang="ru-RU" sz="1600" dirty="0"/>
          </a:p>
          <a:p>
            <a:r>
              <a:rPr lang="ru-RU" sz="1600" dirty="0"/>
              <a:t>муниципальные служащие, включенные в соответствующий перечень, в случае возникновения оснований для представления сведений о расходах в соответствии с Федеральным законом от № 230-ФЗ – не позднее 30 апреля года, следующего за годом, в котором возникли такие основания</a:t>
            </a:r>
            <a:r>
              <a:rPr lang="ru-RU" sz="1600" dirty="0" smtClean="0"/>
              <a:t>;</a:t>
            </a:r>
          </a:p>
          <a:p>
            <a:endParaRPr lang="ru-RU" sz="1600" dirty="0"/>
          </a:p>
          <a:p>
            <a:r>
              <a:rPr lang="ru-RU" sz="1600" dirty="0"/>
              <a:t>лица, замещающие муниципальные должности, в случае возникновения оснований для представления сведений о расходах в соответствии с Федеральным законом № 230-ФЗ – не позднее 30 апреля года, следующего за годом, в котором возникли такие основания.</a:t>
            </a:r>
          </a:p>
        </p:txBody>
      </p:sp>
    </p:spTree>
    <p:extLst>
      <p:ext uri="{BB962C8B-B14F-4D97-AF65-F5344CB8AC3E}">
        <p14:creationId xmlns:p14="http://schemas.microsoft.com/office/powerpoint/2010/main" val="118283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для декларирования расходов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ru-RU" sz="11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Учитываются сделки </a:t>
            </a:r>
            <a:r>
              <a:rPr lang="ru-RU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приобретению земельного участка, другого объекта недвижимости, транспортного средства, ценных бумаг (долей участия, паев в уставных (складочных) капиталах организаций), цифровых финансовых активов, цифровой валюты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декларирования возникает при сделках, сумма которых превышает совокупный доход за три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предшествующих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года</a:t>
            </a:r>
            <a:r>
              <a:rPr lang="ru-RU" sz="11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(2022, 2023, 2024)</a:t>
            </a:r>
            <a:r>
              <a:rPr lang="en-US" sz="11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включая доходы служащего, супруга и несовершеннолетних детей.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перечень лиц, обязанных декларировать, входят муниципальные служащие, лица, замещающие муниципальные должности, и члены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</a:t>
            </a:r>
            <a:r>
              <a:rPr lang="ru-RU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1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(супруг (супруга) и несовершеннолетние дети)</a:t>
            </a:r>
            <a:r>
              <a:rPr lang="en-US" sz="11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01154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 для </a:t>
            </a:r>
            <a:r>
              <a:rPr lang="en-US" sz="1400" dirty="0" err="1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подачи</a:t>
            </a: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4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справок</a:t>
            </a:r>
            <a:r>
              <a:rPr lang="en-US" sz="140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доходах и расходах лицами, указанными в </a:t>
            </a:r>
            <a:r>
              <a:rPr lang="en-US" sz="1400" dirty="0" err="1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законодательстве</a:t>
            </a:r>
            <a:endParaRPr lang="ru-RU" sz="1400" dirty="0">
              <a:solidFill>
                <a:srgbClr val="434343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algn="ctr">
              <a:lnSpc>
                <a:spcPct val="120004"/>
              </a:lnSpc>
            </a:pPr>
            <a:r>
              <a:rPr lang="en-US" sz="3200" b="1" dirty="0" err="1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</a:t>
            </a:r>
            <a:r>
              <a:rPr lang="en-US" sz="32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30 </a:t>
            </a:r>
            <a:r>
              <a:rPr lang="en-US" sz="3200" b="1" dirty="0" err="1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апреля</a:t>
            </a:r>
            <a:r>
              <a:rPr lang="en-US" sz="32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Федеральный закон № 273-ФЗ, положения законодательства Югры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23813" y="871586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036" y="310271"/>
            <a:ext cx="4253855" cy="3005441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498801" y="2775856"/>
            <a:ext cx="512324" cy="5074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3"/>
          <p:cNvSpPr txBox="1"/>
          <p:nvPr/>
        </p:nvSpPr>
        <p:spPr>
          <a:xfrm>
            <a:off x="2509734" y="3915807"/>
            <a:ext cx="5142691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 по 31 мая 2026 года</a:t>
            </a: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уточнения и внесения корректировок в ранее поданные сведения. 
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УК Югры, 2024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49"/>
            <a:ext cx="3763800" cy="3587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подачи сведений о расходах за 2023-2024 годы
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стабилизацию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подаче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сведений о расходах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муниципальных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служащих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лиц, замещающих муниципальные должности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автономного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округ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</a:t>
            </a:r>
          </a:p>
          <a:p>
            <a:pPr marL="0" indent="0" algn="l">
              <a:lnSpc>
                <a:spcPct val="120000"/>
              </a:lnSpc>
              <a:buNone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ct val="120000"/>
              </a:lnSpc>
            </a:pPr>
            <a:endParaRPr lang="ru-RU" sz="1050" i="1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ct val="120000"/>
              </a:lnSpc>
            </a:pPr>
            <a:r>
              <a:rPr lang="ru-RU" sz="1050" i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</a:t>
            </a:r>
            <a:r>
              <a:rPr lang="ru-RU" sz="105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данным ГИС УК Югры в 2024 году 93 муниципальных служащих и 7 лиц, замещающих муниципальные должности автономного округа представили сведения о расходах, в 2023 году – 97 и 14 соответственно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4118</Words>
  <Application>Microsoft Office PowerPoint</Application>
  <PresentationFormat>Экран (16:9)</PresentationFormat>
  <Paragraphs>370</Paragraphs>
  <Slides>33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Muller 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Яркова Вероника Анваровна</cp:lastModifiedBy>
  <cp:revision>56</cp:revision>
  <cp:lastPrinted>2026-03-15T06:14:41Z</cp:lastPrinted>
  <dcterms:created xsi:type="dcterms:W3CDTF">2026-03-13T13:23:02Z</dcterms:created>
  <dcterms:modified xsi:type="dcterms:W3CDTF">2026-03-23T04:28:36Z</dcterms:modified>
</cp:coreProperties>
</file>