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media/image13.webp" ContentType="image/webp"/>
  <Override PartName="/ppt/media/image14.webp" ContentType="image/webp"/>
  <Override PartName="/ppt/media/image15.webp" ContentType="image/webp"/>
  <Override PartName="/ppt/media/image16.webp" ContentType="image/webp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3"/>
    <p:sldId id="262" r:id="rId4"/>
    <p:sldId id="265" r:id="rId5"/>
    <p:sldId id="261" r:id="rId6"/>
    <p:sldId id="269" r:id="rId7"/>
    <p:sldId id="270" r:id="rId8"/>
    <p:sldId id="257" r:id="rId9"/>
    <p:sldId id="264" r:id="rId10"/>
    <p:sldId id="258" r:id="rId11"/>
    <p:sldId id="259" r:id="rId12"/>
    <p:sldId id="260" r:id="rId13"/>
    <p:sldId id="27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122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124FE0-58ED-4CF8-A6BD-36395261B8C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/>
      <dgm:spPr/>
    </dgm:pt>
    <dgm:pt modelId="{2450BC84-8054-461C-AB6B-C785542D665E}" type="pres">
      <dgm:prSet presAssocID="{46124FE0-58ED-4CF8-A6BD-36395261B8C9}" presName="linear" presStyleCnt="0">
        <dgm:presLayoutVars>
          <dgm:dir/>
          <dgm:resizeHandles val="exact"/>
        </dgm:presLayoutVars>
      </dgm:prSet>
      <dgm:spPr/>
    </dgm:pt>
  </dgm:ptLst>
  <dgm:cxnLst>
    <dgm:cxn modelId="{3256B61A-6BA0-40D7-8A8B-54731CB921D2}" type="presOf" srcId="{46124FE0-58ED-4CF8-A6BD-36395261B8C9}" destId="{2450BC84-8054-461C-AB6B-C785542D665E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EB7AC-4AC6-4BA8-8FF3-82CD51442388}">
      <dsp:nvSpPr>
        <dsp:cNvPr id="0" name=""/>
        <dsp:cNvSpPr/>
      </dsp:nvSpPr>
      <dsp:spPr>
        <a:xfrm>
          <a:off x="0" y="0"/>
          <a:ext cx="5901004" cy="15285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rPr>
            <a:t>ЦЕНТР КУЛЬТУРЫ и ДОСУГА МОЛОДЁЖИ</a:t>
          </a:r>
          <a:endParaRPr lang="ru-RU" sz="2800" b="1" kern="1200" dirty="0">
            <a:ln w="10160">
              <a:prstDash val="solid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Arial Black" panose="020B0A04020102020204" pitchFamily="34" charset="0"/>
          </a:endParaRPr>
        </a:p>
      </dsp:txBody>
      <dsp:txXfrm>
        <a:off x="1333055" y="0"/>
        <a:ext cx="4567948" cy="1528547"/>
      </dsp:txXfrm>
    </dsp:sp>
    <dsp:sp modelId="{23946086-114D-4D14-AE00-98D5F3930A1E}">
      <dsp:nvSpPr>
        <dsp:cNvPr id="0" name=""/>
        <dsp:cNvSpPr/>
      </dsp:nvSpPr>
      <dsp:spPr>
        <a:xfrm>
          <a:off x="152854" y="152854"/>
          <a:ext cx="1180200" cy="122283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tile tx="0" ty="0" sx="100000" sy="100000" flip="none" algn="tl"/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BFA84-FB18-4689-9452-B425E6D9034A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9E75C-8894-43FB-A397-230D17DE409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732A-9581-49DE-BAC8-9FF94679673E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947E24D-7043-41CA-AE4D-B4D3B3E5529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732A-9581-49DE-BAC8-9FF94679673E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947E24D-7043-41CA-AE4D-B4D3B3E5529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732A-9581-49DE-BAC8-9FF94679673E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947E24D-7043-41CA-AE4D-B4D3B3E5529C}" type="slidenum">
              <a:rPr lang="ru-RU" smtClean="0"/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732A-9581-49DE-BAC8-9FF94679673E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947E24D-7043-41CA-AE4D-B4D3B3E5529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732A-9581-49DE-BAC8-9FF94679673E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947E24D-7043-41CA-AE4D-B4D3B3E5529C}" type="slidenum">
              <a:rPr lang="ru-RU" smtClean="0"/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732A-9581-49DE-BAC8-9FF94679673E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947E24D-7043-41CA-AE4D-B4D3B3E5529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732A-9581-49DE-BAC8-9FF94679673E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E24D-7043-41CA-AE4D-B4D3B3E5529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732A-9581-49DE-BAC8-9FF94679673E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E24D-7043-41CA-AE4D-B4D3B3E5529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732A-9581-49DE-BAC8-9FF94679673E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E24D-7043-41CA-AE4D-B4D3B3E5529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732A-9581-49DE-BAC8-9FF94679673E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947E24D-7043-41CA-AE4D-B4D3B3E5529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732A-9581-49DE-BAC8-9FF94679673E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947E24D-7043-41CA-AE4D-B4D3B3E5529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732A-9581-49DE-BAC8-9FF94679673E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947E24D-7043-41CA-AE4D-B4D3B3E5529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732A-9581-49DE-BAC8-9FF94679673E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E24D-7043-41CA-AE4D-B4D3B3E5529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732A-9581-49DE-BAC8-9FF94679673E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E24D-7043-41CA-AE4D-B4D3B3E5529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732A-9581-49DE-BAC8-9FF94679673E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E24D-7043-41CA-AE4D-B4D3B3E5529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732A-9581-49DE-BAC8-9FF94679673E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947E24D-7043-41CA-AE4D-B4D3B3E5529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6732A-9581-49DE-BAC8-9FF94679673E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947E24D-7043-41CA-AE4D-B4D3B3E5529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3" Type="http://schemas.openxmlformats.org/officeDocument/2006/relationships/tags" Target="../tags/tag10.xml"/><Relationship Id="rId2" Type="http://schemas.openxmlformats.org/officeDocument/2006/relationships/image" Target="../media/image21.jpeg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3.jpeg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tags" Target="../tags/tag4.xml"/><Relationship Id="rId3" Type="http://schemas.openxmlformats.org/officeDocument/2006/relationships/image" Target="../media/image1.png"/><Relationship Id="rId2" Type="http://schemas.openxmlformats.org/officeDocument/2006/relationships/tags" Target="../tags/tag3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png"/><Relationship Id="rId3" Type="http://schemas.openxmlformats.org/officeDocument/2006/relationships/tags" Target="../tags/tag5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jpeg"/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webp"/><Relationship Id="rId8" Type="http://schemas.openxmlformats.org/officeDocument/2006/relationships/image" Target="../media/image15.webp"/><Relationship Id="rId7" Type="http://schemas.openxmlformats.org/officeDocument/2006/relationships/image" Target="../media/image14.webp"/><Relationship Id="rId6" Type="http://schemas.openxmlformats.org/officeDocument/2006/relationships/image" Target="../media/image13.webp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4" Type="http://schemas.openxmlformats.org/officeDocument/2006/relationships/slideLayout" Target="../slideLayouts/slideLayout4.xml"/><Relationship Id="rId13" Type="http://schemas.openxmlformats.org/officeDocument/2006/relationships/image" Target="../media/image18.png"/><Relationship Id="rId12" Type="http://schemas.openxmlformats.org/officeDocument/2006/relationships/image" Target="../media/image17.png"/><Relationship Id="rId11" Type="http://schemas.openxmlformats.org/officeDocument/2006/relationships/image" Target="../media/image1.png"/><Relationship Id="rId10" Type="http://schemas.openxmlformats.org/officeDocument/2006/relationships/tags" Target="../tags/tag6.xml"/><Relationship Id="rId1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.png"/><Relationship Id="rId2" Type="http://schemas.openxmlformats.org/officeDocument/2006/relationships/tags" Target="../tags/tag8.xml"/><Relationship Id="rId1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-35626"/>
            <a:ext cx="9144000" cy="3637664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ИНИЦИАТИВНЫЙ ПРОЕКТ</a:t>
            </a:r>
            <a:br>
              <a:rPr lang="ru-RU" sz="31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1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br>
              <a:rPr lang="ru-RU" sz="31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br>
              <a:rPr lang="ru-RU" sz="31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br>
              <a:rPr lang="ru-RU" b="1" spc="5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ru-RU" sz="53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4590" y="2293620"/>
            <a:ext cx="7290435" cy="153733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sz="3600" b="1" dirty="0" smtClean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sz="3600" b="1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Рисунок 2"/>
          <p:cNvPicPr>
            <a:picLocks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620" y="1628775"/>
            <a:ext cx="8507095" cy="393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1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705" y="1299845"/>
            <a:ext cx="8911590" cy="8343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СРОК РЕАЛИЗАЦИИ                   ИНИЦИАТИВНОГО ПРОЕКТА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8895" y="2133600"/>
            <a:ext cx="3137535" cy="3777615"/>
          </a:xfrm>
        </p:spPr>
        <p:txBody>
          <a:bodyPr/>
          <a:lstStyle/>
          <a:p>
            <a:endParaRPr lang="ru-RU" dirty="0" smtClean="0"/>
          </a:p>
          <a:p>
            <a:endParaRPr lang="ru-RU" sz="2800" dirty="0"/>
          </a:p>
          <a:p>
            <a:r>
              <a:rPr lang="ru-RU" sz="2800" dirty="0"/>
              <a:t> Ноябрь 2024г.</a:t>
            </a:r>
            <a:endParaRPr lang="ru-RU" sz="2800" dirty="0"/>
          </a:p>
          <a:p>
            <a:r>
              <a:rPr lang="ru-RU" sz="2800" dirty="0"/>
              <a:t> Ноябрь 2025г. </a:t>
            </a:r>
            <a:endParaRPr lang="ru-RU" sz="2800" dirty="0"/>
          </a:p>
          <a:p>
            <a:endParaRPr lang="ru-RU" sz="2800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" name="Замещающее содержимое 8" descr="ц"/>
          <p:cNvPicPr>
            <a:picLocks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893435" y="2222500"/>
            <a:ext cx="6298565" cy="4505325"/>
          </a:xfrm>
          <a:prstGeom prst="rect">
            <a:avLst/>
          </a:prstGeom>
        </p:spPr>
      </p:pic>
      <p:pic>
        <p:nvPicPr>
          <p:cNvPr id="12" name="Рисунок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895" y="403860"/>
            <a:ext cx="4148455" cy="807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ОБЩАЯ  СТОИМОСТЬ ИНИЦИАТИВНОГО ПРОЕКТА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" name="Рисунок 2"/>
          <p:cNvPicPr>
            <a:picLocks noChangeAspect="1"/>
          </p:cNvPicPr>
          <p:nvPr>
            <p:ph sz="half" idx="1"/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940" y="1072515"/>
            <a:ext cx="4152900" cy="943610"/>
          </a:xfrm>
          <a:prstGeom prst="rect">
            <a:avLst/>
          </a:prstGeom>
        </p:spPr>
      </p:pic>
      <p:pic>
        <p:nvPicPr>
          <p:cNvPr id="3" name="Замещающее содержимое 2" descr="photo_5276525322554171077_y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592705" y="1905000"/>
            <a:ext cx="7685405" cy="4846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sz="4800" b="1">
                <a:solidFill>
                  <a:schemeClr val="bg2">
                    <a:lumMod val="25000"/>
                  </a:schemeClr>
                </a:solidFill>
              </a:rPr>
              <a:t>БЛАГОДАРИМ ЗА ВНИМАНИЕ</a:t>
            </a:r>
            <a:endParaRPr lang="ru-RU" altLang="en-US" sz="4800" b="1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Замещающее содержимое 9"/>
          <p:cNvSpPr/>
          <p:nvPr>
            <p:ph sz="half" idx="1"/>
          </p:nvPr>
        </p:nvSpPr>
        <p:spPr/>
        <p:txBody>
          <a:bodyPr/>
          <a:p>
            <a:r>
              <a:rPr lang="ru-RU" altLang="en-US" sz="2800"/>
              <a:t>ГОТОВЫ</a:t>
            </a:r>
            <a:endParaRPr lang="ru-RU" altLang="en-US" sz="2800"/>
          </a:p>
          <a:p>
            <a:r>
              <a:rPr lang="ru-RU" altLang="en-US" sz="2800"/>
              <a:t>ОТВЕТИТЬ </a:t>
            </a:r>
            <a:endParaRPr lang="ru-RU" altLang="en-US" sz="2800"/>
          </a:p>
          <a:p>
            <a:r>
              <a:rPr lang="ru-RU" altLang="en-US" sz="2800"/>
              <a:t>НА </a:t>
            </a:r>
            <a:endParaRPr lang="ru-RU" altLang="en-US" sz="2800"/>
          </a:p>
          <a:p>
            <a:r>
              <a:rPr lang="ru-RU" altLang="en-US" sz="2800"/>
              <a:t>ВАШИ </a:t>
            </a:r>
            <a:endParaRPr lang="ru-RU" altLang="en-US" sz="2800"/>
          </a:p>
          <a:p>
            <a:r>
              <a:rPr lang="ru-RU" altLang="en-US" sz="2800"/>
              <a:t>ВОПРОСЫ</a:t>
            </a:r>
            <a:endParaRPr lang="ru-RU" altLang="en-US" sz="2800"/>
          </a:p>
        </p:txBody>
      </p:sp>
      <p:pic>
        <p:nvPicPr>
          <p:cNvPr id="11" name="Замещающее содержимое 4" descr="photo_5262932833394091183_y"/>
          <p:cNvPicPr>
            <a:picLocks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582920" y="1461770"/>
            <a:ext cx="6609080" cy="5156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705" y="1261745"/>
            <a:ext cx="8911590" cy="1626235"/>
          </a:xfrm>
        </p:spPr>
        <p:txBody>
          <a:bodyPr>
            <a:normAutofit fontScale="90000"/>
          </a:bodyPr>
          <a:lstStyle/>
          <a:p>
            <a:r>
              <a:rPr lang="ru-RU" sz="2220" b="1" dirty="0" smtClean="0">
                <a:sym typeface="+mn-ea"/>
              </a:rPr>
              <a:t>ЦЕЛЬ: </a:t>
            </a:r>
            <a:br>
              <a:rPr lang="ru-RU" sz="2220" b="1" dirty="0" smtClean="0">
                <a:sym typeface="+mn-ea"/>
              </a:rPr>
            </a:br>
            <a:r>
              <a:rPr lang="ru-RU" sz="2220" b="1" dirty="0" smtClean="0">
                <a:sym typeface="+mn-ea"/>
              </a:rPr>
              <a:t>организовать работы по ремонту крыльца и благоустройства прилегающей к нему территории, с целью повышения уровня доступности услуг к объектам социальной инфраструктуры молодёжной политики.</a:t>
            </a:r>
            <a:br>
              <a:rPr lang="ru-RU" sz="2220" b="1" dirty="0" smtClean="0">
                <a:sym typeface="+mn-ea"/>
              </a:rPr>
            </a:br>
            <a:br>
              <a:rPr lang="ru-RU" sz="2220" b="1" dirty="0" smtClean="0"/>
            </a:br>
            <a:endParaRPr lang="ru-RU" sz="2220" b="1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705" y="2887980"/>
            <a:ext cx="8912225" cy="22021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700" b="1" dirty="0" smtClean="0"/>
          </a:p>
          <a:p>
            <a:pPr marL="0" indent="0">
              <a:buNone/>
            </a:pPr>
            <a:r>
              <a:rPr lang="ru-RU" sz="1900" b="1" dirty="0" smtClean="0"/>
              <a:t>ЗАДАЧИ:</a:t>
            </a:r>
            <a:endParaRPr lang="ru-RU" sz="1900" b="1" dirty="0" smtClean="0"/>
          </a:p>
          <a:p>
            <a:r>
              <a:rPr lang="ru-RU" sz="1900" b="1" dirty="0"/>
              <a:t> ремонт сети теплоснабжения;</a:t>
            </a:r>
            <a:endParaRPr lang="ru-RU" sz="1900" b="1" dirty="0"/>
          </a:p>
          <a:p>
            <a:r>
              <a:rPr lang="ru-RU" sz="1900" b="1" dirty="0"/>
              <a:t> выполнение работ по благоустройству территории;</a:t>
            </a:r>
            <a:endParaRPr lang="ru-RU" sz="1900" b="1" dirty="0"/>
          </a:p>
          <a:p>
            <a:r>
              <a:rPr lang="ru-RU" sz="1900" b="1" dirty="0"/>
              <a:t>выполнение работ по  ремонту входной группы</a:t>
            </a:r>
            <a:endParaRPr lang="ru-RU" sz="1900" b="1" dirty="0"/>
          </a:p>
          <a:p>
            <a:r>
              <a:rPr lang="ru-RU" sz="1900" b="1" dirty="0"/>
              <a:t>монтаж вывески</a:t>
            </a:r>
            <a:endParaRPr lang="ru-RU" sz="1900" b="1" dirty="0"/>
          </a:p>
        </p:txBody>
      </p:sp>
      <p:pic>
        <p:nvPicPr>
          <p:cNvPr id="11" name="Рисунок 2"/>
          <p:cNvPicPr>
            <a:picLocks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705" y="440690"/>
            <a:ext cx="2957830" cy="726440"/>
          </a:xfrm>
          <a:prstGeom prst="rect">
            <a:avLst/>
          </a:prstGeom>
        </p:spPr>
      </p:pic>
      <p:pic>
        <p:nvPicPr>
          <p:cNvPr id="5" name="Изображение 4" descr="ч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290" y="4458335"/>
            <a:ext cx="3505200" cy="2128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9725" y="624205"/>
            <a:ext cx="2247900" cy="794385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</a:rPr>
              <a:t>СЕГОДНЯ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5" y="1129665"/>
            <a:ext cx="4520565" cy="5087620"/>
          </a:xfrm>
          <a:prstGeom prst="rect">
            <a:avLst/>
          </a:prstGeom>
        </p:spPr>
      </p:pic>
      <p:pic>
        <p:nvPicPr>
          <p:cNvPr id="11" name="Рисунок 2"/>
          <p:cNvPicPr>
            <a:picLocks noChangeAspect="1"/>
          </p:cNvPicPr>
          <p:nvPr>
            <p:ph sz="half" idx="1"/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405" y="143510"/>
            <a:ext cx="3533140" cy="788670"/>
          </a:xfrm>
          <a:prstGeom prst="rect">
            <a:avLst/>
          </a:prstGeom>
        </p:spPr>
      </p:pic>
      <p:pic>
        <p:nvPicPr>
          <p:cNvPr id="3" name="Рисунок 4"/>
          <p:cNvPicPr>
            <a:picLocks noChangeAspect="1"/>
          </p:cNvPicPr>
          <p:nvPr>
            <p:ph sz="half" idx="2"/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795" y="1129665"/>
            <a:ext cx="4312920" cy="5086985"/>
          </a:xfrm>
          <a:prstGeom prst="rect">
            <a:avLst/>
          </a:prstGeom>
        </p:spPr>
      </p:pic>
      <p:pic>
        <p:nvPicPr>
          <p:cNvPr id="4" name="Изображение 3" descr="ууууууууу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7715" y="4779645"/>
            <a:ext cx="1325880" cy="1493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275" y="589280"/>
            <a:ext cx="2494280" cy="492125"/>
          </a:xfrm>
        </p:spPr>
        <p:txBody>
          <a:bodyPr>
            <a:normAutofit fontScale="90000"/>
          </a:bodyPr>
          <a:lstStyle/>
          <a:p>
            <a:pPr algn="l"/>
            <a:r>
              <a:rPr lang="ru-RU" sz="3555" b="1" spc="5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</a:rPr>
              <a:t>СЕГОДНЯ</a:t>
            </a:r>
            <a:endParaRPr lang="ru-RU" sz="3555" dirty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4" descr="C:\Users\ЛАРИСА.000\Desktop\20240406_173410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629410" y="1188720"/>
            <a:ext cx="4486275" cy="5081905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305" y="1188720"/>
            <a:ext cx="4455160" cy="5081905"/>
          </a:xfrm>
          <a:prstGeom prst="rect">
            <a:avLst/>
          </a:prstGeom>
        </p:spPr>
      </p:pic>
      <p:pic>
        <p:nvPicPr>
          <p:cNvPr id="11" name="Рисунок 2"/>
          <p:cNvPicPr>
            <a:picLocks noChangeAspect="1"/>
          </p:cNvPicPr>
          <p:nvPr>
            <p:ph sz="half" idx="2"/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140" y="160655"/>
            <a:ext cx="3661410" cy="791210"/>
          </a:xfrm>
          <a:prstGeom prst="rect">
            <a:avLst/>
          </a:prstGeom>
        </p:spPr>
      </p:pic>
      <p:pic>
        <p:nvPicPr>
          <p:cNvPr id="6" name="Изображение 5" descr="ууууууууу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85" y="4758055"/>
            <a:ext cx="895985" cy="1511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507" y="0"/>
            <a:ext cx="11267106" cy="1905000"/>
          </a:xfrm>
        </p:spPr>
        <p:txBody>
          <a:bodyPr/>
          <a:lstStyle/>
          <a:p>
            <a:r>
              <a:rPr lang="ru-RU" b="1" dirty="0" smtClean="0"/>
              <a:t>ЗАВТРА</a:t>
            </a:r>
            <a:endParaRPr lang="ru-RU" b="1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875" y="1258783"/>
            <a:ext cx="4471060" cy="5486400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751" y="1258783"/>
            <a:ext cx="4734862" cy="5486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455" y="0"/>
            <a:ext cx="4153480" cy="1076475"/>
          </a:xfrm>
          <a:prstGeom prst="rect">
            <a:avLst/>
          </a:prstGeom>
        </p:spPr>
      </p:pic>
      <p:pic>
        <p:nvPicPr>
          <p:cNvPr id="6" name="Изображение 5" descr="ррррр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8275" y="4229735"/>
            <a:ext cx="2907030" cy="2628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507" y="0"/>
            <a:ext cx="11267106" cy="1905000"/>
          </a:xfrm>
        </p:spPr>
        <p:txBody>
          <a:bodyPr/>
          <a:lstStyle/>
          <a:p>
            <a:r>
              <a:rPr lang="ru-RU" b="1" dirty="0" smtClean="0"/>
              <a:t>ЗАВТРА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239" y="1167829"/>
            <a:ext cx="4405746" cy="53873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690" y="1167765"/>
            <a:ext cx="4478020" cy="53873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312" y="5550"/>
            <a:ext cx="4153480" cy="1076475"/>
          </a:xfrm>
          <a:prstGeom prst="rect">
            <a:avLst/>
          </a:prstGeom>
        </p:spPr>
      </p:pic>
      <p:pic>
        <p:nvPicPr>
          <p:cNvPr id="11" name="Изображение 10" descr="555555555555555555555555555555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5020" y="4676775"/>
            <a:ext cx="1296670" cy="1878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graphicFrame>
        <p:nvGraphicFramePr>
          <p:cNvPr id="6" name="Схема 5"/>
          <p:cNvGraphicFramePr/>
          <p:nvPr/>
        </p:nvGraphicFramePr>
        <p:xfrm>
          <a:off x="2506017" y="245661"/>
          <a:ext cx="5901004" cy="1528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765" y="4090035"/>
            <a:ext cx="3048000" cy="2760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660" y="4534535"/>
            <a:ext cx="2990215" cy="23158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00" y="2145665"/>
            <a:ext cx="2667000" cy="23736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90" y="4278630"/>
            <a:ext cx="3277870" cy="25793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вал 2"/>
          <p:cNvSpPr/>
          <p:nvPr/>
        </p:nvSpPr>
        <p:spPr>
          <a:xfrm>
            <a:off x="2814452" y="653143"/>
            <a:ext cx="95003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2"/>
          <p:cNvPicPr>
            <a:picLocks noChangeAspect="1"/>
          </p:cNvPicPr>
          <p:nvPr>
            <p:ph sz="half" idx="2"/>
            <p:custDataLst>
              <p:tags r:id="rId10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55" y="624205"/>
            <a:ext cx="5128895" cy="1038860"/>
          </a:xfrm>
          <a:prstGeom prst="rect">
            <a:avLst/>
          </a:prstGeom>
        </p:spPr>
      </p:pic>
      <p:pic>
        <p:nvPicPr>
          <p:cNvPr id="14" name="Изображение 13" descr="Лого-2-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1675" y="1774190"/>
            <a:ext cx="2984500" cy="2984500"/>
          </a:xfrm>
          <a:prstGeom prst="rect">
            <a:avLst/>
          </a:prstGeom>
        </p:spPr>
      </p:pic>
      <p:pic>
        <p:nvPicPr>
          <p:cNvPr id="15" name="Изображение 14" descr="20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22365" y="653415"/>
            <a:ext cx="5483225" cy="3625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8895" y="1898015"/>
            <a:ext cx="8915400" cy="4502150"/>
          </a:xfrm>
        </p:spPr>
        <p:txBody>
          <a:bodyPr>
            <a:normAutofit lnSpcReduction="10000"/>
          </a:bodyPr>
          <a:lstStyle/>
          <a:p>
            <a:r>
              <a:rPr lang="ru-RU" sz="1600" dirty="0"/>
              <a:t>Дан старт реализации проекта, включённого в карту развития Югры «Центр культуры, досуга и молодёжи», что является очень важным для Муниципального образования.</a:t>
            </a:r>
            <a:endParaRPr lang="ru-RU" sz="1600" dirty="0"/>
          </a:p>
          <a:p>
            <a:r>
              <a:rPr lang="ru-RU" sz="1600" dirty="0"/>
              <a:t>Обновлённый объект привлечёт внимание большего колличества  молодёжи к современной локации</a:t>
            </a:r>
            <a:endParaRPr lang="ru-RU" sz="1600" dirty="0"/>
          </a:p>
          <a:p>
            <a:r>
              <a:rPr lang="ru-RU" sz="1600" dirty="0"/>
              <a:t>Центр станет максимально комфортным и  презентабельным местом для проведения как массовых р массовых мероприятий для жителей г.Пыть-Яха, так и для проведения занятий, тренингов, конференций, встреч и.т.</a:t>
            </a:r>
            <a:endParaRPr lang="ru-RU" sz="1600" dirty="0"/>
          </a:p>
          <a:p>
            <a:r>
              <a:rPr lang="ru-RU" sz="1600" dirty="0"/>
              <a:t>Появится еще одна возможность снизить социальное напряжение среди населения, поддержать и сохранить стремление к культурному развитию взрослых и детей.</a:t>
            </a:r>
            <a:endParaRPr lang="ru-RU" sz="1600" dirty="0"/>
          </a:p>
          <a:p>
            <a:r>
              <a:rPr lang="ru-RU" sz="1600" dirty="0"/>
              <a:t>Повысится доступность и качество, объем и разнообразие предоставляемых услуг.</a:t>
            </a:r>
            <a:endParaRPr lang="ru-RU" sz="1600" dirty="0"/>
          </a:p>
          <a:p>
            <a:r>
              <a:rPr lang="ru-RU" sz="1600" dirty="0"/>
              <a:t>Усовершенствуется  место притяжения молодых, талантливых, креативных, умных, ярких и смелых ребят, готовых развивать себя и делать этот мир лучше, которое станет  площадкой, создаваемой благодаря людям, которые наполняют ее своими мыслями, идеями, знаниями, разговорами.</a:t>
            </a:r>
            <a:endParaRPr lang="ru-RU" sz="1600" dirty="0"/>
          </a:p>
        </p:txBody>
      </p:sp>
      <p:pic>
        <p:nvPicPr>
          <p:cNvPr id="11" name="Рисунок 2"/>
          <p:cNvPicPr>
            <a:picLocks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895" y="571500"/>
            <a:ext cx="3796030" cy="932180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4983480" y="1503680"/>
            <a:ext cx="41306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sym typeface="+mn-ea"/>
              </a:rPr>
              <a:t>ОЖИДАЕМЫЕ РЕЗУЛЬТАТЫ</a:t>
            </a:r>
            <a:endParaRPr lang="ru-RU" altLang="en-US" b="1" dirty="0" smtClean="0">
              <a:solidFill>
                <a:schemeClr val="bg2">
                  <a:lumMod val="25000"/>
                </a:schemeClr>
              </a:solidFill>
              <a:sym typeface="+mn-ea"/>
            </a:endParaRPr>
          </a:p>
        </p:txBody>
      </p:sp>
      <p:pic>
        <p:nvPicPr>
          <p:cNvPr id="5" name="Изображение 4" descr="ож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2290" y="635"/>
            <a:ext cx="2426970" cy="2132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1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705" y="951865"/>
            <a:ext cx="8911590" cy="883920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4890" b="1" dirty="0" smtClean="0">
                <a:solidFill>
                  <a:schemeClr val="bg2">
                    <a:lumMod val="25000"/>
                  </a:schemeClr>
                </a:solidFill>
              </a:rPr>
              <a:t>БЛАГОПОЛУЧАТЕЛИ</a:t>
            </a:r>
            <a:endParaRPr lang="ru-RU" sz="489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endParaRPr lang="ru-RU" dirty="0"/>
          </a:p>
          <a:p>
            <a:r>
              <a:rPr lang="ru-RU" dirty="0"/>
              <a:t>молодежь города 14- 35</a:t>
            </a:r>
            <a:endParaRPr lang="ru-RU" dirty="0"/>
          </a:p>
          <a:p>
            <a:r>
              <a:rPr lang="ru-RU" dirty="0"/>
              <a:t>молодые семьи города</a:t>
            </a:r>
            <a:endParaRPr lang="ru-RU" dirty="0"/>
          </a:p>
          <a:p>
            <a:r>
              <a:rPr lang="ru-RU" dirty="0"/>
              <a:t>посетители арендуемых помещений Центра</a:t>
            </a:r>
            <a:endParaRPr lang="ru-RU" dirty="0"/>
          </a:p>
          <a:p>
            <a:r>
              <a:rPr lang="ru-RU" dirty="0"/>
              <a:t>активные жители города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" name="Замещающее содержимое 10" descr="гггггггггггггггггггггггггггггггггг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105525" y="2133600"/>
            <a:ext cx="5660390" cy="3936365"/>
          </a:xfrm>
          <a:prstGeom prst="rect">
            <a:avLst/>
          </a:prstGeom>
        </p:spPr>
      </p:pic>
      <p:pic>
        <p:nvPicPr>
          <p:cNvPr id="12" name="Рисунок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895" y="253365"/>
            <a:ext cx="4148455" cy="807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1653</Words>
  <Application>WPS Presentation</Application>
  <PresentationFormat>Широкоэкранный</PresentationFormat>
  <Paragraphs>61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Arial</vt:lpstr>
      <vt:lpstr>SimSun</vt:lpstr>
      <vt:lpstr>Wingdings</vt:lpstr>
      <vt:lpstr>Wingdings 3</vt:lpstr>
      <vt:lpstr>Arial</vt:lpstr>
      <vt:lpstr>Arial Black</vt:lpstr>
      <vt:lpstr>Century Gothic</vt:lpstr>
      <vt:lpstr>Microsoft YaHei</vt:lpstr>
      <vt:lpstr>Arial Unicode MS</vt:lpstr>
      <vt:lpstr>Calibri</vt:lpstr>
      <vt:lpstr>Легкий дым</vt:lpstr>
      <vt:lpstr>ИНИЦИАТИВНЫЙ ПРОЕКТ     </vt:lpstr>
      <vt:lpstr>ЦЕЛЬ:  организовать работы по ремонту крыльца и благоустройства прилегающей к нему территории, с целью повышения уровня доступности услуг к объектам социальной инфраструктуры молодёжной политики.  </vt:lpstr>
      <vt:lpstr>СЕГОДНЯ</vt:lpstr>
      <vt:lpstr>СЕГОДНЯ</vt:lpstr>
      <vt:lpstr>ЗАВТРА</vt:lpstr>
      <vt:lpstr>ЗАВТРА</vt:lpstr>
      <vt:lpstr>PowerPoint 演示文稿</vt:lpstr>
      <vt:lpstr> </vt:lpstr>
      <vt:lpstr> БЛАГОПОЛУЧАТЕЛИ</vt:lpstr>
      <vt:lpstr>СРОК РЕАЛИЗАЦИИ                   ИНИЦИАТИВНОГО ПРОЕКТА</vt:lpstr>
      <vt:lpstr>ОБЩАЯ  СТОИМОСТЬ ИНИЦИАТИВНОГО ПРОЕКТА</vt:lpstr>
      <vt:lpstr>БЛАГОДАРИМ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НКО</dc:creator>
  <cp:lastModifiedBy>sovre</cp:lastModifiedBy>
  <cp:revision>171</cp:revision>
  <dcterms:created xsi:type="dcterms:W3CDTF">2024-01-12T11:34:00Z</dcterms:created>
  <dcterms:modified xsi:type="dcterms:W3CDTF">2024-07-29T12:30:10Z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41C32A08F07A467490E7B430E016B66B_12</vt:lpwstr>
  </property>
  <property fmtid="{D5CDD505-2E9C-101B-9397-08002B2CF9AE}" pid="3" name="KSOProductBuildVer">
    <vt:lpwstr>1049-12.2.0.17153</vt:lpwstr>
  </property>
</Properties>
</file>