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311" r:id="rId2"/>
    <p:sldId id="31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4" r:id="rId49"/>
    <p:sldId id="31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4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07" autoAdjust="0"/>
  </p:normalViewPr>
  <p:slideViewPr>
    <p:cSldViewPr>
      <p:cViewPr varScale="1">
        <p:scale>
          <a:sx n="65" d="100"/>
          <a:sy n="65" d="100"/>
        </p:scale>
        <p:origin x="-1306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22.06.2020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06551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СБЕРЕГАЯ ЖИЗНИ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579981"/>
            <a:ext cx="82089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Их истории здравоохранения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Югры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566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5254"/>
            <a:ext cx="7488832" cy="487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292892"/>
            <a:ext cx="7992888" cy="130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Здание строящейся водолечебницы Ханты-Мансийской окружной больницы.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г. Ханты-Мансийск. 1960 год.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КУ «Государственный архив Югры». </a:t>
            </a:r>
            <a:r>
              <a:rPr lang="ru-RU" i="1" dirty="0" err="1">
                <a:latin typeface="Times New Roman"/>
                <a:ea typeface="Calibri"/>
                <a:cs typeface="Times New Roman"/>
              </a:rPr>
              <a:t>Фотофонд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. Опись 4. Дело 38. Лист 27.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710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3384376" cy="482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SpiridonovaOAl.ADMUGRA\Documents\Спиридонова\Выставка в ОКБ Сберегая жизни\Развитие сети здравоохранения 1933-1935 годы\75-об - 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2207260"/>
            <a:ext cx="5862389" cy="4390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45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4759970" cy="34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798940" cy="346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05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13523" cy="361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12976"/>
            <a:ext cx="5472608" cy="36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95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237260" cy="453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16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79" y="476672"/>
            <a:ext cx="3856186" cy="548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96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06"/>
            <a:ext cx="5321622" cy="383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749550"/>
            <a:ext cx="5036123" cy="363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92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9103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18544"/>
            <a:ext cx="4714652" cy="31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76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832"/>
            <a:ext cx="4297162" cy="313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968552" cy="361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96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47" y="217804"/>
            <a:ext cx="3998913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397023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Картограмма медицинской сети Березовского района</a:t>
            </a:r>
            <a:r>
              <a:rPr lang="ru-RU" dirty="0" smtClean="0"/>
              <a:t>.  Составлена </a:t>
            </a:r>
            <a:r>
              <a:rPr lang="ru-RU" dirty="0"/>
              <a:t>в [1940-1944] годах. </a:t>
            </a:r>
          </a:p>
          <a:p>
            <a:r>
              <a:rPr lang="ru-RU" dirty="0"/>
              <a:t>КУ «Государственный архив Югры</a:t>
            </a:r>
            <a:r>
              <a:rPr lang="ru-RU" dirty="0" smtClean="0"/>
              <a:t>»  Фонд </a:t>
            </a:r>
            <a:r>
              <a:rPr lang="ru-RU" dirty="0"/>
              <a:t>8. Опись 1. Дело 45. Лист 93. </a:t>
            </a:r>
          </a:p>
        </p:txBody>
      </p:sp>
    </p:spTree>
    <p:extLst>
      <p:ext uri="{BB962C8B-B14F-4D97-AF65-F5344CB8AC3E}">
        <p14:creationId xmlns:p14="http://schemas.microsoft.com/office/powerpoint/2010/main" val="349684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97056"/>
            <a:ext cx="4464497" cy="605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474902"/>
            <a:ext cx="4464496" cy="583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Я листаю страницы бесценных архивов,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 забытых героев звучат имена.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Где невзгоды не в счет, а работа с надрывом,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 добру с милосердием большая цена.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b="1" i="1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Доктора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доктора, в пожелтевших страницах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Керосиновой лампы спасительный свет.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Как спешили на помощь к больному пробиться,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 оленьих упряжках встречая рассвет.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               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Л.Ф. Струсь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004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2814"/>
            <a:ext cx="5832648" cy="446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4974402"/>
            <a:ext cx="7704856" cy="126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Участники совещания медицинских  работников. п. Березово. 22.02.1936 г.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КУ «Государственный архив Югры». Фонд 8. Опись 1.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Дело 35. Лист 35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9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285"/>
            <a:ext cx="4635030" cy="619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1988840"/>
            <a:ext cx="3744416" cy="264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Медицинская сестра Каминская во время медосмотра учащихся 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Сартыньинской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школы-интерната. п.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Сартынья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Березовского района. [1937 год].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КУ «Государственный архив Югры». Фонд  415. Опись 1. Дело 71. Лист  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08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4" y="332656"/>
            <a:ext cx="534814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04656" y="1772816"/>
            <a:ext cx="2771800" cy="3260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Картограмма медицинской сети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Кондинского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района.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Составлена в [1940-1944] годах.</a:t>
            </a:r>
            <a:r>
              <a:rPr lang="ru-RU" dirty="0">
                <a:ea typeface="Calibri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КУ «Государственный архив Югры»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Фонд 8. Опись 1. Дело 45. Лист 96.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6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ОБЩАЯ ФОТОВЫСТАВКА\Беру точно\А 4 горизон 18 штук\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272808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4939143"/>
            <a:ext cx="8424936" cy="1730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Медицинский персонал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Ягодинской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больницы фельдшер В.А. Сидорова, медсестра М.А.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Сургутскова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 с родильницей М. Гришкиной  сидят у детской кроватки с новорожденным ребенком. 1952 год.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</a:t>
            </a:r>
            <a:r>
              <a:rPr lang="ru-RU" i="1" dirty="0" err="1">
                <a:latin typeface="Times New Roman"/>
                <a:ea typeface="Calibri"/>
              </a:rPr>
              <a:t>Кондинского</a:t>
            </a:r>
            <a:r>
              <a:rPr lang="ru-RU" i="1" dirty="0">
                <a:latin typeface="Times New Roman"/>
                <a:ea typeface="Calibri"/>
              </a:rPr>
              <a:t> района. Фонд 109. Опись 2. Дело 1361.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16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ОБЩАЯ ФОТОВЫСТАВКА\Беру точно\А 4 горизон 18 штук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984776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4609561"/>
            <a:ext cx="8496944" cy="1771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Ю.И. Митрошин - хирург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Куминской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участковой больницы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Кондинского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района (в центре) во время проведения операции. На переднем плане слева направо медсестры: первая Л.С. Старикова, третья И.В. Митрохина, четвертая Н.И. Соловьева. 1983 год.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</a:t>
            </a:r>
            <a:r>
              <a:rPr lang="ru-RU" i="1" dirty="0" err="1">
                <a:latin typeface="Times New Roman"/>
                <a:ea typeface="Calibri"/>
              </a:rPr>
              <a:t>Кондинского</a:t>
            </a:r>
            <a:r>
              <a:rPr lang="ru-RU" i="1" dirty="0">
                <a:latin typeface="Times New Roman"/>
                <a:ea typeface="Calibri"/>
              </a:rPr>
              <a:t> района. Фонд 109. Опись 2. Дело 392.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00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Выставка в ОКБ Сберегая жизни\Карты по истории развития здравоохранения\14-лечебная сеть Сургутского райо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256584" cy="63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084168" y="1844824"/>
            <a:ext cx="2627784" cy="304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Схематическая карта лечебной сети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Сургутского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района.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Составлена в [1940-1944] годах.</a:t>
            </a:r>
            <a:r>
              <a:rPr lang="ru-RU" dirty="0">
                <a:ea typeface="Calibri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КУ «Государственный архив Югры». Фонд 8. Опись 1. Дело 45. Лист 97.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96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ОБЩАЯ ФОТОВЫСТАВКА\Беру точно\А 4 горизон 18 штук\Ф. 233, Оп.3, Д. 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968552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508104" y="764704"/>
            <a:ext cx="3299148" cy="540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Работники здравпункта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Сургутского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рыбокомбината.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Справа стоит фельдшер здравпункта М.М. Григорьев, слева сидит фельдшер 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Желанова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Екатерина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Маркеловна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- участница Великой Отечественной войны 1941-1945 гг., проработала 32 года в здравпункте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Сургутского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рыбозавода. 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г. Сургут. [1970-е годы].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города Сургута. Фонд 233. Опись 3. Дело 18.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3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Нижневартовский район\Охтеурьская больница на 7 мест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0040"/>
            <a:ext cx="6192688" cy="45811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5144192"/>
            <a:ext cx="7884368" cy="1093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Здание первой больницы в п.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Охтеурье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Нижневартовского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района. 1956 год.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</a:t>
            </a:r>
            <a:r>
              <a:rPr lang="ru-RU" i="1" dirty="0" err="1">
                <a:latin typeface="Times New Roman"/>
                <a:ea typeface="Calibri"/>
              </a:rPr>
              <a:t>Нижневартовского</a:t>
            </a:r>
            <a:r>
              <a:rPr lang="ru-RU" i="1" dirty="0">
                <a:latin typeface="Times New Roman"/>
                <a:ea typeface="Calibri"/>
              </a:rPr>
              <a:t> района. </a:t>
            </a:r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1. Дело 1444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73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Выставка в ОКБ Сберегая жизни\Карты по истории развития здравоохранения\26- Здание Березовской районной больницы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648072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4941168"/>
            <a:ext cx="7560840" cy="816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Здание Березовской районной больницы. Середина 1960-х годов.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КУ «Государственный архив Югры». </a:t>
            </a:r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1. Дело 195.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67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Березовский район\Больница Березово\яковлева Ф.А.,педиатр Березовской ЦРБ, будущий Заслуженный врач РСФСР, во время приема пациента. 1960 г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048672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4450863"/>
            <a:ext cx="8208912" cy="141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Педиатр Березовской центральной районной больницы Яковлева Фаина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Артемьевна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во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время приема пациента. п. Березово.1960 год.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Березовского района. </a:t>
            </a:r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2. Дело 105.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22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1716"/>
            <a:ext cx="6264696" cy="335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525616"/>
            <a:ext cx="8712968" cy="321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Справа главный врач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Самаровской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районной больницы, заведующий отделом здравоохранения при культурно-социальном отделе Остяко-Вогульского национального округа, главный врач туберкулезного диспансера Потанин Николай Александрович – первопроходец организации здравоохранения в округе, один из первых врачей округа, заслуженный врач РСФСР, организатор экспедиций по обследованию коренных малочисленных народов Севера.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Местные жители, за его сходство с В.И. Лениным, называли его «Большой Николай».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Работал в Остяко-Вогульском (Ханты-Мансийском) национальном округе с 1930 по 1945 годы. [п. Остяко-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Вогульск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1930-е годы].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853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Выставка в ОКБ Сберегая жизни\Начало выставки стихи и 2 фотографии\Вахорина скороход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6768752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4799869"/>
            <a:ext cx="8208912" cy="158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Вахорина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(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Дедюева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) Галина Петровна - работник  медпункта в поселке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Охтеурье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Нижневартовского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района. 1950-1960-е годы.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Архивный отдел администрации </a:t>
            </a:r>
            <a:r>
              <a:rPr lang="ru-RU" i="1" dirty="0" err="1">
                <a:latin typeface="Times New Roman"/>
                <a:ea typeface="Calibri"/>
                <a:cs typeface="Times New Roman"/>
              </a:rPr>
              <a:t>Нижневартовского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 района.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1. Дело 1442.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00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ОБЩАЯ ФОТОВЫСТАВКА\Беру точно\А 4 горизон 18 штук\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408712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4841419"/>
            <a:ext cx="8136904" cy="141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Работники Леушинской амбулатории во время участия в конкурсе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«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Лучший по профессии». 1982 год.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</a:t>
            </a:r>
            <a:r>
              <a:rPr lang="ru-RU" i="1" dirty="0" err="1">
                <a:latin typeface="Times New Roman"/>
                <a:ea typeface="Calibri"/>
              </a:rPr>
              <a:t>Кондинского</a:t>
            </a:r>
            <a:r>
              <a:rPr lang="ru-RU" i="1" dirty="0">
                <a:latin typeface="Times New Roman"/>
                <a:ea typeface="Calibri"/>
              </a:rPr>
              <a:t> района. Фонд 109. Опись 2. Дело 1362.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83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ОБЩАЯ ФОТОВЫСТАВКА\Беру точно\А3 горизон 7 штук\п. Луговской.1972г.-учеба санитарных дружин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20880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4799869"/>
            <a:ext cx="8568952" cy="158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Члены санитарных дружин во время построения.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п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Луговской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Ханты-Мансийского района. 1972 год.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Архивный отдел администрации Ханты-Мансийского района.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1. Дело 308.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Нягань\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200800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4958626"/>
            <a:ext cx="8568952" cy="1134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Коллектив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Няганской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городской больницы во время проведения занятия по политинформации.              г.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Нягань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1986 год.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города </a:t>
            </a:r>
            <a:r>
              <a:rPr lang="ru-RU" i="1" dirty="0" err="1">
                <a:latin typeface="Times New Roman"/>
                <a:ea typeface="Calibri"/>
              </a:rPr>
              <a:t>Нягани</a:t>
            </a:r>
            <a:r>
              <a:rPr lang="ru-RU" i="1" dirty="0">
                <a:latin typeface="Times New Roman"/>
                <a:ea typeface="Calibri"/>
              </a:rPr>
              <a:t>. </a:t>
            </a:r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1. Дело 487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44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ыставка ко дню здоровья\18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9" y="0"/>
            <a:ext cx="5737158" cy="3717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ыставка ко дню здоровья\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852937"/>
            <a:ext cx="6007597" cy="4005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692696"/>
            <a:ext cx="2952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rgbClr val="B13F9A">
                    <a:lumMod val="75000"/>
                  </a:srgbClr>
                </a:solidFill>
              </a:rPr>
              <a:t>Строящийся больничный комплекс. </a:t>
            </a:r>
          </a:p>
          <a:p>
            <a:r>
              <a:rPr lang="ru-RU" sz="2600" b="1" i="1" dirty="0" err="1" smtClean="0">
                <a:solidFill>
                  <a:srgbClr val="B13F9A">
                    <a:lumMod val="75000"/>
                  </a:srgbClr>
                </a:solidFill>
              </a:rPr>
              <a:t>г.Пыть-Ях</a:t>
            </a:r>
            <a:r>
              <a:rPr lang="ru-RU" sz="2600" b="1" i="1" dirty="0" smtClean="0">
                <a:solidFill>
                  <a:srgbClr val="B13F9A">
                    <a:lumMod val="75000"/>
                  </a:srgbClr>
                </a:solidFill>
              </a:rPr>
              <a:t>, 2003 г.</a:t>
            </a:r>
            <a:endParaRPr lang="ru-RU" sz="26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4616549"/>
            <a:ext cx="26784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err="1" smtClean="0">
                <a:solidFill>
                  <a:srgbClr val="B13F9A">
                    <a:lumMod val="75000"/>
                  </a:srgbClr>
                </a:solidFill>
              </a:rPr>
              <a:t>Пыть-Яхская</a:t>
            </a:r>
            <a:r>
              <a:rPr lang="ru-RU" sz="2600" b="1" i="1" dirty="0" smtClean="0">
                <a:solidFill>
                  <a:srgbClr val="B13F9A">
                    <a:lumMod val="75000"/>
                  </a:srgbClr>
                </a:solidFill>
              </a:rPr>
              <a:t> окружная больница, 2009 г.</a:t>
            </a:r>
            <a:endParaRPr lang="ru-RU" sz="26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5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2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81242"/>
            <a:ext cx="5814225" cy="38761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ыставка ко дню здоровья\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7" y="-315416"/>
            <a:ext cx="5547931" cy="4293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19729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/>
                </a:solidFill>
              </a:rPr>
              <a:t>Первая поселковая поликлиника, 1988г.</a:t>
            </a:r>
            <a:endParaRPr lang="ru-RU" sz="2800" b="1" i="1" dirty="0">
              <a:solidFill>
                <a:srgbClr val="B13F9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5284365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/>
                </a:solidFill>
              </a:rPr>
              <a:t>Взрослая поликлиника, 2015г.</a:t>
            </a:r>
            <a:endParaRPr lang="ru-RU" sz="2800" b="1" i="1" dirty="0">
              <a:solidFill>
                <a:srgbClr val="B13F9A"/>
              </a:solidFill>
            </a:endParaRPr>
          </a:p>
        </p:txBody>
      </p:sp>
      <p:pic>
        <p:nvPicPr>
          <p:cNvPr id="3076" name="Picture 4" descr="C:\Users\user\Desktop\Больница свежее 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"/>
            <a:ext cx="4843223" cy="36324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116632"/>
            <a:ext cx="2573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>
                    <a:lumMod val="75000"/>
                  </a:srgbClr>
                </a:solidFill>
              </a:rPr>
              <a:t>Взрослая поликлиника, 2012 г.</a:t>
            </a:r>
            <a:endParaRPr lang="ru-RU" sz="28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ыставка ко дню здоровья\16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38"/>
            <a:ext cx="4176464" cy="59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598684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solidFill>
                  <a:srgbClr val="B83D68">
                    <a:lumMod val="50000"/>
                  </a:srgbClr>
                </a:solidFill>
              </a:rPr>
              <a:t>Люст</a:t>
            </a:r>
            <a:r>
              <a:rPr lang="ru-RU" sz="2000" b="1" i="1" dirty="0" smtClean="0">
                <a:solidFill>
                  <a:srgbClr val="B83D68">
                    <a:lumMod val="50000"/>
                  </a:srgbClr>
                </a:solidFill>
              </a:rPr>
              <a:t> Юрий Давыдович- главный врач Центральной городской больницы № 1, г. </a:t>
            </a:r>
            <a:r>
              <a:rPr lang="ru-RU" sz="2000" b="1" i="1" dirty="0" err="1" smtClean="0">
                <a:solidFill>
                  <a:srgbClr val="B83D68">
                    <a:lumMod val="50000"/>
                  </a:srgbClr>
                </a:solidFill>
              </a:rPr>
              <a:t>Пыть-Ях</a:t>
            </a:r>
            <a:r>
              <a:rPr lang="ru-RU" sz="2000" b="1" i="1" dirty="0" smtClean="0">
                <a:solidFill>
                  <a:srgbClr val="B83D68">
                    <a:lumMod val="50000"/>
                  </a:srgbClr>
                </a:solidFill>
              </a:rPr>
              <a:t> 2001 г.</a:t>
            </a:r>
            <a:endParaRPr lang="ru-RU" sz="2000" b="1" i="1" dirty="0">
              <a:solidFill>
                <a:srgbClr val="B83D68">
                  <a:lumMod val="50000"/>
                </a:srgbClr>
              </a:solidFill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5436096" y="548680"/>
            <a:ext cx="3299466" cy="4464496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</a:rPr>
              <a:t>Сегодня медики утверждают, здоровье человека на 10% зависит от наследственности, на 5 %- от работы медиков. Остальные 85% в руках самого человека. Значит наше здоровье зависит от наших привычек, от наших усилий по его укреплению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6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5680456"/>
            <a:ext cx="810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Садовский Геннадий Александрович – депутат Думы города, заведующий педиатрическим отделением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Пыть-Яхской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 окружной клинической больницы, 2014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pic>
        <p:nvPicPr>
          <p:cNvPr id="3075" name="Picture 3" descr="C:\Users\user\Desktop\выставка ко дню здоровья\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552"/>
            <a:ext cx="8100392" cy="547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56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ыставка ко дню здоровья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8676"/>
            <a:ext cx="7272809" cy="555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968" y="5416632"/>
            <a:ext cx="7581528" cy="125272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66"/>
                </a:solidFill>
              </a:rPr>
              <a:t>Анна Абрамовна </a:t>
            </a:r>
            <a:r>
              <a:rPr lang="ru-RU" sz="2400" b="1" i="1" dirty="0" err="1" smtClean="0">
                <a:solidFill>
                  <a:srgbClr val="660066"/>
                </a:solidFill>
              </a:rPr>
              <a:t>Сусарина</a:t>
            </a:r>
            <a:r>
              <a:rPr lang="ru-RU" sz="2400" b="1" i="1" dirty="0" smtClean="0">
                <a:solidFill>
                  <a:srgbClr val="660066"/>
                </a:solidFill>
              </a:rPr>
              <a:t> – заслуженный врач – гинеколог ведет прием, г. </a:t>
            </a:r>
            <a:r>
              <a:rPr lang="ru-RU" sz="2400" b="1" i="1" dirty="0" err="1" smtClean="0">
                <a:solidFill>
                  <a:srgbClr val="660066"/>
                </a:solidFill>
              </a:rPr>
              <a:t>Пыть-Ях</a:t>
            </a:r>
            <a:r>
              <a:rPr lang="ru-RU" sz="2400" b="1" i="1" smtClean="0">
                <a:solidFill>
                  <a:srgbClr val="660066"/>
                </a:solidFill>
              </a:rPr>
              <a:t>  1972 г</a:t>
            </a:r>
            <a:r>
              <a:rPr lang="ru-RU" sz="2400" b="1" i="1" dirty="0" smtClean="0">
                <a:solidFill>
                  <a:srgbClr val="660066"/>
                </a:solidFill>
              </a:rPr>
              <a:t>.</a:t>
            </a:r>
            <a:endParaRPr lang="ru-RU" sz="2400" b="1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0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выставка ко дню здоровья\40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18" y="3477874"/>
            <a:ext cx="4854324" cy="32641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выставка ко дню здоровья\40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30450"/>
            <a:ext cx="4680520" cy="3658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5790" y="3467866"/>
            <a:ext cx="3104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Врачи хирургического отделения городской больницы. Слева направо: В.Е. Иванов,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А.Б.Лапшин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, С.М.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Абазьев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, 2000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4128" y="0"/>
            <a:ext cx="34300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Слева направо: С.В.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Легинских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, врач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анастезиолог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-реаниматолог, Р.В.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Левасова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,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рентгенолаборант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, С.А.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Забирова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, ст. медицинская сестра приемного отделения, во время подготовки больного к операции, 2000 г.</a:t>
            </a:r>
            <a:endParaRPr lang="ru-RU" sz="20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6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53463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26360" y="2132856"/>
            <a:ext cx="32221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Заметка в газете «Ханты-Манси </a:t>
            </a:r>
            <a:r>
              <a:rPr lang="ru-RU" dirty="0" err="1"/>
              <a:t>шоп</a:t>
            </a:r>
            <a:r>
              <a:rPr lang="ru-RU" dirty="0"/>
              <a:t>» (Остяко-Вогульская правда) № 3 от 5 января 1934 года о строительстве в п. Остяко-</a:t>
            </a:r>
            <a:r>
              <a:rPr lang="ru-RU" dirty="0" err="1"/>
              <a:t>Вогульске</a:t>
            </a:r>
            <a:r>
              <a:rPr lang="ru-RU" dirty="0"/>
              <a:t> здания амбулатории. </a:t>
            </a:r>
          </a:p>
          <a:p>
            <a:r>
              <a:rPr lang="ru-RU" dirty="0"/>
              <a:t>КУ «Государственный архив Югры». Фонд 32. Опись 1. Дело 2. </a:t>
            </a:r>
          </a:p>
        </p:txBody>
      </p:sp>
    </p:spTree>
    <p:extLst>
      <p:ext uri="{BB962C8B-B14F-4D97-AF65-F5344CB8AC3E}">
        <p14:creationId xmlns:p14="http://schemas.microsoft.com/office/powerpoint/2010/main" val="278106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выставка ко дню здоровья\41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0"/>
            <a:ext cx="4831726" cy="3429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281712"/>
            <a:ext cx="30963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Л.И.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Заславская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 – старшая медсестра терапевтического отделения и Л.И.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Злоказова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 –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палатня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 медсестра терапевтического отделения в процедурном кабинете, 2000г. </a:t>
            </a:r>
            <a:endParaRPr lang="ru-RU" sz="20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pic>
        <p:nvPicPr>
          <p:cNvPr id="5124" name="Picture 4" descr="C:\Users\user\Desktop\выставка ко дню здоровья\41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5111014" cy="37252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8584" y="3717032"/>
            <a:ext cx="3175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Ю. А. Утченко – заведующий отделением срочной медицинской помощи, Н.В.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Полицына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 (за столом) – фельдшер выездной бригады, З.М. Максимова – санитарка выездной бригады, 2000 г.</a:t>
            </a:r>
            <a:endParaRPr lang="ru-RU" sz="20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1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выставка ко дню здоровья\41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75"/>
            <a:ext cx="5028892" cy="37590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404664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Е.И.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Кашинова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 – врач- офтальмолог детской поликлиники, 2000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pic>
        <p:nvPicPr>
          <p:cNvPr id="6147" name="Picture 3" descr="C:\Users\user\Desktop\выставка ко дню здоровья\41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33" y="2780928"/>
            <a:ext cx="5156089" cy="39604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4442336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Н.А. Нуриева – фельдшер- лаборант клинико-диагностической лаборатории, 2000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9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выставка ко дню здоровья\42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39" y="5454"/>
            <a:ext cx="4730689" cy="3567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4639" y="165892"/>
            <a:ext cx="3240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В.А.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Першаков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 – врач ультразвуковой диагностики, Л.В.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Кудашова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 – медсестра отделения функциональной диагностики, 2000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pic>
        <p:nvPicPr>
          <p:cNvPr id="7171" name="Picture 3" descr="C:\Users\user\Desktop\выставка ко дню здоровья\42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43" y="3068960"/>
            <a:ext cx="5461912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3704835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В.Н. Иванова – заведующая ЛКМ и профилактики ВИЧ (справа) и лаборант-фельдшер лаборатории Л.А. Голуб, 2000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0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выставка ко дню здоровья\40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"/>
            <a:ext cx="4816566" cy="3428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548680"/>
            <a:ext cx="36724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 smtClean="0">
                <a:solidFill>
                  <a:srgbClr val="B13F9A">
                    <a:lumMod val="75000"/>
                  </a:srgbClr>
                </a:solidFill>
              </a:rPr>
              <a:t>Г.Ф. </a:t>
            </a:r>
            <a:r>
              <a:rPr lang="ru-RU" sz="2500" b="1" i="1" dirty="0" err="1" smtClean="0">
                <a:solidFill>
                  <a:srgbClr val="B13F9A">
                    <a:lumMod val="75000"/>
                  </a:srgbClr>
                </a:solidFill>
              </a:rPr>
              <a:t>Габделгалямова</a:t>
            </a:r>
            <a:r>
              <a:rPr lang="ru-RU" sz="2500" b="1" i="1" dirty="0" smtClean="0">
                <a:solidFill>
                  <a:srgbClr val="B13F9A">
                    <a:lumMod val="75000"/>
                  </a:srgbClr>
                </a:solidFill>
              </a:rPr>
              <a:t>, медсестра перевязочного кабинета поликлиники, 2000 г.</a:t>
            </a:r>
            <a:endParaRPr lang="ru-RU" sz="25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pic>
        <p:nvPicPr>
          <p:cNvPr id="8195" name="Picture 3" descr="C:\Users\user\Desktop\выставка ко дню здоровья\41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41581"/>
            <a:ext cx="3672408" cy="45354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4565446"/>
            <a:ext cx="3744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>
                    <a:lumMod val="75000"/>
                  </a:srgbClr>
                </a:solidFill>
              </a:rPr>
              <a:t>Л.Г. Худякова – </a:t>
            </a:r>
            <a:r>
              <a:rPr lang="ru-RU" sz="2800" b="1" i="1" dirty="0" err="1" smtClean="0">
                <a:solidFill>
                  <a:srgbClr val="B13F9A">
                    <a:lumMod val="75000"/>
                  </a:srgbClr>
                </a:solidFill>
              </a:rPr>
              <a:t>рентгенолаборант</a:t>
            </a:r>
            <a:r>
              <a:rPr lang="ru-RU" sz="2800" b="1" i="1" dirty="0" smtClean="0">
                <a:solidFill>
                  <a:srgbClr val="B13F9A">
                    <a:lumMod val="75000"/>
                  </a:srgbClr>
                </a:solidFill>
              </a:rPr>
              <a:t> отделения городской больницы, 2000 </a:t>
            </a:r>
            <a:r>
              <a:rPr lang="ru-RU" dirty="0" smtClean="0">
                <a:solidFill>
                  <a:prstClr val="black"/>
                </a:solidFill>
              </a:rPr>
              <a:t>г.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8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ыставка ко дню здоровья\41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00"/>
            <a:ext cx="4824536" cy="36702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564883"/>
            <a:ext cx="36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/>
                </a:solidFill>
              </a:rPr>
              <a:t>Г.Г. </a:t>
            </a:r>
            <a:r>
              <a:rPr lang="ru-RU" sz="2800" b="1" i="1" dirty="0" err="1" smtClean="0">
                <a:solidFill>
                  <a:srgbClr val="B13F9A"/>
                </a:solidFill>
              </a:rPr>
              <a:t>Шелудько</a:t>
            </a:r>
            <a:r>
              <a:rPr lang="ru-RU" sz="2800" b="1" i="1" dirty="0" smtClean="0">
                <a:solidFill>
                  <a:srgbClr val="B13F9A"/>
                </a:solidFill>
              </a:rPr>
              <a:t> – фельдшер лаборант клинико- диагностической лаборатории, 2000 г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 descr="C:\Users\user\Desktop\выставка ко дню здоровья\41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96" y="3429000"/>
            <a:ext cx="4588492" cy="32984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7" y="4005064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/>
                </a:solidFill>
              </a:rPr>
              <a:t>М.В. </a:t>
            </a:r>
            <a:r>
              <a:rPr lang="ru-RU" sz="2400" b="1" i="1" dirty="0" err="1" smtClean="0">
                <a:solidFill>
                  <a:srgbClr val="B13F9A"/>
                </a:solidFill>
              </a:rPr>
              <a:t>Семеляк</a:t>
            </a:r>
            <a:r>
              <a:rPr lang="ru-RU" sz="2400" b="1" i="1" dirty="0" smtClean="0">
                <a:solidFill>
                  <a:srgbClr val="B13F9A"/>
                </a:solidFill>
              </a:rPr>
              <a:t> – медсестра процедурного кабинета гинекологического отделения городской больницы, 2000 г.</a:t>
            </a:r>
            <a:endParaRPr lang="ru-RU" sz="2400" b="1" i="1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1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ыставка ко дню здоровья\42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88396"/>
            <a:ext cx="4680519" cy="38774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620688"/>
            <a:ext cx="3298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/>
                </a:solidFill>
              </a:rPr>
              <a:t>О.Н. Васильева – медрегистратор женской консультации, 2000 г.</a:t>
            </a:r>
            <a:endParaRPr lang="ru-RU" sz="2400" b="1" i="1" dirty="0">
              <a:solidFill>
                <a:srgbClr val="B13F9A"/>
              </a:solidFill>
            </a:endParaRPr>
          </a:p>
        </p:txBody>
      </p:sp>
      <p:pic>
        <p:nvPicPr>
          <p:cNvPr id="2051" name="Picture 3" descr="C:\Users\user\Desktop\выставка ко дню здоровья\4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44" y="2636912"/>
            <a:ext cx="5234237" cy="37444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3789040"/>
            <a:ext cx="35361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B13F9A"/>
                </a:solidFill>
              </a:rPr>
              <a:t>Э.А. Драгунова (слева) – медсестра процедурного кабинета гинекологического отделения городской больницы и Р.Х. </a:t>
            </a:r>
            <a:r>
              <a:rPr lang="ru-RU" sz="2000" b="1" i="1" dirty="0" err="1" smtClean="0">
                <a:solidFill>
                  <a:srgbClr val="B13F9A"/>
                </a:solidFill>
              </a:rPr>
              <a:t>Байдавлетова</a:t>
            </a:r>
            <a:r>
              <a:rPr lang="ru-RU" sz="2000" b="1" i="1" dirty="0" smtClean="0">
                <a:solidFill>
                  <a:srgbClr val="B13F9A"/>
                </a:solidFill>
              </a:rPr>
              <a:t> –старшая медицинская сестра, 2000 г.</a:t>
            </a:r>
            <a:endParaRPr lang="ru-RU" sz="2000" b="1" i="1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4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выставка ко дню здоровья\42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4907272" cy="35730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5640" y="439810"/>
            <a:ext cx="3046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/>
                </a:solidFill>
              </a:rPr>
              <a:t>Ветераны медицинской службы, 2000 г.</a:t>
            </a:r>
            <a:endParaRPr lang="ru-RU" sz="2800" b="1" i="1" dirty="0">
              <a:solidFill>
                <a:srgbClr val="B13F9A"/>
              </a:solidFill>
            </a:endParaRPr>
          </a:p>
        </p:txBody>
      </p:sp>
      <p:pic>
        <p:nvPicPr>
          <p:cNvPr id="4099" name="Picture 3" descr="C:\Users\user\Desktop\выставка ко дню здоровья\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436096" cy="40770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5023031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Коллектив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Пыть-Яхской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 окружной больницы, 2008г</a:t>
            </a:r>
            <a:r>
              <a:rPr lang="ru-RU" dirty="0" smtClean="0">
                <a:solidFill>
                  <a:srgbClr val="B13F9A">
                    <a:lumMod val="75000"/>
                  </a:srgbClr>
                </a:solidFill>
              </a:rPr>
              <a:t>.</a:t>
            </a:r>
            <a:endParaRPr lang="ru-RU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3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Русс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37"/>
            <a:ext cx="4248472" cy="636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5964574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О.Г. Руссу – главный врач «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Пыть-Яхской</a:t>
            </a:r>
            <a:r>
              <a:rPr lang="ru-RU" sz="2400" b="1" i="1" dirty="0" smtClean="0">
                <a:solidFill>
                  <a:srgbClr val="002060"/>
                </a:solidFill>
              </a:rPr>
              <a:t> окружной клинической больницы»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908720"/>
            <a:ext cx="331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Здоровый человек — самое драгоценное произведение природы</a:t>
            </a:r>
            <a:r>
              <a:rPr lang="ru-RU" sz="3600" b="1" i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</a:rPr>
              <a:t>      </a:t>
            </a:r>
            <a:r>
              <a:rPr lang="ru-RU" sz="3000" b="1" i="1" dirty="0" smtClean="0">
                <a:solidFill>
                  <a:srgbClr val="FF0000"/>
                </a:solidFill>
              </a:rPr>
              <a:t>(Т</a:t>
            </a:r>
            <a:r>
              <a:rPr lang="ru-RU" sz="3000" b="1" i="1" dirty="0">
                <a:solidFill>
                  <a:srgbClr val="FF0000"/>
                </a:solidFill>
              </a:rPr>
              <a:t>. </a:t>
            </a:r>
            <a:r>
              <a:rPr lang="ru-RU" sz="3000" b="1" i="1" dirty="0" err="1" smtClean="0">
                <a:solidFill>
                  <a:srgbClr val="FF0000"/>
                </a:solidFill>
              </a:rPr>
              <a:t>Карлейль</a:t>
            </a:r>
            <a:r>
              <a:rPr lang="ru-RU" sz="3000" b="1" i="1" dirty="0" smtClean="0">
                <a:solidFill>
                  <a:srgbClr val="FF0000"/>
                </a:solidFill>
              </a:rPr>
              <a:t>)</a:t>
            </a:r>
            <a:endParaRPr lang="ru-RU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3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692696"/>
            <a:ext cx="871296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Презентация подготовлена специалистами муниципального архива </a:t>
            </a:r>
            <a:r>
              <a:rPr lang="ru-RU" sz="4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г.Пыть-Ях</a:t>
            </a:r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</a:p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Архивной службой Югры 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690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3601" y="2967335"/>
            <a:ext cx="8236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Благодарим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700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3" y="116632"/>
            <a:ext cx="8640960" cy="583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867922"/>
            <a:ext cx="903649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Список личного состава окружной амбулатории п. Ханты-Мансийск по состоянию на 10.06.1944 г</a:t>
            </a:r>
            <a:r>
              <a:rPr lang="ru-RU" dirty="0" smtClean="0">
                <a:ea typeface="Calibri"/>
                <a:cs typeface="Times New Roman"/>
              </a:rPr>
              <a:t>.  </a:t>
            </a:r>
            <a:r>
              <a:rPr lang="ru-RU" i="1" dirty="0" smtClean="0">
                <a:ea typeface="Calibri"/>
              </a:rPr>
              <a:t>КУ </a:t>
            </a:r>
            <a:r>
              <a:rPr lang="ru-RU" i="1" dirty="0">
                <a:ea typeface="Calibri"/>
              </a:rPr>
              <a:t>«Государственный архив Югры». Фонд 8. Опись 1. Дело 87. Лист 37.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83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Выставка в ОКБ Сберегая жизни\Окружной отдел здравоохранения\8-Отчет о деятельности отдела здравоохранения 1932-1934гг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8395"/>
            <a:ext cx="3498380" cy="478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42" y="358395"/>
            <a:ext cx="3456385" cy="483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385990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Отчет о деятельности отдела здравоохранения по Остяко-Вогульскому округу с 1 января 1932 года по 1 июля 1934 года. </a:t>
            </a:r>
          </a:p>
          <a:p>
            <a:r>
              <a:rPr lang="ru-RU" dirty="0"/>
              <a:t>КУ «Государственный архив Югры». Фонд 8. Опись 1. Дело 24. Листы 4-4об.</a:t>
            </a:r>
          </a:p>
        </p:txBody>
      </p:sp>
    </p:spTree>
    <p:extLst>
      <p:ext uri="{BB962C8B-B14F-4D97-AF65-F5344CB8AC3E}">
        <p14:creationId xmlns:p14="http://schemas.microsoft.com/office/powerpoint/2010/main" val="384913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3348261" cy="482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5040560" cy="482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087901"/>
            <a:ext cx="8676456" cy="158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Приказ Народного Комиссара Здравоохранения РСФСР № 311-о от 6 декабря 1944 г.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«О состоянии здравоохранения в Ханты-Мансийском национальном округе Тюменской области».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r>
              <a:rPr lang="ru-RU" i="1" dirty="0">
                <a:ea typeface="Calibri"/>
              </a:rPr>
              <a:t>КУ «Государственный архив Югры». Фонд 8. Опись 1. Дело 90. Листы 44-45об.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99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08512" cy="657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2060848"/>
            <a:ext cx="3701827" cy="2962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Решение № 270 исполнительного комитета окружного Совета депутатов трудящихся Ханты-Мансийского национального округа от 16 мая 1952 года «Об открытии </a:t>
            </a:r>
            <a:r>
              <a:rPr lang="ru-RU" dirty="0" err="1">
                <a:ea typeface="Calibri"/>
                <a:cs typeface="Times New Roman"/>
              </a:rPr>
              <a:t>Самаровской</a:t>
            </a:r>
            <a:r>
              <a:rPr lang="ru-RU" dirty="0">
                <a:ea typeface="Calibri"/>
                <a:cs typeface="Times New Roman"/>
              </a:rPr>
              <a:t> районной больницы».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r>
              <a:rPr lang="ru-RU" i="1" dirty="0">
                <a:ea typeface="Calibri"/>
              </a:rPr>
              <a:t>КУ «Государственный архив Югры». Фонд 8. Опись 1. Дело 146. Лист 145.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14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6"/>
            <a:ext cx="436531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SpiridonovaOAl.ADMUGRA\Documents\Спиридонова\Выставка в ОКБ Сберегая жизни\Строительство водолечебницы\21 - о строительстве межколхозной  окружной водолечебницы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0" y="332656"/>
            <a:ext cx="4059622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5083159"/>
            <a:ext cx="7848872" cy="1730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Решение № 41 XVII окружной партийной конференции о строительстве в 1960-1961 годах в г. Ханты-Мансийске межколхозной окружной водолечебницы.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r>
              <a:rPr lang="ru-RU" i="1" dirty="0">
                <a:ea typeface="Calibri"/>
              </a:rPr>
              <a:t>КУ «Государственный архив Югры». Фонд 1. Опись 1. Дело 708. Листы 302-303.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51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1372</Words>
  <Application>Microsoft Office PowerPoint</Application>
  <PresentationFormat>Экран (4:3)</PresentationFormat>
  <Paragraphs>103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Анна Абрамовна Сусарина – заслуженный врач – гинеколог ведет прием, г. Пыть-Ях  1972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Балковая</dc:creator>
  <cp:lastModifiedBy>Наталья Балковая</cp:lastModifiedBy>
  <cp:revision>15</cp:revision>
  <dcterms:created xsi:type="dcterms:W3CDTF">2020-06-19T07:20:38Z</dcterms:created>
  <dcterms:modified xsi:type="dcterms:W3CDTF">2020-06-22T07:11:09Z</dcterms:modified>
</cp:coreProperties>
</file>