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83" r:id="rId4"/>
    <p:sldId id="284" r:id="rId5"/>
    <p:sldId id="285" r:id="rId6"/>
    <p:sldId id="290" r:id="rId7"/>
    <p:sldId id="292" r:id="rId8"/>
    <p:sldId id="286" r:id="rId9"/>
    <p:sldId id="287" r:id="rId10"/>
    <p:sldId id="291" r:id="rId11"/>
    <p:sldId id="288" r:id="rId12"/>
    <p:sldId id="289" r:id="rId13"/>
    <p:sldId id="269" r:id="rId14"/>
    <p:sldId id="260" r:id="rId15"/>
    <p:sldId id="262" r:id="rId16"/>
    <p:sldId id="264" r:id="rId17"/>
    <p:sldId id="265" r:id="rId18"/>
    <p:sldId id="274" r:id="rId19"/>
    <p:sldId id="268" r:id="rId20"/>
    <p:sldId id="272" r:id="rId21"/>
    <p:sldId id="263" r:id="rId22"/>
    <p:sldId id="278" r:id="rId23"/>
    <p:sldId id="271" r:id="rId24"/>
    <p:sldId id="273" r:id="rId25"/>
    <p:sldId id="277" r:id="rId26"/>
    <p:sldId id="276" r:id="rId27"/>
    <p:sldId id="280" r:id="rId28"/>
    <p:sldId id="281" r:id="rId29"/>
    <p:sldId id="279" r:id="rId30"/>
    <p:sldId id="275" r:id="rId31"/>
    <p:sldId id="267" r:id="rId32"/>
    <p:sldId id="282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C1C"/>
    <a:srgbClr val="FF6600"/>
    <a:srgbClr val="37D12F"/>
    <a:srgbClr val="B11F9C"/>
    <a:srgbClr val="B483D9"/>
    <a:srgbClr val="1046C0"/>
    <a:srgbClr val="66CCFF"/>
    <a:srgbClr val="FFFF66"/>
    <a:srgbClr val="CCFF33"/>
    <a:srgbClr val="CD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5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030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881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305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686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786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098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757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874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519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503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24679-92B0-48C2-9ABF-FB73075D08C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AB078D-45E2-4D9C-9552-2DC85A7282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799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g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g"/><Relationship Id="rId3" Type="http://schemas.openxmlformats.org/officeDocument/2006/relationships/image" Target="../media/image68.jpg"/><Relationship Id="rId7" Type="http://schemas.openxmlformats.org/officeDocument/2006/relationships/image" Target="../media/image7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g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g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g"/><Relationship Id="rId4" Type="http://schemas.openxmlformats.org/officeDocument/2006/relationships/image" Target="../media/image84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6242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68746" y="2718318"/>
            <a:ext cx="8738483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</a:t>
            </a:r>
            <a:endParaRPr lang="ru-RU" sz="2400" dirty="0" smtClean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СОЦИАЛЬНО-ОЗДОРОВИТЕЛЬНОЙ РАБОТЫ </a:t>
            </a:r>
            <a:endParaRPr lang="ru-RU" sz="2400" dirty="0" smtClean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СОТРУДНИКАМИ</a:t>
            </a:r>
            <a:endParaRPr lang="ru-RU" sz="2400" dirty="0" smtClean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МДОАУ Д/С «ЗОЛОТОЙ КЛЮЧИК»</a:t>
            </a:r>
            <a:endParaRPr lang="ru-RU" sz="2400" dirty="0" smtClean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«КАЛЕЙДОСКОП ЗДОРОВЬЯ</a:t>
            </a: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 smtClean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037" y="144682"/>
            <a:ext cx="4263951" cy="280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676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101195" y="1004390"/>
            <a:ext cx="9878291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Программа укрепления здоровья и благополучия сотрудников подразумевает под собой комплекс мероприятий, предпринимаемых работодателем для улучшения состояния здоровья работников, улучшения микроклимата в коллективе, в целях профилактики заболеваний, повышения безопасности, производительности и эффективности труда работников. Залогом успешности программы является целостный подход, основанный на определении здоровья не только как отсутствие болезней, но и состояние полного физического, эмоционального, интеллектуального, социального благополучия. </a:t>
            </a:r>
            <a:endParaRPr lang="ru-RU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just"/>
            <a:endParaRPr lang="ru-RU" sz="14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just"/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Программа рассчитана на календарный год. Исходя из результатов реализации, возможна её пролонгация с учётом внесения корректировок (при необходимости).</a:t>
            </a:r>
          </a:p>
          <a:p>
            <a:pPr lvl="1" algn="just"/>
            <a:endParaRPr lang="ru-RU" b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just"/>
            <a:r>
              <a:rPr lang="ru-RU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Целевая группа: </a:t>
            </a:r>
            <a:endParaRPr lang="ru-RU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just"/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Сотрудники </a:t>
            </a: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МДОАУ д/с «Золотой ключик». </a:t>
            </a:r>
            <a:endParaRPr lang="ru-RU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just"/>
            <a:endParaRPr lang="ru-RU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 </a:t>
            </a:r>
            <a:endParaRPr lang="ru-RU" sz="14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770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101195" y="1004390"/>
            <a:ext cx="987829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Цель </a:t>
            </a:r>
            <a:r>
              <a:rPr lang="ru-RU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программы: </a:t>
            </a:r>
          </a:p>
          <a:p>
            <a:pPr lvl="1" algn="just"/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создание </a:t>
            </a:r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благоприятной рабочей среды для укрепления здоровья и благополучия сотрудников образовательной организации</a:t>
            </a: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.</a:t>
            </a:r>
          </a:p>
          <a:p>
            <a:pPr lvl="1" algn="just"/>
            <a:endParaRPr lang="ru-RU" sz="14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just"/>
            <a:r>
              <a:rPr lang="ru-RU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Задачи программы</a:t>
            </a: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:</a:t>
            </a:r>
            <a:endParaRPr lang="ru-RU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создать </a:t>
            </a:r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условия для улучшения физического, психологического и социального здоровья </a:t>
            </a: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сотрудников;</a:t>
            </a:r>
            <a:endParaRPr lang="ru-RU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создать </a:t>
            </a:r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благоприятный микроклимат в коллективе, повысить сплоченность коллектива путём проведения мероприятий: информационно-просветительского направления; физкультурно-оздоровительного направления; организации и проведения периодических медицинских осмотров;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нормативное </a:t>
            </a:r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регулирование взаимоотношений между образовательной организацией и привлекаемыми организациями, учреждениями, участвующими в реализации данной программы (заключение и реализация соглашений / договоров о взаимодействии).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ru-RU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 </a:t>
            </a:r>
            <a:endParaRPr lang="ru-RU" sz="14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572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940783" y="370870"/>
            <a:ext cx="831043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Этапы </a:t>
            </a:r>
            <a:r>
              <a:rPr lang="ru-RU" sz="2000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и сроки реализации </a:t>
            </a:r>
            <a:r>
              <a:rPr lang="ru-RU" sz="2000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программы</a:t>
            </a:r>
          </a:p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Организационный этап </a:t>
            </a:r>
            <a:endParaRPr lang="ru-RU" sz="2000" b="1" u="sng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ru-RU" dirty="0">
                <a:solidFill>
                  <a:srgbClr val="0070C0"/>
                </a:solidFill>
                <a:latin typeface="Bookman Old Style" panose="02050604050505020204" pitchFamily="18" charset="0"/>
              </a:rPr>
              <a:t> </a:t>
            </a:r>
            <a:endParaRPr lang="ru-RU" sz="14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547737"/>
              </p:ext>
            </p:extLst>
          </p:nvPr>
        </p:nvGraphicFramePr>
        <p:xfrm>
          <a:off x="1256370" y="1384317"/>
          <a:ext cx="9679259" cy="4097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5633">
                  <a:extLst>
                    <a:ext uri="{9D8B030D-6E8A-4147-A177-3AD203B41FA5}">
                      <a16:colId xmlns:a16="http://schemas.microsoft.com/office/drawing/2014/main" val="758695571"/>
                    </a:ext>
                  </a:extLst>
                </a:gridCol>
                <a:gridCol w="4303262">
                  <a:extLst>
                    <a:ext uri="{9D8B030D-6E8A-4147-A177-3AD203B41FA5}">
                      <a16:colId xmlns:a16="http://schemas.microsoft.com/office/drawing/2014/main" val="904871706"/>
                    </a:ext>
                  </a:extLst>
                </a:gridCol>
                <a:gridCol w="2367412">
                  <a:extLst>
                    <a:ext uri="{9D8B030D-6E8A-4147-A177-3AD203B41FA5}">
                      <a16:colId xmlns:a16="http://schemas.microsoft.com/office/drawing/2014/main" val="1035064436"/>
                    </a:ext>
                  </a:extLst>
                </a:gridCol>
                <a:gridCol w="2312952">
                  <a:extLst>
                    <a:ext uri="{9D8B030D-6E8A-4147-A177-3AD203B41FA5}">
                      <a16:colId xmlns:a16="http://schemas.microsoft.com/office/drawing/2014/main" val="3337640341"/>
                    </a:ext>
                  </a:extLst>
                </a:gridCol>
              </a:tblGrid>
              <a:tr h="52618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145802"/>
                  </a:ext>
                </a:extLst>
              </a:tr>
              <a:tr h="10643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опроса целевой группы по определению направлений </a:t>
                      </a:r>
                      <a:r>
                        <a:rPr lang="ru-RU" sz="14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физкультурно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оздоровительных мероприятий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Ежегодно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срок до 1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февраля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Заместители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директора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562980"/>
                  </a:ext>
                </a:extLst>
              </a:tr>
              <a:tr h="1442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Заключение и реализация соглашений/договоров/устных договоренностей о взаимодействии между образовательной организацией и привлекаемыми организациями, участвующими в реализации программы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Ежегодно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срок до 1 апреля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Директор, </a:t>
                      </a:r>
                      <a:endParaRPr lang="ru-RU" sz="14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Заместители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директора, председатель ППО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7573622"/>
                  </a:ext>
                </a:extLst>
              </a:tr>
              <a:tr h="10643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плана мероприятий по оздоровлению коллектива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Ежегодно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срок до 1 февраля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Заместители директора, 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9371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980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940783" y="370870"/>
            <a:ext cx="831043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</a:p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Физкультурно-оздоровительное направление </a:t>
            </a:r>
            <a:r>
              <a:rPr lang="ru-RU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2019 год</a:t>
            </a:r>
            <a:endParaRPr lang="ru-RU" sz="1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494926"/>
              </p:ext>
            </p:extLst>
          </p:nvPr>
        </p:nvGraphicFramePr>
        <p:xfrm>
          <a:off x="1094678" y="1115121"/>
          <a:ext cx="10002643" cy="5361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5997">
                  <a:extLst>
                    <a:ext uri="{9D8B030D-6E8A-4147-A177-3AD203B41FA5}">
                      <a16:colId xmlns:a16="http://schemas.microsoft.com/office/drawing/2014/main" val="2666889890"/>
                    </a:ext>
                  </a:extLst>
                </a:gridCol>
                <a:gridCol w="4964647">
                  <a:extLst>
                    <a:ext uri="{9D8B030D-6E8A-4147-A177-3AD203B41FA5}">
                      <a16:colId xmlns:a16="http://schemas.microsoft.com/office/drawing/2014/main" val="3248476861"/>
                    </a:ext>
                  </a:extLst>
                </a:gridCol>
                <a:gridCol w="2170871">
                  <a:extLst>
                    <a:ext uri="{9D8B030D-6E8A-4147-A177-3AD203B41FA5}">
                      <a16:colId xmlns:a16="http://schemas.microsoft.com/office/drawing/2014/main" val="3915925981"/>
                    </a:ext>
                  </a:extLst>
                </a:gridCol>
                <a:gridCol w="2401128">
                  <a:extLst>
                    <a:ext uri="{9D8B030D-6E8A-4147-A177-3AD203B41FA5}">
                      <a16:colId xmlns:a16="http://schemas.microsoft.com/office/drawing/2014/main" val="1160027385"/>
                    </a:ext>
                  </a:extLst>
                </a:gridCol>
              </a:tblGrid>
              <a:tr h="3741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3634157"/>
                  </a:ext>
                </a:extLst>
              </a:tr>
              <a:tr h="71286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во Всероссийской массовой лыжной гонке «Лыжня России -2019»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Заместители директора, 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2839311682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городском конкурсе-фестивале «Развеселая боярыня Масленица»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173087830"/>
                  </a:ext>
                </a:extLst>
              </a:tr>
              <a:tr h="57028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программы МДОАУ по профилактике эмоционального выгорания сотрудников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соответствии с планом мероприятий программы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директора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МР,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242402625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городском празднике народов ханты «Вороний праздник»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644373673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Флешмоб «Я выбираю здоровый образ жизни!»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апрель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409144861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Спортивное мероприятие «Мы бодры и веселы»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325371063"/>
                  </a:ext>
                </a:extLst>
              </a:tr>
              <a:tr h="9980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I этапе Летнего Фестиваля физкультурно-спортивного комплекса "Готов к труду т и обороне", среди лиц занятых трудовой деятельностью, неработающего населения и пенсионеров города Пыть-Ях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ППО,  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300163114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«День Здоровья»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525174290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«Зимняя Олимпиада»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0897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13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940782" y="185435"/>
            <a:ext cx="831043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</a:p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Физкультурно-оздоровительное направление </a:t>
            </a:r>
            <a:r>
              <a:rPr lang="ru-RU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2020 год</a:t>
            </a:r>
            <a:endParaRPr lang="ru-RU" sz="1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689586"/>
              </p:ext>
            </p:extLst>
          </p:nvPr>
        </p:nvGraphicFramePr>
        <p:xfrm>
          <a:off x="1094677" y="996121"/>
          <a:ext cx="10002643" cy="51514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5997">
                  <a:extLst>
                    <a:ext uri="{9D8B030D-6E8A-4147-A177-3AD203B41FA5}">
                      <a16:colId xmlns:a16="http://schemas.microsoft.com/office/drawing/2014/main" val="2666889890"/>
                    </a:ext>
                  </a:extLst>
                </a:gridCol>
                <a:gridCol w="4964647">
                  <a:extLst>
                    <a:ext uri="{9D8B030D-6E8A-4147-A177-3AD203B41FA5}">
                      <a16:colId xmlns:a16="http://schemas.microsoft.com/office/drawing/2014/main" val="3248476861"/>
                    </a:ext>
                  </a:extLst>
                </a:gridCol>
                <a:gridCol w="2170871">
                  <a:extLst>
                    <a:ext uri="{9D8B030D-6E8A-4147-A177-3AD203B41FA5}">
                      <a16:colId xmlns:a16="http://schemas.microsoft.com/office/drawing/2014/main" val="3915925981"/>
                    </a:ext>
                  </a:extLst>
                </a:gridCol>
                <a:gridCol w="2401128">
                  <a:extLst>
                    <a:ext uri="{9D8B030D-6E8A-4147-A177-3AD203B41FA5}">
                      <a16:colId xmlns:a16="http://schemas.microsoft.com/office/drawing/2014/main" val="1160027385"/>
                    </a:ext>
                  </a:extLst>
                </a:gridCol>
              </a:tblGrid>
              <a:tr h="3741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3634157"/>
                  </a:ext>
                </a:extLst>
              </a:tr>
              <a:tr h="5045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во Всероссийской массовой лыжной гонке «Лыжня России -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ППО И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нструктор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2839311682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городском конкурсе-фестивале «Развеселая боярыня Масленица»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173087830"/>
                  </a:ext>
                </a:extLst>
              </a:tr>
              <a:tr h="36784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динамических пауз в режиме рабочего дня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ежедневно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242402625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Флешмоб «Дружно, смело, с оптимизмом за здоровый образ жизни»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апрель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644373673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городском празднике народов ханты «Вороний праздник»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409144861"/>
                  </a:ext>
                </a:extLst>
              </a:tr>
              <a:tr h="28322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Спортивное мероприятие «Мы бодры и веселы»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325371063"/>
                  </a:ext>
                </a:extLst>
              </a:tr>
              <a:tr h="9980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Фестивале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физкультурно-спортивного комплекса "Готов к труду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обороне", среди лиц занятых трудовой деятельностью, неработающего населения и пенсионеров города Пыть-Ях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ППО,  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300163114"/>
                  </a:ext>
                </a:extLst>
              </a:tr>
              <a:tr h="3160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Участие в городском мероприятии «Туриада-2020»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2908178354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«День Здоровья»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525174290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«Зимняя Олимпиада»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0897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182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940782" y="185435"/>
            <a:ext cx="831043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</a:p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Физкультурно-оздоровительное направление </a:t>
            </a:r>
            <a:r>
              <a:rPr lang="ru-RU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2021 год</a:t>
            </a:r>
            <a:endParaRPr lang="ru-RU" sz="1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233921"/>
              </p:ext>
            </p:extLst>
          </p:nvPr>
        </p:nvGraphicFramePr>
        <p:xfrm>
          <a:off x="1094677" y="996121"/>
          <a:ext cx="10002643" cy="54346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5997">
                  <a:extLst>
                    <a:ext uri="{9D8B030D-6E8A-4147-A177-3AD203B41FA5}">
                      <a16:colId xmlns:a16="http://schemas.microsoft.com/office/drawing/2014/main" val="2666889890"/>
                    </a:ext>
                  </a:extLst>
                </a:gridCol>
                <a:gridCol w="4964647">
                  <a:extLst>
                    <a:ext uri="{9D8B030D-6E8A-4147-A177-3AD203B41FA5}">
                      <a16:colId xmlns:a16="http://schemas.microsoft.com/office/drawing/2014/main" val="3248476861"/>
                    </a:ext>
                  </a:extLst>
                </a:gridCol>
                <a:gridCol w="2170871">
                  <a:extLst>
                    <a:ext uri="{9D8B030D-6E8A-4147-A177-3AD203B41FA5}">
                      <a16:colId xmlns:a16="http://schemas.microsoft.com/office/drawing/2014/main" val="3915925981"/>
                    </a:ext>
                  </a:extLst>
                </a:gridCol>
                <a:gridCol w="2401128">
                  <a:extLst>
                    <a:ext uri="{9D8B030D-6E8A-4147-A177-3AD203B41FA5}">
                      <a16:colId xmlns:a16="http://schemas.microsoft.com/office/drawing/2014/main" val="1160027385"/>
                    </a:ext>
                  </a:extLst>
                </a:gridCol>
              </a:tblGrid>
              <a:tr h="3741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3634157"/>
                  </a:ext>
                </a:extLst>
              </a:tr>
              <a:tr h="5045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во Всероссийской массовой лыжной гонке «Лыжня России -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ППО И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нструктор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2839311682"/>
                  </a:ext>
                </a:extLst>
              </a:tr>
              <a:tr h="36784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динамических пауз в режиме рабочего дня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ежедневно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242402625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Флешмоб «Утренняя подзарядка», посвященный Всемирному дню здоровья.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апрель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Председатель ППО,  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4373673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легкоатлетический забег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«Марафон Победы»</a:t>
                      </a: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ППО, Инструк4тор по 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1409144861"/>
                  </a:ext>
                </a:extLst>
              </a:tr>
              <a:tr h="28322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Спортивное мероприятие «Мы бодры и веселы»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325371063"/>
                  </a:ext>
                </a:extLst>
              </a:tr>
              <a:tr h="28322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Флешмоб «Дружно, смело, с оптимизмом за здоровый образ жизни»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июнь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9346539"/>
                  </a:ext>
                </a:extLst>
              </a:tr>
              <a:tr h="28322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«Летняя спартакиада»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июль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6735923"/>
                  </a:ext>
                </a:extLst>
              </a:tr>
              <a:tr h="9980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Фестивале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физкультурно-спортивного комплекса "Готов к труду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обороне", среди лиц занятых трудовой деятельностью, неработающего населения и пенсионеров города Пыть-Ях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ППО,  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300163114"/>
                  </a:ext>
                </a:extLst>
              </a:tr>
              <a:tr h="3160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Участие в городском мероприятии «Туриада-2021»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2908178354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«День Здоровья»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525174290"/>
                  </a:ext>
                </a:extLst>
              </a:tr>
              <a:tr h="4277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«Зимняя Олимпиада»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Инструктор 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0897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3945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940783" y="370870"/>
            <a:ext cx="831043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</a:p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Информационно-просветительское направление </a:t>
            </a:r>
            <a:endParaRPr lang="ru-RU" sz="1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743034"/>
              </p:ext>
            </p:extLst>
          </p:nvPr>
        </p:nvGraphicFramePr>
        <p:xfrm>
          <a:off x="1094678" y="1201181"/>
          <a:ext cx="10254641" cy="41362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737">
                  <a:extLst>
                    <a:ext uri="{9D8B030D-6E8A-4147-A177-3AD203B41FA5}">
                      <a16:colId xmlns:a16="http://schemas.microsoft.com/office/drawing/2014/main" val="2666889890"/>
                    </a:ext>
                  </a:extLst>
                </a:gridCol>
                <a:gridCol w="5089722">
                  <a:extLst>
                    <a:ext uri="{9D8B030D-6E8A-4147-A177-3AD203B41FA5}">
                      <a16:colId xmlns:a16="http://schemas.microsoft.com/office/drawing/2014/main" val="3248476861"/>
                    </a:ext>
                  </a:extLst>
                </a:gridCol>
                <a:gridCol w="2225562">
                  <a:extLst>
                    <a:ext uri="{9D8B030D-6E8A-4147-A177-3AD203B41FA5}">
                      <a16:colId xmlns:a16="http://schemas.microsoft.com/office/drawing/2014/main" val="3915925981"/>
                    </a:ext>
                  </a:extLst>
                </a:gridCol>
                <a:gridCol w="2461620">
                  <a:extLst>
                    <a:ext uri="{9D8B030D-6E8A-4147-A177-3AD203B41FA5}">
                      <a16:colId xmlns:a16="http://schemas.microsoft.com/office/drawing/2014/main" val="1160027385"/>
                    </a:ext>
                  </a:extLst>
                </a:gridCol>
              </a:tblGrid>
              <a:tr h="57104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3634157"/>
                  </a:ext>
                </a:extLst>
              </a:tr>
              <a:tr h="8915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Информирование о прививочной кампании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январь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Фельдшер, </a:t>
                      </a:r>
                      <a:endParaRPr lang="ru-RU" sz="14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ОТ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39311682"/>
                  </a:ext>
                </a:extLst>
              </a:tr>
              <a:tr h="71327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Информирование о санаторно-курортном оздоровлении на территории ХМАО – Югры и РФ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январь, май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2402625"/>
                  </a:ext>
                </a:extLst>
              </a:tr>
              <a:tr h="55190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Встреча с представителями КУ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«Центр профилактики и борьбы со СПИД». Филиал в городе </a:t>
                      </a:r>
                      <a:r>
                        <a:rPr lang="ru-RU" sz="1400" b="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Пыть-Яхе</a:t>
                      </a:r>
                      <a:r>
                        <a:rPr lang="ru-RU" sz="14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сентябрь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по ОТ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4373673"/>
                  </a:ext>
                </a:extLst>
              </a:tr>
              <a:tr h="14084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Мероприятия, направленные на пропаганду здорового образа жизни: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-актуализация информации на общедоступных информационных ресурсах образовательной организации;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-выпуск памяток, буклетов.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Заместители директора,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председатель ППО,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фельдшер,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психолог, </a:t>
                      </a:r>
                      <a:endParaRPr lang="ru-RU" sz="14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инструктор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ФК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9144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9038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094678" y="370870"/>
            <a:ext cx="102546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</a:p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Организация и проведение периодических профилактических медицинских осмотров, исследований, кампаний</a:t>
            </a:r>
            <a:endParaRPr lang="ru-RU" sz="1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783261"/>
              </p:ext>
            </p:extLst>
          </p:nvPr>
        </p:nvGraphicFramePr>
        <p:xfrm>
          <a:off x="1094678" y="1391309"/>
          <a:ext cx="10254641" cy="47380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737">
                  <a:extLst>
                    <a:ext uri="{9D8B030D-6E8A-4147-A177-3AD203B41FA5}">
                      <a16:colId xmlns:a16="http://schemas.microsoft.com/office/drawing/2014/main" val="2666889890"/>
                    </a:ext>
                  </a:extLst>
                </a:gridCol>
                <a:gridCol w="5140357">
                  <a:extLst>
                    <a:ext uri="{9D8B030D-6E8A-4147-A177-3AD203B41FA5}">
                      <a16:colId xmlns:a16="http://schemas.microsoft.com/office/drawing/2014/main" val="3248476861"/>
                    </a:ext>
                  </a:extLst>
                </a:gridCol>
                <a:gridCol w="2571077">
                  <a:extLst>
                    <a:ext uri="{9D8B030D-6E8A-4147-A177-3AD203B41FA5}">
                      <a16:colId xmlns:a16="http://schemas.microsoft.com/office/drawing/2014/main" val="3915925981"/>
                    </a:ext>
                  </a:extLst>
                </a:gridCol>
                <a:gridCol w="2065470">
                  <a:extLst>
                    <a:ext uri="{9D8B030D-6E8A-4147-A177-3AD203B41FA5}">
                      <a16:colId xmlns:a16="http://schemas.microsoft.com/office/drawing/2014/main" val="1160027385"/>
                    </a:ext>
                  </a:extLst>
                </a:gridCol>
              </a:tblGrid>
              <a:tr h="49050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3634157"/>
                  </a:ext>
                </a:extLst>
              </a:tr>
              <a:tr h="45819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Периодический профилактический медицинский осмотр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февраль, июнь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по ОТ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39311682"/>
                  </a:ext>
                </a:extLst>
              </a:tr>
              <a:tr h="72591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Вакцинация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соответствии с Национальным календарем профилактических прививок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Фельдшер, </a:t>
                      </a:r>
                      <a:endParaRPr lang="ru-RU" sz="14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ОТ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3087830"/>
                  </a:ext>
                </a:extLst>
              </a:tr>
              <a:tr h="6126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Добровольное тестирование на ВИЧ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сотрудниками  КУ «Центр СПИД»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сентябрь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по ОТ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2402625"/>
                  </a:ext>
                </a:extLst>
              </a:tr>
              <a:tr h="6126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Диспансеризация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Фельдшер, специалист по ОТ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49840129"/>
                  </a:ext>
                </a:extLst>
              </a:tr>
              <a:tr h="6126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Ежегодное флюорографическое обследование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по ОТ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8855752"/>
                  </a:ext>
                </a:extLst>
              </a:tr>
              <a:tr h="6126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Психологическое освидетельствование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 трудоустройстве на работу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по ОТ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17061845"/>
                  </a:ext>
                </a:extLst>
              </a:tr>
              <a:tr h="6126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Обучение по оказанию первой помощи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 по ОТ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34350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4464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094678" y="370870"/>
            <a:ext cx="102546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  <a:endParaRPr lang="ru-RU" sz="2000" b="1" u="sng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94677" y="770980"/>
            <a:ext cx="102546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Психологическое направление</a:t>
            </a:r>
            <a:endParaRPr lang="ru-RU" sz="1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233432"/>
              </p:ext>
            </p:extLst>
          </p:nvPr>
        </p:nvGraphicFramePr>
        <p:xfrm>
          <a:off x="1094676" y="1602889"/>
          <a:ext cx="10254641" cy="23685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737">
                  <a:extLst>
                    <a:ext uri="{9D8B030D-6E8A-4147-A177-3AD203B41FA5}">
                      <a16:colId xmlns:a16="http://schemas.microsoft.com/office/drawing/2014/main" val="2666889890"/>
                    </a:ext>
                  </a:extLst>
                </a:gridCol>
                <a:gridCol w="5065053">
                  <a:extLst>
                    <a:ext uri="{9D8B030D-6E8A-4147-A177-3AD203B41FA5}">
                      <a16:colId xmlns:a16="http://schemas.microsoft.com/office/drawing/2014/main" val="3248476861"/>
                    </a:ext>
                  </a:extLst>
                </a:gridCol>
                <a:gridCol w="2250231">
                  <a:extLst>
                    <a:ext uri="{9D8B030D-6E8A-4147-A177-3AD203B41FA5}">
                      <a16:colId xmlns:a16="http://schemas.microsoft.com/office/drawing/2014/main" val="3915925981"/>
                    </a:ext>
                  </a:extLst>
                </a:gridCol>
                <a:gridCol w="2461620">
                  <a:extLst>
                    <a:ext uri="{9D8B030D-6E8A-4147-A177-3AD203B41FA5}">
                      <a16:colId xmlns:a16="http://schemas.microsoft.com/office/drawing/2014/main" val="1160027385"/>
                    </a:ext>
                  </a:extLst>
                </a:gridCol>
              </a:tblGrid>
              <a:tr h="12811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07" marR="39107" marT="0" marB="0"/>
                </a:tc>
                <a:extLst>
                  <a:ext uri="{0D108BD9-81ED-4DB2-BD59-A6C34878D82A}">
                    <a16:rowId xmlns:a16="http://schemas.microsoft.com/office/drawing/2014/main" val="3613634157"/>
                  </a:ext>
                </a:extLst>
              </a:tr>
              <a:tr h="4748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Реализация программы МДОАУ по профилактике эмоционального выгорания сотрудников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соответствии с планом реализации программы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Психолог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39311682"/>
                  </a:ext>
                </a:extLst>
              </a:tr>
              <a:tr h="5921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Аутотренинговые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упражнения, мини-лекции, релаксационные упражнения, медитативные техники, визуализация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Психолог 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3087830"/>
                  </a:ext>
                </a:extLst>
              </a:tr>
              <a:tr h="6350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Индивидуальное консультирование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года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Психолог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24026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0820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094677" y="495600"/>
            <a:ext cx="102546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Аналитический </a:t>
            </a:r>
            <a:r>
              <a:rPr lang="ru-RU" sz="2000" b="1" u="sng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501060"/>
              </p:ext>
            </p:extLst>
          </p:nvPr>
        </p:nvGraphicFramePr>
        <p:xfrm>
          <a:off x="1183342" y="1391310"/>
          <a:ext cx="9983097" cy="39122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47422">
                  <a:extLst>
                    <a:ext uri="{9D8B030D-6E8A-4147-A177-3AD203B41FA5}">
                      <a16:colId xmlns:a16="http://schemas.microsoft.com/office/drawing/2014/main" val="3814860206"/>
                    </a:ext>
                  </a:extLst>
                </a:gridCol>
                <a:gridCol w="4423997">
                  <a:extLst>
                    <a:ext uri="{9D8B030D-6E8A-4147-A177-3AD203B41FA5}">
                      <a16:colId xmlns:a16="http://schemas.microsoft.com/office/drawing/2014/main" val="2245342541"/>
                    </a:ext>
                  </a:extLst>
                </a:gridCol>
                <a:gridCol w="2433832">
                  <a:extLst>
                    <a:ext uri="{9D8B030D-6E8A-4147-A177-3AD203B41FA5}">
                      <a16:colId xmlns:a16="http://schemas.microsoft.com/office/drawing/2014/main" val="3354336920"/>
                    </a:ext>
                  </a:extLst>
                </a:gridCol>
                <a:gridCol w="2377846">
                  <a:extLst>
                    <a:ext uri="{9D8B030D-6E8A-4147-A177-3AD203B41FA5}">
                      <a16:colId xmlns:a16="http://schemas.microsoft.com/office/drawing/2014/main" val="4158123295"/>
                    </a:ext>
                  </a:extLst>
                </a:gridCol>
              </a:tblGrid>
              <a:tr h="6471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исполнения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85808988"/>
                  </a:ext>
                </a:extLst>
              </a:tr>
              <a:tr h="13089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мониторинга состояния заболеваемости сотрудников по итогам реализации программы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 по кадрам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4842315"/>
                  </a:ext>
                </a:extLst>
              </a:tr>
              <a:tr h="13089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мониторинга уровня профессионального выгорания, психологического климата в коллективе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4209955"/>
                  </a:ext>
                </a:extLst>
              </a:tr>
              <a:tr h="64714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эффективности реализации программы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Председатель ППО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63139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4599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451821" y="295545"/>
            <a:ext cx="1124174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sz="2000" b="1" u="sng" dirty="0">
                <a:solidFill>
                  <a:srgbClr val="0070C0"/>
                </a:solidFill>
                <a:latin typeface="Bookman Old Style" panose="02050604050505020204" pitchFamily="18" charset="0"/>
              </a:rPr>
              <a:t>Ожидаемые результаты </a:t>
            </a:r>
            <a:endParaRPr lang="ru-RU" sz="2000" b="1" u="sng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Оценка эффективности реализации программы по количественным показателям </a:t>
            </a:r>
            <a:endParaRPr lang="ru-RU" b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846552"/>
              </p:ext>
            </p:extLst>
          </p:nvPr>
        </p:nvGraphicFramePr>
        <p:xfrm>
          <a:off x="1975443" y="1090988"/>
          <a:ext cx="8217806" cy="25134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7785">
                  <a:extLst>
                    <a:ext uri="{9D8B030D-6E8A-4147-A177-3AD203B41FA5}">
                      <a16:colId xmlns:a16="http://schemas.microsoft.com/office/drawing/2014/main" val="982313335"/>
                    </a:ext>
                  </a:extLst>
                </a:gridCol>
                <a:gridCol w="3460108">
                  <a:extLst>
                    <a:ext uri="{9D8B030D-6E8A-4147-A177-3AD203B41FA5}">
                      <a16:colId xmlns:a16="http://schemas.microsoft.com/office/drawing/2014/main" val="1422248520"/>
                    </a:ext>
                  </a:extLst>
                </a:gridCol>
                <a:gridCol w="2629913">
                  <a:extLst>
                    <a:ext uri="{9D8B030D-6E8A-4147-A177-3AD203B41FA5}">
                      <a16:colId xmlns:a16="http://schemas.microsoft.com/office/drawing/2014/main" val="2391858515"/>
                    </a:ext>
                  </a:extLst>
                </a:gridCol>
              </a:tblGrid>
              <a:tr h="140739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424773"/>
                  </a:ext>
                </a:extLst>
              </a:tr>
              <a:tr h="288008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Количественные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проведенных мероприятий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9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91638434"/>
                  </a:ext>
                </a:extLst>
              </a:tr>
              <a:tr h="5825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Заключение и реализация соглашений, договоров (возможно устных соглашений)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3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2948123"/>
                  </a:ext>
                </a:extLst>
              </a:tr>
              <a:tr h="5825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статей в на сайте образовательной организации и профсоюзном уголке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5</a:t>
                      </a:r>
                      <a:endParaRPr lang="ru-RU" sz="14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5691689"/>
                  </a:ext>
                </a:extLst>
              </a:tr>
              <a:tr h="7298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Снижение уровня заболеваемости сотрудников по итогам реализации программы в сравнении с 2018 годом.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20%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07600737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75129" y="3765057"/>
            <a:ext cx="112417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Оценка эффективности реализации программы по качественным показателям</a:t>
            </a:r>
            <a:endParaRPr lang="ru-RU" b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303682"/>
              </p:ext>
            </p:extLst>
          </p:nvPr>
        </p:nvGraphicFramePr>
        <p:xfrm>
          <a:off x="1975442" y="4293609"/>
          <a:ext cx="8194498" cy="21441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42943">
                  <a:extLst>
                    <a:ext uri="{9D8B030D-6E8A-4147-A177-3AD203B41FA5}">
                      <a16:colId xmlns:a16="http://schemas.microsoft.com/office/drawing/2014/main" val="1066945235"/>
                    </a:ext>
                  </a:extLst>
                </a:gridCol>
                <a:gridCol w="6051555">
                  <a:extLst>
                    <a:ext uri="{9D8B030D-6E8A-4147-A177-3AD203B41FA5}">
                      <a16:colId xmlns:a16="http://schemas.microsoft.com/office/drawing/2014/main" val="2689108393"/>
                    </a:ext>
                  </a:extLst>
                </a:gridCol>
              </a:tblGrid>
              <a:tr h="22880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232805"/>
                  </a:ext>
                </a:extLst>
              </a:tr>
              <a:tr h="239420">
                <a:tc rowSpan="5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Качественные(по результатам проведения диагностики)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Положительная динамика в состоянии здоровья сотрудников 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64912077"/>
                  </a:ext>
                </a:extLst>
              </a:tr>
              <a:tr h="4788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благоприятного микроклимата в коллективе, повышение сплоченности коллектива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6351354"/>
                  </a:ext>
                </a:extLst>
              </a:tr>
              <a:tr h="2394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активной жизненной позиции сотрудника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2603816"/>
                  </a:ext>
                </a:extLst>
              </a:tr>
              <a:tr h="4788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условий для улучшения физического, психологического и социального здоровья сотрудников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029936"/>
                  </a:ext>
                </a:extLst>
              </a:tr>
              <a:tr h="4788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благоприятной среды для укрепления здоровья и благополучия сотрудников образовательной организации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8728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883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66699" y="352122"/>
            <a:ext cx="11378045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Конкурс среди производственных коллективов города Пыть-Ях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effectLst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«Вороний день»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12278" y="859642"/>
            <a:ext cx="3932466" cy="2619376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78" y="895355"/>
            <a:ext cx="3996167" cy="2661806"/>
          </a:xfrm>
          <a:prstGeom prst="rect">
            <a:avLst/>
          </a:prstGeom>
          <a:ln w="50800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78" y="3734789"/>
            <a:ext cx="3996167" cy="2661808"/>
          </a:xfrm>
          <a:prstGeom prst="rect">
            <a:avLst/>
          </a:prstGeom>
          <a:ln w="50800">
            <a:solidFill>
              <a:srgbClr val="0070C0">
                <a:alpha val="99000"/>
              </a:srgb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890" y="3734789"/>
            <a:ext cx="3960203" cy="2640653"/>
          </a:xfrm>
          <a:prstGeom prst="rect">
            <a:avLst/>
          </a:prstGeom>
          <a:ln w="50800">
            <a:solidFill>
              <a:srgbClr val="FF66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/>
          <a:srcRect r="2357" b="1404"/>
          <a:stretch/>
        </p:blipFill>
        <p:spPr>
          <a:xfrm>
            <a:off x="4578627" y="1610001"/>
            <a:ext cx="3068881" cy="4380304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2889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156854" y="368286"/>
            <a:ext cx="9878291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Всероссийская массовая лыжная гонка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«Лыжня России - 2019»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49" y="809625"/>
            <a:ext cx="2578075" cy="4583244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pic>
        <p:nvPicPr>
          <p:cNvPr id="11" name="Рисунок 10" descr="C:\Users\admin\Desktop\МОИ\фото\IMG_4880 - копи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094" y="1603788"/>
            <a:ext cx="3178145" cy="4662827"/>
          </a:xfrm>
          <a:prstGeom prst="rect">
            <a:avLst/>
          </a:prstGeom>
          <a:noFill/>
          <a:ln w="50800">
            <a:solidFill>
              <a:srgbClr val="FFC000"/>
            </a:solidFill>
          </a:ln>
        </p:spPr>
      </p:pic>
      <p:pic>
        <p:nvPicPr>
          <p:cNvPr id="5" name="Рисунок 4" descr="C:\Users\admin\Desktop\МОИ\для тедевидения\Лыжня России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928" y="3569143"/>
            <a:ext cx="5545036" cy="2933331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3675" y="1248262"/>
            <a:ext cx="5226630" cy="2949231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635669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1186">
            <a:off x="624516" y="1923740"/>
            <a:ext cx="2877879" cy="4070807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184" y="1276914"/>
            <a:ext cx="5667509" cy="3183547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  <p:sp>
        <p:nvSpPr>
          <p:cNvPr id="9" name="Прямоугольник 8"/>
          <p:cNvSpPr/>
          <p:nvPr/>
        </p:nvSpPr>
        <p:spPr>
          <a:xfrm rot="21242480">
            <a:off x="162761" y="332998"/>
            <a:ext cx="6462279" cy="899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ородском конкурс-фестиваль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«Развеселая боярыня Масленица»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0802">
            <a:off x="8928494" y="2468421"/>
            <a:ext cx="2816567" cy="3984080"/>
          </a:xfrm>
          <a:prstGeom prst="rect">
            <a:avLst/>
          </a:prstGeom>
          <a:ln w="50800">
            <a:solidFill>
              <a:srgbClr val="E44C1C"/>
            </a:solidFill>
          </a:ln>
        </p:spPr>
      </p:pic>
      <p:sp>
        <p:nvSpPr>
          <p:cNvPr id="7" name="Прямоугольник 6"/>
          <p:cNvSpPr/>
          <p:nvPr/>
        </p:nvSpPr>
        <p:spPr>
          <a:xfrm rot="21242480">
            <a:off x="162760" y="332997"/>
            <a:ext cx="6462279" cy="899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ородском конкурс-фестиваль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«Развеселая боярыня Масленица»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62947">
            <a:off x="3462755" y="5125241"/>
            <a:ext cx="6462279" cy="899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Творческий конкурс-фестиваль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«Масленичный переполох»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693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4176496" y="417792"/>
            <a:ext cx="3839008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Туриада</a:t>
            </a:r>
            <a:r>
              <a:rPr lang="ru-RU" sz="36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2019»</a:t>
            </a:r>
            <a:endParaRPr lang="ru-RU" sz="36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C:\Users\admin\Desktop\МОИ\IMG-18b6c2a6fe4eeb7a3251582c2e2b5773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04" y="417792"/>
            <a:ext cx="3914775" cy="2589470"/>
          </a:xfrm>
          <a:prstGeom prst="rect">
            <a:avLst/>
          </a:prstGeom>
          <a:noFill/>
          <a:ln w="50800">
            <a:solidFill>
              <a:srgbClr val="7030A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024" y="487367"/>
            <a:ext cx="3653271" cy="2739953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57" y="3327702"/>
            <a:ext cx="3914775" cy="2936081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9"/>
          <a:stretch/>
        </p:blipFill>
        <p:spPr>
          <a:xfrm>
            <a:off x="4528232" y="1712527"/>
            <a:ext cx="3181820" cy="4364423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905" y="3409956"/>
            <a:ext cx="3919369" cy="2939527"/>
          </a:xfrm>
          <a:prstGeom prst="rect">
            <a:avLst/>
          </a:prstGeom>
          <a:ln w="50800">
            <a:solidFill>
              <a:srgbClr val="E44C1C"/>
            </a:solidFill>
          </a:ln>
        </p:spPr>
      </p:pic>
    </p:spTree>
    <p:extLst>
      <p:ext uri="{BB962C8B-B14F-4D97-AF65-F5344CB8AC3E}">
        <p14:creationId xmlns:p14="http://schemas.microsoft.com/office/powerpoint/2010/main" val="15010049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462" y="1855448"/>
            <a:ext cx="2848373" cy="2136280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25" y="314424"/>
            <a:ext cx="3060589" cy="2295442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355" y="835543"/>
            <a:ext cx="2933191" cy="2199893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034" y="3781811"/>
            <a:ext cx="3202180" cy="2401635"/>
          </a:xfrm>
          <a:prstGeom prst="rect">
            <a:avLst/>
          </a:prstGeom>
          <a:ln w="50800">
            <a:solidFill>
              <a:srgbClr val="CDF30D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8622">
            <a:off x="442160" y="2466988"/>
            <a:ext cx="2004521" cy="2835427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0056">
            <a:off x="1208016" y="3796218"/>
            <a:ext cx="1983219" cy="2805296"/>
          </a:xfrm>
          <a:prstGeom prst="rect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347" y="2923588"/>
            <a:ext cx="2932907" cy="2199680"/>
          </a:xfrm>
          <a:prstGeom prst="rect">
            <a:avLst/>
          </a:prstGeom>
          <a:ln w="50800">
            <a:solidFill>
              <a:srgbClr val="37D12F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195" y="3081765"/>
            <a:ext cx="2554046" cy="3405393"/>
          </a:xfrm>
          <a:prstGeom prst="rect">
            <a:avLst/>
          </a:prstGeom>
          <a:ln w="50800">
            <a:solidFill>
              <a:srgbClr val="E44C1C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3375">
            <a:off x="8176601" y="502591"/>
            <a:ext cx="2191657" cy="3100135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6084">
            <a:off x="9477094" y="1690601"/>
            <a:ext cx="2123943" cy="3004352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444420" y="163019"/>
            <a:ext cx="9326880" cy="731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ru-RU" sz="20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sz="20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Летнего Фестиваля физкультурно-спортивного комплекса </a:t>
            </a:r>
            <a:endParaRPr lang="ru-RU" sz="2000" b="1" dirty="0" smtClean="0">
              <a:solidFill>
                <a:srgbClr val="0070C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20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 к труду и обороне"</a:t>
            </a:r>
            <a:endParaRPr lang="ru-RU" sz="20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851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40" b="4306"/>
          <a:stretch/>
        </p:blipFill>
        <p:spPr>
          <a:xfrm>
            <a:off x="8743241" y="335779"/>
            <a:ext cx="2904344" cy="3931421"/>
          </a:xfrm>
          <a:prstGeom prst="rect">
            <a:avLst/>
          </a:prstGeom>
          <a:ln w="50800">
            <a:solidFill>
              <a:srgbClr val="FFC0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t="19127" b="3950"/>
          <a:stretch/>
        </p:blipFill>
        <p:spPr>
          <a:xfrm>
            <a:off x="1800522" y="305210"/>
            <a:ext cx="3606998" cy="3699486"/>
          </a:xfrm>
          <a:prstGeom prst="rect">
            <a:avLst/>
          </a:prstGeom>
          <a:ln w="50800">
            <a:solidFill>
              <a:srgbClr val="1046C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04" y="2114550"/>
            <a:ext cx="3123152" cy="4164203"/>
          </a:xfrm>
          <a:prstGeom prst="rect">
            <a:avLst/>
          </a:prstGeom>
          <a:ln w="50800">
            <a:solidFill>
              <a:srgbClr val="37D12F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5" b="18046"/>
          <a:stretch/>
        </p:blipFill>
        <p:spPr>
          <a:xfrm>
            <a:off x="541882" y="2719191"/>
            <a:ext cx="2789931" cy="3559562"/>
          </a:xfrm>
          <a:prstGeom prst="rect">
            <a:avLst/>
          </a:prstGeom>
          <a:ln w="50800">
            <a:solidFill>
              <a:srgbClr val="66CCFF"/>
            </a:solidFill>
          </a:ln>
        </p:spPr>
      </p:pic>
    </p:spTree>
    <p:extLst>
      <p:ext uri="{BB962C8B-B14F-4D97-AF65-F5344CB8AC3E}">
        <p14:creationId xmlns:p14="http://schemas.microsoft.com/office/powerpoint/2010/main" val="3080004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0841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527" y="694488"/>
            <a:ext cx="4458943" cy="3344208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156852" y="210591"/>
            <a:ext cx="9878291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Всероссийская массовая лыжная гонка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«Лыжня России - 2020»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53" y="809625"/>
            <a:ext cx="3164619" cy="2373464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1804" flipH="1">
            <a:off x="8792898" y="3199937"/>
            <a:ext cx="2361073" cy="3148097"/>
          </a:xfrm>
          <a:prstGeom prst="rect">
            <a:avLst/>
          </a:prstGeom>
          <a:ln w="50800">
            <a:solidFill>
              <a:srgbClr val="FFC0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403" y="3482219"/>
            <a:ext cx="3829878" cy="2872409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30" y="779605"/>
            <a:ext cx="3204646" cy="2403484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1205">
            <a:off x="1075735" y="3158941"/>
            <a:ext cx="2385050" cy="3180067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788234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4634346" y="352122"/>
            <a:ext cx="6463145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 коренных малочисленных народов Севера ХМАО-Югры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effectLst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«Вороний день»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632" y="1787237"/>
            <a:ext cx="7512244" cy="4225637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4432">
            <a:off x="829460" y="833315"/>
            <a:ext cx="3643141" cy="5153282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273863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906" y="2005173"/>
            <a:ext cx="6233837" cy="3506533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98" y="3494733"/>
            <a:ext cx="5296215" cy="2979121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98" y="328221"/>
            <a:ext cx="5296215" cy="2979121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5417127" y="351760"/>
            <a:ext cx="6463145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 коренных малочисленных народов Севера ХМАО-Югры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effectLst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«Вороний день»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490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7" name="Прямоугольник 6"/>
          <p:cNvSpPr/>
          <p:nvPr/>
        </p:nvSpPr>
        <p:spPr>
          <a:xfrm rot="21418271">
            <a:off x="1381125" y="573941"/>
            <a:ext cx="531971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Психологическая </a:t>
            </a:r>
            <a:r>
              <a:rPr lang="ru-RU" sz="2400" b="1" dirty="0" err="1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</a:t>
            </a: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-игра </a:t>
            </a:r>
            <a:endParaRPr lang="ru-RU" sz="2400" b="1" dirty="0" smtClean="0">
              <a:solidFill>
                <a:srgbClr val="0070C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Вспомни детство</a:t>
            </a: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525" y="434015"/>
            <a:ext cx="3911600" cy="2933700"/>
          </a:xfrm>
          <a:prstGeom prst="rect">
            <a:avLst/>
          </a:prstGeom>
          <a:ln w="50800">
            <a:solidFill>
              <a:srgbClr val="37D12F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514" y="3524250"/>
            <a:ext cx="3885300" cy="2913975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17" y="1525255"/>
            <a:ext cx="3922626" cy="2941970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561" y="3165937"/>
            <a:ext cx="4102099" cy="3076574"/>
          </a:xfrm>
          <a:prstGeom prst="rect">
            <a:avLst/>
          </a:prstGeom>
          <a:ln w="50800">
            <a:solidFill>
              <a:srgbClr val="FF6600"/>
            </a:solidFill>
          </a:ln>
        </p:spPr>
      </p:pic>
    </p:spTree>
    <p:extLst>
      <p:ext uri="{BB962C8B-B14F-4D97-AF65-F5344CB8AC3E}">
        <p14:creationId xmlns:p14="http://schemas.microsoft.com/office/powerpoint/2010/main" val="39795464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909" y="551815"/>
            <a:ext cx="4525343" cy="3394007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8971">
            <a:off x="8807770" y="958128"/>
            <a:ext cx="2693194" cy="3590925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156854" y="122684"/>
            <a:ext cx="9878291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Всероссийская массовая лыжная гонка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«Лыжня России - 2021»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8314">
            <a:off x="6758890" y="3039347"/>
            <a:ext cx="2527476" cy="3369969"/>
          </a:xfrm>
          <a:prstGeom prst="rect">
            <a:avLst/>
          </a:prstGeom>
          <a:ln w="50800">
            <a:solidFill>
              <a:srgbClr val="CCFF33">
                <a:alpha val="97000"/>
              </a:srgbClr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3441">
            <a:off x="647180" y="823290"/>
            <a:ext cx="2434146" cy="3245528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1020">
            <a:off x="3164904" y="3039361"/>
            <a:ext cx="2524003" cy="3365337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</p:spTree>
    <p:extLst>
      <p:ext uri="{BB962C8B-B14F-4D97-AF65-F5344CB8AC3E}">
        <p14:creationId xmlns:p14="http://schemas.microsoft.com/office/powerpoint/2010/main" val="7566665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83" y="2342285"/>
            <a:ext cx="2975909" cy="3967879"/>
          </a:xfrm>
          <a:prstGeom prst="rect">
            <a:avLst/>
          </a:prstGeom>
          <a:ln w="50800">
            <a:solidFill>
              <a:srgbClr val="66CCFF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954" y="470024"/>
            <a:ext cx="3782092" cy="2836569"/>
          </a:xfrm>
          <a:prstGeom prst="rect">
            <a:avLst/>
          </a:prstGeom>
          <a:ln w="50800">
            <a:solidFill>
              <a:srgbClr val="1046C0"/>
            </a:solidFill>
          </a:ln>
        </p:spPr>
      </p:pic>
      <p:sp>
        <p:nvSpPr>
          <p:cNvPr id="9" name="Прямоугольник 8"/>
          <p:cNvSpPr/>
          <p:nvPr/>
        </p:nvSpPr>
        <p:spPr>
          <a:xfrm rot="21151746">
            <a:off x="37228" y="774980"/>
            <a:ext cx="474842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Флешмоб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«Утренняя подзарядка»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718" y="3534201"/>
            <a:ext cx="3810000" cy="2857500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444" y="1047749"/>
            <a:ext cx="3064669" cy="4086225"/>
          </a:xfrm>
          <a:prstGeom prst="rect">
            <a:avLst/>
          </a:prstGeom>
          <a:ln w="50800">
            <a:solidFill>
              <a:srgbClr val="FFFF66"/>
            </a:solidFill>
          </a:ln>
        </p:spPr>
      </p:pic>
    </p:spTree>
    <p:extLst>
      <p:ext uri="{BB962C8B-B14F-4D97-AF65-F5344CB8AC3E}">
        <p14:creationId xmlns:p14="http://schemas.microsoft.com/office/powerpoint/2010/main" val="33741628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758" y="937858"/>
            <a:ext cx="4044951" cy="3033713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105" y="3503525"/>
            <a:ext cx="3867178" cy="2900384"/>
          </a:xfrm>
          <a:prstGeom prst="rect">
            <a:avLst/>
          </a:prstGeom>
          <a:ln w="50800">
            <a:solidFill>
              <a:srgbClr val="37D12F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231" y="3320190"/>
            <a:ext cx="3971925" cy="2978944"/>
          </a:xfrm>
          <a:prstGeom prst="rect">
            <a:avLst/>
          </a:prstGeom>
          <a:ln w="50800">
            <a:solidFill>
              <a:srgbClr val="FFC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93" y="1030859"/>
            <a:ext cx="4308475" cy="3231358"/>
          </a:xfrm>
          <a:prstGeom prst="rect">
            <a:avLst/>
          </a:prstGeom>
          <a:ln w="50800">
            <a:solidFill>
              <a:srgbClr val="1046C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1300163" y="202466"/>
            <a:ext cx="959167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Тренинг по профилактике эмоционального выгорания "Зарядись позитивом!"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1260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6395433" y="414383"/>
            <a:ext cx="474842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Легкоатлетический забег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effectLst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«Марафон Победы»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099" y="343838"/>
            <a:ext cx="4629151" cy="3471864"/>
          </a:xfrm>
          <a:prstGeom prst="rect">
            <a:avLst/>
          </a:prstGeom>
          <a:ln w="50800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3952874"/>
            <a:ext cx="3314700" cy="2486025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50" y="3952874"/>
            <a:ext cx="3314700" cy="2486025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081" y="1297061"/>
            <a:ext cx="3263900" cy="2447925"/>
          </a:xfrm>
          <a:prstGeom prst="rect">
            <a:avLst/>
          </a:prstGeom>
          <a:ln w="50800">
            <a:solidFill>
              <a:srgbClr val="66CCFF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975" y="3952874"/>
            <a:ext cx="3314700" cy="2486025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3517304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400301" y="347708"/>
            <a:ext cx="7067162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Производственная гимнастика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86" y="835214"/>
            <a:ext cx="3359151" cy="2519364"/>
          </a:xfrm>
          <a:prstGeom prst="rect">
            <a:avLst/>
          </a:prstGeom>
          <a:ln w="50800">
            <a:solidFill>
              <a:srgbClr val="FF00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39" y="3530690"/>
            <a:ext cx="2816995" cy="2816995"/>
          </a:xfrm>
          <a:prstGeom prst="rect">
            <a:avLst/>
          </a:prstGeom>
          <a:ln w="50800">
            <a:solidFill>
              <a:srgbClr val="37D12F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481" y="3833085"/>
            <a:ext cx="3352799" cy="2514600"/>
          </a:xfrm>
          <a:prstGeom prst="rect">
            <a:avLst/>
          </a:prstGeom>
          <a:ln w="50800">
            <a:solidFill>
              <a:srgbClr val="FF660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827" y="3604485"/>
            <a:ext cx="2879536" cy="2879536"/>
          </a:xfrm>
          <a:prstGeom prst="rect">
            <a:avLst/>
          </a:prstGeom>
          <a:ln w="50800">
            <a:solidFill>
              <a:srgbClr val="E44C1C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93" y="835214"/>
            <a:ext cx="2814883" cy="2814883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3" r="20185"/>
          <a:stretch/>
        </p:blipFill>
        <p:spPr>
          <a:xfrm>
            <a:off x="7765032" y="835213"/>
            <a:ext cx="3710553" cy="2603311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71447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400301" y="347708"/>
            <a:ext cx="7067162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Производственная гимнастика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062" y="927960"/>
            <a:ext cx="2809875" cy="2809875"/>
          </a:xfrm>
          <a:prstGeom prst="rect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20"/>
          <a:stretch/>
        </p:blipFill>
        <p:spPr>
          <a:xfrm>
            <a:off x="9106116" y="416301"/>
            <a:ext cx="2279169" cy="3976418"/>
          </a:xfrm>
          <a:prstGeom prst="rect">
            <a:avLst/>
          </a:prstGeom>
          <a:ln w="50800">
            <a:solidFill>
              <a:srgbClr val="37D12F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85"/>
          <a:stretch/>
        </p:blipFill>
        <p:spPr>
          <a:xfrm>
            <a:off x="615493" y="347708"/>
            <a:ext cx="2470390" cy="4133869"/>
          </a:xfrm>
          <a:prstGeom prst="rect">
            <a:avLst/>
          </a:prstGeom>
          <a:ln w="50800">
            <a:solidFill>
              <a:srgbClr val="B11F9C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280" y="3830581"/>
            <a:ext cx="3457575" cy="2593181"/>
          </a:xfrm>
          <a:prstGeom prst="rect">
            <a:avLst/>
          </a:prstGeom>
          <a:ln w="50800">
            <a:solidFill>
              <a:srgbClr val="FFC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295" y="3830581"/>
            <a:ext cx="3457575" cy="2593181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</p:spTree>
    <p:extLst>
      <p:ext uri="{BB962C8B-B14F-4D97-AF65-F5344CB8AC3E}">
        <p14:creationId xmlns:p14="http://schemas.microsoft.com/office/powerpoint/2010/main" val="19217885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70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1300163" y="202466"/>
            <a:ext cx="959167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Мастер-класс с элементами арт-терапии </a:t>
            </a:r>
            <a:endParaRPr lang="ru-RU" sz="2400" b="1" dirty="0" smtClean="0">
              <a:solidFill>
                <a:srgbClr val="0070C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Волшебная сила искусства»-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467" y="1068138"/>
            <a:ext cx="3871244" cy="2903433"/>
          </a:xfrm>
          <a:prstGeom prst="rect">
            <a:avLst/>
          </a:prstGeom>
          <a:ln w="50800">
            <a:solidFill>
              <a:srgbClr val="B483D9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089" y="3538837"/>
            <a:ext cx="3767136" cy="2825352"/>
          </a:xfrm>
          <a:prstGeom prst="rect">
            <a:avLst/>
          </a:prstGeom>
          <a:ln w="50800">
            <a:solidFill>
              <a:srgbClr val="00B05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947" y="3693415"/>
            <a:ext cx="3698746" cy="2774060"/>
          </a:xfrm>
          <a:prstGeom prst="rect">
            <a:avLst/>
          </a:prstGeom>
          <a:ln w="50800">
            <a:solidFill>
              <a:srgbClr val="FF66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243" y="1081291"/>
            <a:ext cx="3662362" cy="274677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6306595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79"/>
            <a:ext cx="12192000" cy="686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638175" y="417792"/>
            <a:ext cx="474842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Всероссийский забег </a:t>
            </a:r>
            <a:endParaRPr lang="ru-RU" sz="2400" b="1" dirty="0" smtClean="0">
              <a:solidFill>
                <a:srgbClr val="0070C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Кросс Нации-2021» </a:t>
            </a:r>
            <a:endParaRPr lang="ru-RU" sz="2400" dirty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4" y="1479683"/>
            <a:ext cx="3629026" cy="4838701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229" y="332067"/>
            <a:ext cx="6283657" cy="3186599"/>
          </a:xfrm>
          <a:prstGeom prst="rect">
            <a:avLst/>
          </a:prstGeom>
          <a:ln w="50800">
            <a:solidFill>
              <a:srgbClr val="92D05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221" y="3600450"/>
            <a:ext cx="4995672" cy="2838450"/>
          </a:xfrm>
          <a:prstGeom prst="rect">
            <a:avLst/>
          </a:prstGeom>
          <a:ln w="508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8875592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5"/>
            <a:ext cx="12192000" cy="6935147"/>
          </a:xfrm>
          <a:ln w="28575">
            <a:solidFill>
              <a:srgbClr val="7030A0"/>
            </a:solidFill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487510" y="2371680"/>
            <a:ext cx="2128713" cy="2161532"/>
          </a:xfrm>
          <a:prstGeom prst="roundRect">
            <a:avLst/>
          </a:prstGeom>
          <a:gradFill>
            <a:gsLst>
              <a:gs pos="0">
                <a:srgbClr val="B483D9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Реализованы мероприятия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8974696">
            <a:off x="1717592" y="1102894"/>
            <a:ext cx="1360246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34569" y="401730"/>
            <a:ext cx="8085905" cy="649868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433625" y="428141"/>
            <a:ext cx="9086850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19580428">
            <a:off x="2477394" y="1558979"/>
            <a:ext cx="864371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2720195" y="2095793"/>
            <a:ext cx="714375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23105" y="384994"/>
            <a:ext cx="7899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Прошла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встреча с представителями КУ «Центр профилактики и борьбы со СПИД», сотрудники прошли добровольное тестирование на ВИЧ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456612" y="1107163"/>
            <a:ext cx="8063862" cy="710202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22152" y="1152472"/>
            <a:ext cx="79004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Актуализируется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информации на общедоступных информационных ресурсах образовательной организации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 вопросу ЗОЖ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474046" y="1880435"/>
            <a:ext cx="8046428" cy="669718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38542" y="1912911"/>
            <a:ext cx="7884108" cy="6463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Прививочная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кампания осуществляется систематически в соответствии с Национальным календарем профилактических прививок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455962" y="2660276"/>
            <a:ext cx="8064512" cy="493020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22152" y="2741469"/>
            <a:ext cx="6062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Прохождение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осмотров осуществлено 100 % сотрудников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455962" y="4246022"/>
            <a:ext cx="8046428" cy="656070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22152" y="4263952"/>
            <a:ext cx="7980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профсоюзном уголке размещается информация о санаторно-курортном оздоровлении на территории ХМАО-Югры и РФ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1" name="Стрелка вправо 30"/>
          <p:cNvSpPr/>
          <p:nvPr/>
        </p:nvSpPr>
        <p:spPr>
          <a:xfrm>
            <a:off x="2741839" y="2687244"/>
            <a:ext cx="714375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 rot="2307076">
            <a:off x="2028108" y="5473069"/>
            <a:ext cx="1455248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74046" y="5039745"/>
            <a:ext cx="8046428" cy="656070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538542" y="5063567"/>
            <a:ext cx="7963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Реализуются мероприятия по улучшению условий и охраны труда работников МДОАУ д/с «Золотой ключик»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477513" y="5847234"/>
            <a:ext cx="8085905" cy="752096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3522152" y="5764953"/>
            <a:ext cx="78841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Созданы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условия для психологической разгрузки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работников; педагог-психолог проводит релаксационные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аутотренинговые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мероприятия для снятия эмоционального напряжения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8" name="Стрелка вправо 27"/>
          <p:cNvSpPr/>
          <p:nvPr/>
        </p:nvSpPr>
        <p:spPr>
          <a:xfrm>
            <a:off x="2741838" y="3309008"/>
            <a:ext cx="714375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1680260">
            <a:off x="2613066" y="5030314"/>
            <a:ext cx="861033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455962" y="3234455"/>
            <a:ext cx="8046428" cy="873914"/>
          </a:xfrm>
          <a:prstGeom prst="roundRect">
            <a:avLst/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dirty="0"/>
          </a:p>
        </p:txBody>
      </p:sp>
      <p:sp>
        <p:nvSpPr>
          <p:cNvPr id="35" name="Стрелка вправо 34"/>
          <p:cNvSpPr/>
          <p:nvPr/>
        </p:nvSpPr>
        <p:spPr>
          <a:xfrm>
            <a:off x="2741839" y="3891753"/>
            <a:ext cx="714375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>
            <a:off x="2741838" y="4483270"/>
            <a:ext cx="714375" cy="419395"/>
          </a:xfrm>
          <a:prstGeom prst="rightArrow">
            <a:avLst/>
          </a:prstGeom>
          <a:noFill/>
          <a:ln w="158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3522153" y="3208861"/>
            <a:ext cx="79004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Организуются мероприятия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 поддержке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ЗОЖ работников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проводятся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спортивные мероприятия, организуется активный отдых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сотрудников,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занятия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физкультурой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оздоровительной гимнастикой.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3232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6242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14425" y="3044390"/>
            <a:ext cx="10306049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</a:t>
            </a:r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ВНИМАНИЕ!</a:t>
            </a:r>
            <a:endParaRPr lang="ru-RU" sz="5400" dirty="0" smtClean="0">
              <a:solidFill>
                <a:srgbClr val="0070C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037" y="144682"/>
            <a:ext cx="4263951" cy="280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413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1533</Words>
  <Application>Microsoft Office PowerPoint</Application>
  <PresentationFormat>Широкоэкранный</PresentationFormat>
  <Paragraphs>353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Bookman Old Style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61</cp:revision>
  <dcterms:created xsi:type="dcterms:W3CDTF">2020-01-09T03:46:24Z</dcterms:created>
  <dcterms:modified xsi:type="dcterms:W3CDTF">2021-11-15T09:45:34Z</dcterms:modified>
</cp:coreProperties>
</file>