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026" r:id="rId1"/>
  </p:sldMasterIdLst>
  <p:notesMasterIdLst>
    <p:notesMasterId r:id="rId15"/>
  </p:notesMasterIdLst>
  <p:handoutMasterIdLst>
    <p:handoutMasterId r:id="rId16"/>
  </p:handoutMasterIdLst>
  <p:sldIdLst>
    <p:sldId id="474" r:id="rId2"/>
    <p:sldId id="555" r:id="rId3"/>
    <p:sldId id="675" r:id="rId4"/>
    <p:sldId id="676" r:id="rId5"/>
    <p:sldId id="678" r:id="rId6"/>
    <p:sldId id="677" r:id="rId7"/>
    <p:sldId id="674" r:id="rId8"/>
    <p:sldId id="679" r:id="rId9"/>
    <p:sldId id="680" r:id="rId10"/>
    <p:sldId id="682" r:id="rId11"/>
    <p:sldId id="683" r:id="rId12"/>
    <p:sldId id="673" r:id="rId13"/>
    <p:sldId id="582" r:id="rId14"/>
  </p:sldIdLst>
  <p:sldSz cx="9144000" cy="6858000" type="screen4x3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BEA0A5-495E-4F88-8FBA-AD2DE0242763}">
          <p14:sldIdLst>
            <p14:sldId id="474"/>
            <p14:sldId id="555"/>
            <p14:sldId id="675"/>
            <p14:sldId id="676"/>
            <p14:sldId id="678"/>
            <p14:sldId id="677"/>
            <p14:sldId id="674"/>
            <p14:sldId id="679"/>
            <p14:sldId id="680"/>
            <p14:sldId id="682"/>
            <p14:sldId id="683"/>
            <p14:sldId id="673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усских Анна Константиновна" initials="РА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6F"/>
    <a:srgbClr val="E7E8EC"/>
    <a:srgbClr val="E24831"/>
    <a:srgbClr val="00AD99"/>
    <a:srgbClr val="FFFF00"/>
    <a:srgbClr val="FFFF99"/>
    <a:srgbClr val="CCECF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692" y="96"/>
      </p:cViewPr>
      <p:guideLst>
        <p:guide orient="horz" pos="2160"/>
        <p:guide pos="2880"/>
        <p:guide orient="horz" pos="845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F7FF0-C553-41FC-855A-1C9B37F0E12F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F258D87-A202-4CF7-8606-7F1C508CE222}">
      <dgm:prSet phldrT="[Text]" custT="1"/>
      <dgm:spPr>
        <a:xfrm>
          <a:off x="1449163" y="0"/>
          <a:ext cx="588065" cy="532510"/>
        </a:xfrm>
        <a:solidFill>
          <a:srgbClr val="2FB4E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en-AU" sz="24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E6FD65-C4C0-438A-8E60-C8B8BD313342}" type="parTrans" cxnId="{0BFD2D6F-7B4B-4F5D-8ED4-C6158C5BDFB2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211F9-EDCE-4868-9477-FB4CDB25DFDA}" type="sibTrans" cxnId="{0BFD2D6F-7B4B-4F5D-8ED4-C6158C5BDFB2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A8661-8E5E-4C68-B3D2-98D0B685F515}">
      <dgm:prSet phldrT="[Text]" custT="1"/>
      <dgm:spPr>
        <a:xfrm>
          <a:off x="1163122" y="532509"/>
          <a:ext cx="1176130" cy="532510"/>
        </a:xfrm>
        <a:solidFill>
          <a:srgbClr val="2FB4E9">
            <a:hueOff val="81283"/>
            <a:satOff val="3826"/>
            <a:lumOff val="-368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algn="ctr">
            <a:lnSpc>
              <a:spcPct val="70000"/>
            </a:lnSpc>
          </a:pPr>
          <a:r>
            <a:rPr lang="ru-RU" sz="2400" b="0" baseline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</a:t>
          </a:r>
        </a:p>
      </dgm:t>
    </dgm:pt>
    <dgm:pt modelId="{A82F02D3-79A5-4288-A19C-62CB825D4C79}" type="parTrans" cxnId="{56FC201B-AEB9-4F15-8C5B-0AC05F7713F8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D8E8B-949A-4A94-9865-94A15D5F4729}" type="sibTrans" cxnId="{56FC201B-AEB9-4F15-8C5B-0AC05F7713F8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DA1FF-4DF5-4A68-A303-854F2F2BA00E}">
      <dgm:prSet phldrT="[Text]" custT="1"/>
      <dgm:spPr>
        <a:xfrm>
          <a:off x="882097" y="1065020"/>
          <a:ext cx="1764195" cy="532510"/>
        </a:xfrm>
        <a:solidFill>
          <a:srgbClr val="2FB4E9">
            <a:hueOff val="162567"/>
            <a:satOff val="7652"/>
            <a:lumOff val="-737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</a:t>
          </a:r>
          <a:endParaRPr lang="en-AU" sz="2400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FD331C-6FBD-4B31-BE7F-DCC1518EAAF0}" type="parTrans" cxnId="{4BAD6C4C-FBB2-4833-9FEE-27906D29B859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26720-9B43-45A2-83A9-36B437BFCD16}" type="sibTrans" cxnId="{4BAD6C4C-FBB2-4833-9FEE-27906D29B859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55733-8655-404F-9AE5-6E6CFBAFF0E5}">
      <dgm:prSet phldrT="[Text]" custT="1"/>
      <dgm:spPr>
        <a:xfrm>
          <a:off x="288034" y="2099612"/>
          <a:ext cx="2940325" cy="532510"/>
        </a:xfrm>
        <a:solidFill>
          <a:srgbClr val="2FB4E9">
            <a:hueOff val="325134"/>
            <a:satOff val="15304"/>
            <a:lumOff val="-1474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algn="ctr">
            <a:lnSpc>
              <a:spcPct val="30000"/>
            </a:lnSpc>
          </a:pPr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10 000</a:t>
          </a:r>
          <a:endParaRPr lang="en-US" sz="24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DF11B-02DF-4314-98B5-C24AC148DD76}" type="parTrans" cxnId="{029DF4D5-E6A7-4590-9CAE-DFDD3AD4D0F8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01872-F4F6-4168-9A64-87B2BC4C8707}" type="sibTrans" cxnId="{029DF4D5-E6A7-4590-9CAE-DFDD3AD4D0F8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087A7-4BF1-492C-997A-01AD2B8EC159}">
      <dgm:prSet phldrT="[Text]" custT="1"/>
      <dgm:spPr>
        <a:xfrm>
          <a:off x="583384" y="1597530"/>
          <a:ext cx="2352260" cy="532510"/>
        </a:xfrm>
        <a:solidFill>
          <a:srgbClr val="2FB4E9">
            <a:hueOff val="243850"/>
            <a:satOff val="11478"/>
            <a:lumOff val="-1105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lnSpc>
              <a:spcPct val="30000"/>
            </a:lnSpc>
          </a:pPr>
          <a:r>
            <a:rPr lang="ru-RU" sz="2400" b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1000</a:t>
          </a:r>
          <a:endParaRPr lang="en-AU" sz="2400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0BFA6B7-5B7D-41FE-859D-7D980C130F56}" type="sibTrans" cxnId="{31FB0C37-F4C2-4951-A9B1-DEBF38ADF914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3D714-CBB1-4EA7-B166-259DF7846548}" type="parTrans" cxnId="{31FB0C37-F4C2-4951-A9B1-DEBF38ADF914}">
      <dgm:prSet/>
      <dgm:spPr/>
      <dgm:t>
        <a:bodyPr/>
        <a:lstStyle/>
        <a:p>
          <a:pPr algn="ctr"/>
          <a:endParaRPr lang="en-AU" sz="1000" b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58B5D-41BD-4641-A430-9BDD0B9E49D7}">
      <dgm:prSet phldrT="[Text]" custT="1"/>
      <dgm:spPr>
        <a:xfrm>
          <a:off x="288034" y="2099612"/>
          <a:ext cx="2940325" cy="532510"/>
        </a:xfrm>
        <a:solidFill>
          <a:srgbClr val="2FB4E9">
            <a:hueOff val="325134"/>
            <a:satOff val="15304"/>
            <a:lumOff val="-1474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100 000</a:t>
          </a:r>
          <a:endParaRPr lang="en-AU" sz="24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F4E78C-38D7-4BAE-85D2-1D82C56D1B0F}" type="parTrans" cxnId="{DE0F3836-4E91-4EAD-A7D5-34D9D2E82574}">
      <dgm:prSet/>
      <dgm:spPr/>
      <dgm:t>
        <a:bodyPr/>
        <a:lstStyle/>
        <a:p>
          <a:endParaRPr lang="ru-RU"/>
        </a:p>
      </dgm:t>
    </dgm:pt>
    <dgm:pt modelId="{3851CB1C-1801-43A8-BA7C-33891E39E429}" type="sibTrans" cxnId="{DE0F3836-4E91-4EAD-A7D5-34D9D2E82574}">
      <dgm:prSet/>
      <dgm:spPr/>
      <dgm:t>
        <a:bodyPr/>
        <a:lstStyle/>
        <a:p>
          <a:endParaRPr lang="ru-RU"/>
        </a:p>
      </dgm:t>
    </dgm:pt>
    <dgm:pt modelId="{B826FD20-2EDC-43D5-A3C8-CCBC558C8425}" type="pres">
      <dgm:prSet presAssocID="{AB3F7FF0-C553-41FC-855A-1C9B37F0E12F}" presName="Name0" presStyleCnt="0">
        <dgm:presLayoutVars>
          <dgm:dir/>
          <dgm:animLvl val="lvl"/>
          <dgm:resizeHandles val="exact"/>
        </dgm:presLayoutVars>
      </dgm:prSet>
      <dgm:spPr/>
    </dgm:pt>
    <dgm:pt modelId="{B1418FBD-4093-4C0D-A720-FED6D83C4751}" type="pres">
      <dgm:prSet presAssocID="{CF258D87-A202-4CF7-8606-7F1C508CE222}" presName="Name8" presStyleCnt="0"/>
      <dgm:spPr/>
    </dgm:pt>
    <dgm:pt modelId="{FB209B39-CA1B-415F-A745-44057340CBEC}" type="pres">
      <dgm:prSet presAssocID="{CF258D87-A202-4CF7-8606-7F1C508CE222}" presName="level" presStyleLbl="node1" presStyleIdx="0" presStyleCnt="6" custScaleX="100000" custLinFactNeighborX="-3571">
        <dgm:presLayoutVars>
          <dgm:chMax val="1"/>
          <dgm:bulletEnabled val="1"/>
        </dgm:presLayoutVars>
      </dgm:prSet>
      <dgm:spPr>
        <a:prstGeom prst="trapezoid">
          <a:avLst>
            <a:gd name="adj" fmla="val 55216"/>
          </a:avLst>
        </a:prstGeom>
      </dgm:spPr>
      <dgm:t>
        <a:bodyPr/>
        <a:lstStyle/>
        <a:p>
          <a:endParaRPr lang="en-AU"/>
        </a:p>
      </dgm:t>
    </dgm:pt>
    <dgm:pt modelId="{AC00CED4-2E6F-4589-9BC7-7FCD35DDA89D}" type="pres">
      <dgm:prSet presAssocID="{CF258D87-A202-4CF7-8606-7F1C508CE2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629C68-9925-4094-BFE5-30E03526E88B}" type="pres">
      <dgm:prSet presAssocID="{B18A8661-8E5E-4C68-B3D2-98D0B685F515}" presName="Name8" presStyleCnt="0"/>
      <dgm:spPr/>
    </dgm:pt>
    <dgm:pt modelId="{57D290E6-F5B8-4E82-B2FE-B6CA8E4C8EEB}" type="pres">
      <dgm:prSet presAssocID="{B18A8661-8E5E-4C68-B3D2-98D0B685F515}" presName="level" presStyleLbl="node1" presStyleIdx="1" presStyleCnt="6" custLinFactNeighborX="-1106">
        <dgm:presLayoutVars>
          <dgm:chMax val="1"/>
          <dgm:bulletEnabled val="1"/>
        </dgm:presLayoutVars>
      </dgm:prSet>
      <dgm:spPr>
        <a:prstGeom prst="trapezoid">
          <a:avLst>
            <a:gd name="adj" fmla="val 55216"/>
          </a:avLst>
        </a:prstGeom>
      </dgm:spPr>
      <dgm:t>
        <a:bodyPr/>
        <a:lstStyle/>
        <a:p>
          <a:endParaRPr lang="en-AU"/>
        </a:p>
      </dgm:t>
    </dgm:pt>
    <dgm:pt modelId="{3062CCDA-9E5C-48D4-BEEE-300E89968373}" type="pres">
      <dgm:prSet presAssocID="{B18A8661-8E5E-4C68-B3D2-98D0B685F5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582528-498C-41C8-8F3B-AAAF1824CCE0}" type="pres">
      <dgm:prSet presAssocID="{6C4DA1FF-4DF5-4A68-A303-854F2F2BA00E}" presName="Name8" presStyleCnt="0"/>
      <dgm:spPr/>
    </dgm:pt>
    <dgm:pt modelId="{15C832EC-BB02-4FF4-94D0-714B953CA984}" type="pres">
      <dgm:prSet presAssocID="{6C4DA1FF-4DF5-4A68-A303-854F2F2BA00E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55216"/>
          </a:avLst>
        </a:prstGeom>
      </dgm:spPr>
      <dgm:t>
        <a:bodyPr/>
        <a:lstStyle/>
        <a:p>
          <a:endParaRPr lang="en-AU"/>
        </a:p>
      </dgm:t>
    </dgm:pt>
    <dgm:pt modelId="{9FA9ED54-122B-461E-BEA8-CDB8B6AF0E6C}" type="pres">
      <dgm:prSet presAssocID="{6C4DA1FF-4DF5-4A68-A303-854F2F2BA0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A39D218-22E6-4477-83D6-CD1A85649203}" type="pres">
      <dgm:prSet presAssocID="{110087A7-4BF1-492C-997A-01AD2B8EC159}" presName="Name8" presStyleCnt="0"/>
      <dgm:spPr/>
    </dgm:pt>
    <dgm:pt modelId="{4DC3DB52-F38A-48A0-9C76-95B84FA2D479}" type="pres">
      <dgm:prSet presAssocID="{110087A7-4BF1-492C-997A-01AD2B8EC159}" presName="level" presStyleLbl="node1" presStyleIdx="3" presStyleCnt="6" custLinFactNeighborX="-199">
        <dgm:presLayoutVars>
          <dgm:chMax val="1"/>
          <dgm:bulletEnabled val="1"/>
        </dgm:presLayoutVars>
      </dgm:prSet>
      <dgm:spPr>
        <a:prstGeom prst="trapezoid">
          <a:avLst>
            <a:gd name="adj" fmla="val 55216"/>
          </a:avLst>
        </a:prstGeom>
      </dgm:spPr>
      <dgm:t>
        <a:bodyPr/>
        <a:lstStyle/>
        <a:p>
          <a:endParaRPr lang="en-AU"/>
        </a:p>
      </dgm:t>
    </dgm:pt>
    <dgm:pt modelId="{A74AC29C-4778-4285-9D39-C28712468032}" type="pres">
      <dgm:prSet presAssocID="{110087A7-4BF1-492C-997A-01AD2B8EC1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503626-E493-4F36-BC44-771FBF58A2D6}" type="pres">
      <dgm:prSet presAssocID="{44155733-8655-404F-9AE5-6E6CFBAFF0E5}" presName="Name8" presStyleCnt="0"/>
      <dgm:spPr/>
    </dgm:pt>
    <dgm:pt modelId="{22FCF675-A15F-48D4-8A0A-65331A185CAB}" type="pres">
      <dgm:prSet presAssocID="{44155733-8655-404F-9AE5-6E6CFBAFF0E5}" presName="level" presStyleLbl="node1" presStyleIdx="4" presStyleCnt="6" custLinFactNeighborX="-204" custLinFactNeighborY="-5714">
        <dgm:presLayoutVars>
          <dgm:chMax val="1"/>
          <dgm:bulletEnabled val="1"/>
        </dgm:presLayoutVars>
      </dgm:prSet>
      <dgm:spPr>
        <a:prstGeom prst="trapezoid">
          <a:avLst>
            <a:gd name="adj" fmla="val 55216"/>
          </a:avLst>
        </a:prstGeom>
      </dgm:spPr>
      <dgm:t>
        <a:bodyPr/>
        <a:lstStyle/>
        <a:p>
          <a:endParaRPr lang="en-AU"/>
        </a:p>
      </dgm:t>
    </dgm:pt>
    <dgm:pt modelId="{C021EFD0-EFE2-41B8-B65C-49E7C954955B}" type="pres">
      <dgm:prSet presAssocID="{44155733-8655-404F-9AE5-6E6CFBAFF0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4A0585-F71B-4BB9-AC66-5DBDE5D70AD6}" type="pres">
      <dgm:prSet presAssocID="{26858B5D-41BD-4641-A430-9BDD0B9E49D7}" presName="Name8" presStyleCnt="0"/>
      <dgm:spPr/>
    </dgm:pt>
    <dgm:pt modelId="{3480E2EB-D21F-4E0C-AD03-BF1399895F17}" type="pres">
      <dgm:prSet presAssocID="{26858B5D-41BD-4641-A430-9BDD0B9E49D7}" presName="level" presStyleLbl="node1" presStyleIdx="5" presStyleCnt="6" custLinFactNeighborX="-1021" custLinFactNeighborY="-11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EB1F7-15ED-4891-8854-ADF12B50ABD2}" type="pres">
      <dgm:prSet presAssocID="{26858B5D-41BD-4641-A430-9BDD0B9E49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37450-F7B4-40CD-A820-7BB0D5C3ADEE}" type="presOf" srcId="{26858B5D-41BD-4641-A430-9BDD0B9E49D7}" destId="{3480E2EB-D21F-4E0C-AD03-BF1399895F17}" srcOrd="0" destOrd="0" presId="urn:microsoft.com/office/officeart/2005/8/layout/pyramid1"/>
    <dgm:cxn modelId="{ACB8E0C5-2BA1-4453-8A26-0F7388109D69}" type="presOf" srcId="{44155733-8655-404F-9AE5-6E6CFBAFF0E5}" destId="{C021EFD0-EFE2-41B8-B65C-49E7C954955B}" srcOrd="1" destOrd="0" presId="urn:microsoft.com/office/officeart/2005/8/layout/pyramid1"/>
    <dgm:cxn modelId="{1CD25278-9F29-42A1-999C-B4016E988CB4}" type="presOf" srcId="{6C4DA1FF-4DF5-4A68-A303-854F2F2BA00E}" destId="{9FA9ED54-122B-461E-BEA8-CDB8B6AF0E6C}" srcOrd="1" destOrd="0" presId="urn:microsoft.com/office/officeart/2005/8/layout/pyramid1"/>
    <dgm:cxn modelId="{06196C05-6D17-4B66-81ED-2992CCB4FF43}" type="presOf" srcId="{110087A7-4BF1-492C-997A-01AD2B8EC159}" destId="{4DC3DB52-F38A-48A0-9C76-95B84FA2D479}" srcOrd="0" destOrd="0" presId="urn:microsoft.com/office/officeart/2005/8/layout/pyramid1"/>
    <dgm:cxn modelId="{37DBFB7D-ABE4-42CF-9090-671F0AFFA9FE}" type="presOf" srcId="{B18A8661-8E5E-4C68-B3D2-98D0B685F515}" destId="{3062CCDA-9E5C-48D4-BEEE-300E89968373}" srcOrd="1" destOrd="0" presId="urn:microsoft.com/office/officeart/2005/8/layout/pyramid1"/>
    <dgm:cxn modelId="{B36BEA9B-0DE2-40F0-8FC8-D71415759DC6}" type="presOf" srcId="{CF258D87-A202-4CF7-8606-7F1C508CE222}" destId="{FB209B39-CA1B-415F-A745-44057340CBEC}" srcOrd="0" destOrd="0" presId="urn:microsoft.com/office/officeart/2005/8/layout/pyramid1"/>
    <dgm:cxn modelId="{08240856-3CED-44BC-B612-EA635FC86EA1}" type="presOf" srcId="{B18A8661-8E5E-4C68-B3D2-98D0B685F515}" destId="{57D290E6-F5B8-4E82-B2FE-B6CA8E4C8EEB}" srcOrd="0" destOrd="0" presId="urn:microsoft.com/office/officeart/2005/8/layout/pyramid1"/>
    <dgm:cxn modelId="{9733F461-A622-40CE-A3F4-6B7036E33C05}" type="presOf" srcId="{110087A7-4BF1-492C-997A-01AD2B8EC159}" destId="{A74AC29C-4778-4285-9D39-C28712468032}" srcOrd="1" destOrd="0" presId="urn:microsoft.com/office/officeart/2005/8/layout/pyramid1"/>
    <dgm:cxn modelId="{56FC201B-AEB9-4F15-8C5B-0AC05F7713F8}" srcId="{AB3F7FF0-C553-41FC-855A-1C9B37F0E12F}" destId="{B18A8661-8E5E-4C68-B3D2-98D0B685F515}" srcOrd="1" destOrd="0" parTransId="{A82F02D3-79A5-4288-A19C-62CB825D4C79}" sibTransId="{3C9D8E8B-949A-4A94-9865-94A15D5F4729}"/>
    <dgm:cxn modelId="{B544B0DD-AF27-4716-89F0-547E893E9362}" type="presOf" srcId="{44155733-8655-404F-9AE5-6E6CFBAFF0E5}" destId="{22FCF675-A15F-48D4-8A0A-65331A185CAB}" srcOrd="0" destOrd="0" presId="urn:microsoft.com/office/officeart/2005/8/layout/pyramid1"/>
    <dgm:cxn modelId="{D2A15521-6362-4C84-ADC2-42C1B3F9F025}" type="presOf" srcId="{AB3F7FF0-C553-41FC-855A-1C9B37F0E12F}" destId="{B826FD20-2EDC-43D5-A3C8-CCBC558C8425}" srcOrd="0" destOrd="0" presId="urn:microsoft.com/office/officeart/2005/8/layout/pyramid1"/>
    <dgm:cxn modelId="{DE0F3836-4E91-4EAD-A7D5-34D9D2E82574}" srcId="{AB3F7FF0-C553-41FC-855A-1C9B37F0E12F}" destId="{26858B5D-41BD-4641-A430-9BDD0B9E49D7}" srcOrd="5" destOrd="0" parTransId="{95F4E78C-38D7-4BAE-85D2-1D82C56D1B0F}" sibTransId="{3851CB1C-1801-43A8-BA7C-33891E39E429}"/>
    <dgm:cxn modelId="{106599EB-1627-4945-85C8-A647AAB34884}" type="presOf" srcId="{CF258D87-A202-4CF7-8606-7F1C508CE222}" destId="{AC00CED4-2E6F-4589-9BC7-7FCD35DDA89D}" srcOrd="1" destOrd="0" presId="urn:microsoft.com/office/officeart/2005/8/layout/pyramid1"/>
    <dgm:cxn modelId="{FCFD8335-39B7-410D-9D04-95A00EF9B5DC}" type="presOf" srcId="{6C4DA1FF-4DF5-4A68-A303-854F2F2BA00E}" destId="{15C832EC-BB02-4FF4-94D0-714B953CA984}" srcOrd="0" destOrd="0" presId="urn:microsoft.com/office/officeart/2005/8/layout/pyramid1"/>
    <dgm:cxn modelId="{DF66BF9F-073A-43E7-A8BE-626460099E33}" type="presOf" srcId="{26858B5D-41BD-4641-A430-9BDD0B9E49D7}" destId="{CA3EB1F7-15ED-4891-8854-ADF12B50ABD2}" srcOrd="1" destOrd="0" presId="urn:microsoft.com/office/officeart/2005/8/layout/pyramid1"/>
    <dgm:cxn modelId="{029DF4D5-E6A7-4590-9CAE-DFDD3AD4D0F8}" srcId="{AB3F7FF0-C553-41FC-855A-1C9B37F0E12F}" destId="{44155733-8655-404F-9AE5-6E6CFBAFF0E5}" srcOrd="4" destOrd="0" parTransId="{1C6DF11B-02DF-4314-98B5-C24AC148DD76}" sibTransId="{D0401872-F4F6-4168-9A64-87B2BC4C8707}"/>
    <dgm:cxn modelId="{4BAD6C4C-FBB2-4833-9FEE-27906D29B859}" srcId="{AB3F7FF0-C553-41FC-855A-1C9B37F0E12F}" destId="{6C4DA1FF-4DF5-4A68-A303-854F2F2BA00E}" srcOrd="2" destOrd="0" parTransId="{DEFD331C-6FBD-4B31-BE7F-DCC1518EAAF0}" sibTransId="{E4F26720-9B43-45A2-83A9-36B437BFCD16}"/>
    <dgm:cxn modelId="{31FB0C37-F4C2-4951-A9B1-DEBF38ADF914}" srcId="{AB3F7FF0-C553-41FC-855A-1C9B37F0E12F}" destId="{110087A7-4BF1-492C-997A-01AD2B8EC159}" srcOrd="3" destOrd="0" parTransId="{A843D714-CBB1-4EA7-B166-259DF7846548}" sibTransId="{40BFA6B7-5B7D-41FE-859D-7D980C130F56}"/>
    <dgm:cxn modelId="{0BFD2D6F-7B4B-4F5D-8ED4-C6158C5BDFB2}" srcId="{AB3F7FF0-C553-41FC-855A-1C9B37F0E12F}" destId="{CF258D87-A202-4CF7-8606-7F1C508CE222}" srcOrd="0" destOrd="0" parTransId="{18E6FD65-C4C0-438A-8E60-C8B8BD313342}" sibTransId="{4A1211F9-EDCE-4868-9477-FB4CDB25DFDA}"/>
    <dgm:cxn modelId="{C2FC376F-CA98-48BD-82BD-E10B36EBE4BC}" type="presParOf" srcId="{B826FD20-2EDC-43D5-A3C8-CCBC558C8425}" destId="{B1418FBD-4093-4C0D-A720-FED6D83C4751}" srcOrd="0" destOrd="0" presId="urn:microsoft.com/office/officeart/2005/8/layout/pyramid1"/>
    <dgm:cxn modelId="{5DF0A82B-D077-469E-90A8-39F0E31EF0B9}" type="presParOf" srcId="{B1418FBD-4093-4C0D-A720-FED6D83C4751}" destId="{FB209B39-CA1B-415F-A745-44057340CBEC}" srcOrd="0" destOrd="0" presId="urn:microsoft.com/office/officeart/2005/8/layout/pyramid1"/>
    <dgm:cxn modelId="{0771257E-8CE8-400F-9F98-179FB17BB2A1}" type="presParOf" srcId="{B1418FBD-4093-4C0D-A720-FED6D83C4751}" destId="{AC00CED4-2E6F-4589-9BC7-7FCD35DDA89D}" srcOrd="1" destOrd="0" presId="urn:microsoft.com/office/officeart/2005/8/layout/pyramid1"/>
    <dgm:cxn modelId="{1907CA00-BAB2-4180-B03E-22C31C2CA250}" type="presParOf" srcId="{B826FD20-2EDC-43D5-A3C8-CCBC558C8425}" destId="{B3629C68-9925-4094-BFE5-30E03526E88B}" srcOrd="1" destOrd="0" presId="urn:microsoft.com/office/officeart/2005/8/layout/pyramid1"/>
    <dgm:cxn modelId="{D979444B-C639-43D0-8A8D-2826B98A0EC2}" type="presParOf" srcId="{B3629C68-9925-4094-BFE5-30E03526E88B}" destId="{57D290E6-F5B8-4E82-B2FE-B6CA8E4C8EEB}" srcOrd="0" destOrd="0" presId="urn:microsoft.com/office/officeart/2005/8/layout/pyramid1"/>
    <dgm:cxn modelId="{3C57143A-425F-4403-8ECD-9C97BDD8829A}" type="presParOf" srcId="{B3629C68-9925-4094-BFE5-30E03526E88B}" destId="{3062CCDA-9E5C-48D4-BEEE-300E89968373}" srcOrd="1" destOrd="0" presId="urn:microsoft.com/office/officeart/2005/8/layout/pyramid1"/>
    <dgm:cxn modelId="{92A458C2-74F9-4E64-9C8B-32D36E70B2ED}" type="presParOf" srcId="{B826FD20-2EDC-43D5-A3C8-CCBC558C8425}" destId="{51582528-498C-41C8-8F3B-AAAF1824CCE0}" srcOrd="2" destOrd="0" presId="urn:microsoft.com/office/officeart/2005/8/layout/pyramid1"/>
    <dgm:cxn modelId="{B80B1212-AC98-4F17-A811-873E6D48677A}" type="presParOf" srcId="{51582528-498C-41C8-8F3B-AAAF1824CCE0}" destId="{15C832EC-BB02-4FF4-94D0-714B953CA984}" srcOrd="0" destOrd="0" presId="urn:microsoft.com/office/officeart/2005/8/layout/pyramid1"/>
    <dgm:cxn modelId="{53E992C5-001D-438D-8A9A-F309DDE91F59}" type="presParOf" srcId="{51582528-498C-41C8-8F3B-AAAF1824CCE0}" destId="{9FA9ED54-122B-461E-BEA8-CDB8B6AF0E6C}" srcOrd="1" destOrd="0" presId="urn:microsoft.com/office/officeart/2005/8/layout/pyramid1"/>
    <dgm:cxn modelId="{ECB291A4-A631-4DB4-AD35-3B25EE407372}" type="presParOf" srcId="{B826FD20-2EDC-43D5-A3C8-CCBC558C8425}" destId="{1A39D218-22E6-4477-83D6-CD1A85649203}" srcOrd="3" destOrd="0" presId="urn:microsoft.com/office/officeart/2005/8/layout/pyramid1"/>
    <dgm:cxn modelId="{AF976027-0776-48A6-B6FF-E3CB71236AFA}" type="presParOf" srcId="{1A39D218-22E6-4477-83D6-CD1A85649203}" destId="{4DC3DB52-F38A-48A0-9C76-95B84FA2D479}" srcOrd="0" destOrd="0" presId="urn:microsoft.com/office/officeart/2005/8/layout/pyramid1"/>
    <dgm:cxn modelId="{6722397E-AD58-4746-A117-35C229F36471}" type="presParOf" srcId="{1A39D218-22E6-4477-83D6-CD1A85649203}" destId="{A74AC29C-4778-4285-9D39-C28712468032}" srcOrd="1" destOrd="0" presId="urn:microsoft.com/office/officeart/2005/8/layout/pyramid1"/>
    <dgm:cxn modelId="{2C066F2B-870A-4D72-9C48-675E642A7545}" type="presParOf" srcId="{B826FD20-2EDC-43D5-A3C8-CCBC558C8425}" destId="{BC503626-E493-4F36-BC44-771FBF58A2D6}" srcOrd="4" destOrd="0" presId="urn:microsoft.com/office/officeart/2005/8/layout/pyramid1"/>
    <dgm:cxn modelId="{4781762B-571B-48BF-9AC4-FAC9C38F078F}" type="presParOf" srcId="{BC503626-E493-4F36-BC44-771FBF58A2D6}" destId="{22FCF675-A15F-48D4-8A0A-65331A185CAB}" srcOrd="0" destOrd="0" presId="urn:microsoft.com/office/officeart/2005/8/layout/pyramid1"/>
    <dgm:cxn modelId="{19B72208-B49F-4FDF-85FB-F2FFE5C55164}" type="presParOf" srcId="{BC503626-E493-4F36-BC44-771FBF58A2D6}" destId="{C021EFD0-EFE2-41B8-B65C-49E7C954955B}" srcOrd="1" destOrd="0" presId="urn:microsoft.com/office/officeart/2005/8/layout/pyramid1"/>
    <dgm:cxn modelId="{F5E4A4B1-E10B-47AC-920B-3F3F3DEFC345}" type="presParOf" srcId="{B826FD20-2EDC-43D5-A3C8-CCBC558C8425}" destId="{414A0585-F71B-4BB9-AC66-5DBDE5D70AD6}" srcOrd="5" destOrd="0" presId="urn:microsoft.com/office/officeart/2005/8/layout/pyramid1"/>
    <dgm:cxn modelId="{B3CDBCC4-241E-41FF-B9DB-3561597F77BB}" type="presParOf" srcId="{414A0585-F71B-4BB9-AC66-5DBDE5D70AD6}" destId="{3480E2EB-D21F-4E0C-AD03-BF1399895F17}" srcOrd="0" destOrd="0" presId="urn:microsoft.com/office/officeart/2005/8/layout/pyramid1"/>
    <dgm:cxn modelId="{BCCFE752-C61A-4865-A230-EC4F2CA188E4}" type="presParOf" srcId="{414A0585-F71B-4BB9-AC66-5DBDE5D70AD6}" destId="{CA3EB1F7-15ED-4891-8854-ADF12B50ABD2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09B39-CA1B-415F-A745-44057340CBEC}">
      <dsp:nvSpPr>
        <dsp:cNvPr id="0" name=""/>
        <dsp:cNvSpPr/>
      </dsp:nvSpPr>
      <dsp:spPr>
        <a:xfrm>
          <a:off x="2008431" y="0"/>
          <a:ext cx="815014" cy="738000"/>
        </a:xfrm>
        <a:prstGeom prst="trapezoid">
          <a:avLst>
            <a:gd name="adj" fmla="val 55216"/>
          </a:avLst>
        </a:prstGeom>
        <a:solidFill>
          <a:srgbClr val="2FB4E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en-AU" sz="24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08431" y="0"/>
        <a:ext cx="815014" cy="738000"/>
      </dsp:txXfrm>
    </dsp:sp>
    <dsp:sp modelId="{57D290E6-F5B8-4E82-B2FE-B6CA8E4C8EEB}">
      <dsp:nvSpPr>
        <dsp:cNvPr id="0" name=""/>
        <dsp:cNvSpPr/>
      </dsp:nvSpPr>
      <dsp:spPr>
        <a:xfrm>
          <a:off x="1612000" y="738000"/>
          <a:ext cx="1630028" cy="738000"/>
        </a:xfrm>
        <a:prstGeom prst="trapezoid">
          <a:avLst>
            <a:gd name="adj" fmla="val 55216"/>
          </a:avLst>
        </a:prstGeom>
        <a:solidFill>
          <a:srgbClr val="2FB4E9">
            <a:hueOff val="81283"/>
            <a:satOff val="3826"/>
            <a:lumOff val="-368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baseline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</a:t>
          </a:r>
        </a:p>
      </dsp:txBody>
      <dsp:txXfrm>
        <a:off x="1897255" y="738000"/>
        <a:ext cx="1059518" cy="738000"/>
      </dsp:txXfrm>
    </dsp:sp>
    <dsp:sp modelId="{15C832EC-BB02-4FF4-94D0-714B953CA984}">
      <dsp:nvSpPr>
        <dsp:cNvPr id="0" name=""/>
        <dsp:cNvSpPr/>
      </dsp:nvSpPr>
      <dsp:spPr>
        <a:xfrm>
          <a:off x="1222521" y="1476000"/>
          <a:ext cx="2445042" cy="738000"/>
        </a:xfrm>
        <a:prstGeom prst="trapezoid">
          <a:avLst>
            <a:gd name="adj" fmla="val 55216"/>
          </a:avLst>
        </a:prstGeom>
        <a:solidFill>
          <a:srgbClr val="2FB4E9">
            <a:hueOff val="162567"/>
            <a:satOff val="7652"/>
            <a:lumOff val="-7373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</a:t>
          </a:r>
          <a:endParaRPr lang="en-AU" sz="24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50403" y="1476000"/>
        <a:ext cx="1589277" cy="738000"/>
      </dsp:txXfrm>
    </dsp:sp>
    <dsp:sp modelId="{4DC3DB52-F38A-48A0-9C76-95B84FA2D479}">
      <dsp:nvSpPr>
        <dsp:cNvPr id="0" name=""/>
        <dsp:cNvSpPr/>
      </dsp:nvSpPr>
      <dsp:spPr>
        <a:xfrm>
          <a:off x="808526" y="2214000"/>
          <a:ext cx="3260056" cy="738000"/>
        </a:xfrm>
        <a:prstGeom prst="trapezoid">
          <a:avLst>
            <a:gd name="adj" fmla="val 55216"/>
          </a:avLst>
        </a:prstGeom>
        <a:solidFill>
          <a:srgbClr val="2FB4E9">
            <a:hueOff val="243850"/>
            <a:satOff val="11478"/>
            <a:lumOff val="-1105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1000</a:t>
          </a:r>
          <a:endParaRPr lang="en-AU" sz="24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79036" y="2214000"/>
        <a:ext cx="2119036" cy="738000"/>
      </dsp:txXfrm>
    </dsp:sp>
    <dsp:sp modelId="{22FCF675-A15F-48D4-8A0A-65331A185CAB}">
      <dsp:nvSpPr>
        <dsp:cNvPr id="0" name=""/>
        <dsp:cNvSpPr/>
      </dsp:nvSpPr>
      <dsp:spPr>
        <a:xfrm>
          <a:off x="399193" y="2909830"/>
          <a:ext cx="4075070" cy="738000"/>
        </a:xfrm>
        <a:prstGeom prst="trapezoid">
          <a:avLst>
            <a:gd name="adj" fmla="val 55216"/>
          </a:avLst>
        </a:prstGeom>
        <a:solidFill>
          <a:srgbClr val="2FB4E9">
            <a:hueOff val="325134"/>
            <a:satOff val="15304"/>
            <a:lumOff val="-1474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10 000</a:t>
          </a:r>
          <a:endParaRPr lang="en-US" sz="24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2331" y="2909830"/>
        <a:ext cx="2648796" cy="738000"/>
      </dsp:txXfrm>
    </dsp:sp>
    <dsp:sp modelId="{3480E2EB-D21F-4E0C-AD03-BF1399895F17}">
      <dsp:nvSpPr>
        <dsp:cNvPr id="0" name=""/>
        <dsp:cNvSpPr/>
      </dsp:nvSpPr>
      <dsp:spPr>
        <a:xfrm>
          <a:off x="0" y="3606465"/>
          <a:ext cx="4890085" cy="738000"/>
        </a:xfrm>
        <a:prstGeom prst="trapezoid">
          <a:avLst>
            <a:gd name="adj" fmla="val 55218"/>
          </a:avLst>
        </a:prstGeom>
        <a:solidFill>
          <a:srgbClr val="2FB4E9">
            <a:hueOff val="325134"/>
            <a:satOff val="15304"/>
            <a:lumOff val="-14746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100 000</a:t>
          </a:r>
          <a:endParaRPr lang="en-AU" sz="24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55764" y="3606465"/>
        <a:ext cx="3178555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/>
          <a:lstStyle>
            <a:lvl1pPr algn="r">
              <a:defRPr sz="1200"/>
            </a:lvl1pPr>
          </a:lstStyle>
          <a:p>
            <a:fld id="{BA5D8F00-8A9B-4200-832C-EA466C97FD4A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717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0" y="9428717"/>
            <a:ext cx="2946189" cy="496332"/>
          </a:xfrm>
          <a:prstGeom prst="rect">
            <a:avLst/>
          </a:prstGeom>
        </p:spPr>
        <p:txBody>
          <a:bodyPr vert="horz" lIns="91560" tIns="45780" rIns="91560" bIns="45780" rtlCol="0" anchor="b"/>
          <a:lstStyle>
            <a:lvl1pPr algn="r">
              <a:defRPr sz="1200"/>
            </a:lvl1pPr>
          </a:lstStyle>
          <a:p>
            <a:fld id="{8AFAA1E6-549F-4496-8BD1-9AFE1DF3B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C0719231-C94C-4740-976C-22B4F20C33C3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AB5D2B33-941E-4C8E-AFF0-0B8C1C08A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6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7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целью вмешательства и устранения ОУ, ОД, </a:t>
            </a:r>
            <a:r>
              <a:rPr lang="ru-RU" dirty="0" err="1" smtClean="0"/>
              <a:t>ПбП</a:t>
            </a:r>
            <a:r>
              <a:rPr lang="ru-RU" dirty="0" smtClean="0"/>
              <a:t> в Обществе, при производстве работ применяется</a:t>
            </a:r>
            <a:r>
              <a:rPr lang="ru-RU" baseline="0" dirty="0" smtClean="0"/>
              <a:t> методика «Пять шагов к безопасности»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E646-8A44-4D34-BF40-9001992568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6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E646-8A44-4D34-BF40-90019925688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9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E646-8A44-4D34-BF40-90019925688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E646-8A44-4D34-BF40-90019925688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22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E646-8A44-4D34-BF40-9001992568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7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66">
              <a:defRPr/>
            </a:pPr>
            <a:r>
              <a:rPr lang="ru-RU" b="1" dirty="0" smtClean="0"/>
              <a:t>Лидер </a:t>
            </a:r>
            <a:r>
              <a:rPr lang="ru-RU" b="1" dirty="0" smtClean="0"/>
              <a:t>функции</a:t>
            </a:r>
            <a:endParaRPr lang="ru-RU" dirty="0" smtClean="0"/>
          </a:p>
          <a:p>
            <a:pPr defTabSz="882166">
              <a:defRPr/>
            </a:pPr>
            <a:r>
              <a:rPr lang="ru-RU" sz="1100" dirty="0" smtClean="0"/>
              <a:t>Анимация 1</a:t>
            </a:r>
            <a:r>
              <a:rPr lang="ru-RU" sz="1100" baseline="0" dirty="0" smtClean="0"/>
              <a:t>. Вопрос к аудитории: «</a:t>
            </a:r>
            <a:r>
              <a:rPr lang="ru-RU" sz="1100" dirty="0" smtClean="0">
                <a:latin typeface="HeliosCondC" pitchFamily="2" charset="0"/>
              </a:rPr>
              <a:t>Почему происходят происшествия</a:t>
            </a:r>
            <a:r>
              <a:rPr lang="ru-RU" sz="1100" baseline="0" dirty="0" smtClean="0"/>
              <a:t>?» </a:t>
            </a:r>
            <a:r>
              <a:rPr lang="ru-RU" sz="1100" baseline="0" dirty="0" smtClean="0"/>
              <a:t>расскажу кратко, что это за фотографии перед Вами.</a:t>
            </a:r>
          </a:p>
          <a:p>
            <a:pPr defTabSz="882166">
              <a:defRPr/>
            </a:pPr>
            <a:endParaRPr lang="ru-RU" sz="1100" dirty="0" smtClean="0"/>
          </a:p>
          <a:p>
            <a:r>
              <a:rPr lang="ru-RU" sz="1100" dirty="0" smtClean="0"/>
              <a:t>Описание происшествий:</a:t>
            </a:r>
          </a:p>
          <a:p>
            <a:r>
              <a:rPr lang="ru-RU" sz="1100" dirty="0" smtClean="0"/>
              <a:t>1. Нахождение работника в опасной зоне,</a:t>
            </a:r>
            <a:r>
              <a:rPr lang="ru-RU" sz="1100" baseline="0" dirty="0" smtClean="0"/>
              <a:t> произошел надлом основного гидравлического штока подъема стрелы крана-манипулятора и самопроизвольное опускание груза. </a:t>
            </a:r>
            <a:endParaRPr lang="ru-RU" sz="1100" dirty="0" smtClean="0"/>
          </a:p>
          <a:p>
            <a:r>
              <a:rPr lang="ru-RU" sz="1100" dirty="0" smtClean="0"/>
              <a:t>2. </a:t>
            </a:r>
            <a:r>
              <a:rPr lang="ru-RU" sz="1100" dirty="0"/>
              <a:t>Открытая секция решетчатого настила, перешагивая работник отстегнул страховочную привязь с двумя стропами, не удержал равновесие и упал с высоты 8,8 метров в открытый проем. </a:t>
            </a:r>
            <a:endParaRPr lang="ru-RU" sz="1100" dirty="0" smtClean="0"/>
          </a:p>
          <a:p>
            <a:r>
              <a:rPr lang="ru-RU" sz="1100" dirty="0" smtClean="0"/>
              <a:t>3. </a:t>
            </a:r>
            <a:r>
              <a:rPr lang="ru-RU" sz="1100" dirty="0"/>
              <a:t>Нахождение машиниста автокрана в опасной зоне между </a:t>
            </a:r>
            <a:r>
              <a:rPr lang="ru-RU" sz="1100" dirty="0" smtClean="0"/>
              <a:t>не заглушенным </a:t>
            </a:r>
            <a:r>
              <a:rPr lang="ru-RU" sz="1100" dirty="0"/>
              <a:t>автомобилем и неподвижным автокраном, работник был прижат к платформе крана сдававшим назад автомобилем</a:t>
            </a:r>
            <a:r>
              <a:rPr lang="ru-RU" sz="1100" dirty="0" smtClean="0"/>
              <a:t>.</a:t>
            </a:r>
          </a:p>
          <a:p>
            <a:endParaRPr lang="ru-RU" sz="1100" dirty="0" smtClean="0"/>
          </a:p>
          <a:p>
            <a:r>
              <a:rPr lang="ru-RU" sz="1100" baseline="0" dirty="0" smtClean="0"/>
              <a:t>Происшествия </a:t>
            </a:r>
            <a:r>
              <a:rPr lang="ru-RU" sz="1100" baseline="0" dirty="0" smtClean="0"/>
              <a:t>никогда не происходят просто так!</a:t>
            </a:r>
          </a:p>
          <a:p>
            <a:r>
              <a:rPr lang="ru-RU" sz="1100" baseline="0" dirty="0" smtClean="0"/>
              <a:t>Они бывают практически всегда чем либо вызваны, происшествия не бывают вызваны «какими либо необычными событиями»!!! </a:t>
            </a:r>
          </a:p>
          <a:p>
            <a:r>
              <a:rPr lang="ru-RU" sz="1100" baseline="0" dirty="0" smtClean="0"/>
              <a:t>Они зачастую бывают вызваны сочетанием «обычных явлений».</a:t>
            </a:r>
            <a:endParaRPr lang="ru-RU" sz="1100" dirty="0" smtClean="0"/>
          </a:p>
          <a:p>
            <a:endParaRPr lang="ru-RU" sz="110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6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2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black"/>
                </a:solidFill>
              </a:rPr>
              <a:t>Лидер </a:t>
            </a:r>
            <a:r>
              <a:rPr lang="ru-RU" sz="1100" b="1" dirty="0" smtClean="0">
                <a:solidFill>
                  <a:prstClr val="black"/>
                </a:solidFill>
              </a:rPr>
              <a:t>функции</a:t>
            </a:r>
            <a:endParaRPr lang="ru-RU" sz="1100" b="1" dirty="0" smtClean="0">
              <a:solidFill>
                <a:prstClr val="black"/>
              </a:solidFill>
            </a:endParaRPr>
          </a:p>
          <a:p>
            <a:pPr defTabSz="882166">
              <a:defRPr/>
            </a:pPr>
            <a:r>
              <a:rPr lang="ru-RU" sz="1100" b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Вопрос к аудитории «Что такое опасные условия?»</a:t>
            </a:r>
            <a:r>
              <a:rPr lang="ru-RU" sz="1100" b="0" baseline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 </a:t>
            </a:r>
            <a:endParaRPr lang="ru-RU" sz="1100" b="0" baseline="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endParaRPr lang="ru-RU" sz="1100" b="0" baseline="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Зачитывается 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Определение ОУ – сделать акцент на выделенных словах.</a:t>
            </a:r>
          </a:p>
          <a:p>
            <a:pPr marL="0" lvl="1" indent="0" algn="just">
              <a:buFont typeface="Wingdings" panose="05000000000000000000" pitchFamily="2" charset="2"/>
              <a:buNone/>
            </a:pP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Опасное действие (ОД) </a:t>
            </a:r>
            <a:r>
              <a:rPr lang="ru-RU" sz="1100" b="1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100" b="1" dirty="0" smtClean="0">
                <a:latin typeface="HeliosCondC" pitchFamily="2" charset="0"/>
              </a:rPr>
              <a:t>Опасное условие (ОУ) </a:t>
            </a:r>
            <a:r>
              <a:rPr lang="ru-RU" sz="1100" dirty="0" smtClean="0">
                <a:latin typeface="HeliosCondC" pitchFamily="2" charset="0"/>
              </a:rPr>
              <a:t>– такое состояние или физическое </a:t>
            </a:r>
            <a:r>
              <a:rPr lang="ru-RU" sz="1100" b="1" dirty="0" smtClean="0">
                <a:latin typeface="HeliosCondC" pitchFamily="2" charset="0"/>
              </a:rPr>
              <a:t>условие производственной среды</a:t>
            </a:r>
            <a:r>
              <a:rPr lang="ru-RU" sz="1100" dirty="0" smtClean="0">
                <a:latin typeface="HeliosCondC" pitchFamily="2" charset="0"/>
              </a:rPr>
              <a:t>, при котором воздействие различных категорий опасностей </a:t>
            </a:r>
            <a:r>
              <a:rPr lang="ru-RU" sz="1100" b="1" dirty="0" smtClean="0">
                <a:latin typeface="HeliosCondC" pitchFamily="2" charset="0"/>
              </a:rPr>
              <a:t>превышает допустимое </a:t>
            </a:r>
            <a:r>
              <a:rPr lang="ru-RU" sz="1100" dirty="0" smtClean="0">
                <a:latin typeface="HeliosCondC" pitchFamily="2" charset="0"/>
              </a:rPr>
              <a:t>согласно принятым требованиям безопасности.</a:t>
            </a:r>
          </a:p>
          <a:p>
            <a:pPr marL="0" lvl="1" indent="0" algn="just">
              <a:buFont typeface="Wingdings" panose="05000000000000000000" pitchFamily="2" charset="2"/>
              <a:buNone/>
            </a:pPr>
            <a:endParaRPr lang="ru-RU" sz="1100" dirty="0" smtClean="0">
              <a:latin typeface="HeliosCondC" pitchFamily="2" charset="0"/>
            </a:endParaRPr>
          </a:p>
          <a:p>
            <a:pPr defTabSz="882166">
              <a:defRPr/>
            </a:pP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Вывод опасное</a:t>
            </a:r>
            <a:r>
              <a:rPr lang="ru-RU" sz="1100" baseline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 условие:</a:t>
            </a:r>
            <a:endParaRPr lang="ru-RU" sz="110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</a:rPr>
              <a:t>ОУ</a:t>
            </a:r>
            <a:r>
              <a:rPr lang="ru-RU" sz="1100" b="1" dirty="0" smtClean="0">
                <a:latin typeface="HeliosCondC" pitchFamily="2" charset="0"/>
              </a:rPr>
              <a:t> </a:t>
            </a:r>
            <a:r>
              <a:rPr lang="ru-RU" sz="1100" dirty="0" smtClean="0">
                <a:latin typeface="HeliosCondC" pitchFamily="2" charset="0"/>
              </a:rPr>
              <a:t>- любое </a:t>
            </a:r>
            <a:r>
              <a:rPr lang="ru-RU" sz="1100" b="1" dirty="0" smtClean="0">
                <a:latin typeface="HeliosCondC" pitchFamily="2" charset="0"/>
              </a:rPr>
              <a:t>внешнее условие</a:t>
            </a:r>
            <a:r>
              <a:rPr lang="ru-RU" sz="1100" dirty="0" smtClean="0">
                <a:latin typeface="HeliosCondC" pitchFamily="2" charset="0"/>
              </a:rPr>
              <a:t>, напрямую не связанное с поведением работников, которое если своевременно </a:t>
            </a:r>
            <a:r>
              <a:rPr lang="ru-RU" sz="1100" b="1" dirty="0" smtClean="0">
                <a:latin typeface="HeliosCondC" pitchFamily="2" charset="0"/>
              </a:rPr>
              <a:t>не устранить или не учесть </a:t>
            </a:r>
            <a:r>
              <a:rPr lang="ru-RU" sz="1100" dirty="0" smtClean="0">
                <a:latin typeface="HeliosCondC" pitchFamily="2" charset="0"/>
              </a:rPr>
              <a:t>при выполнении  работ, оно может привести к происшествию</a:t>
            </a:r>
          </a:p>
          <a:p>
            <a:pPr marL="361950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</a:rPr>
              <a:t>ОУ - предпосылки происшествий </a:t>
            </a:r>
          </a:p>
          <a:p>
            <a:pPr marL="361950" lvl="1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</a:rPr>
              <a:t>ОУ не являются природные (климатические) условия, не связанные с производственной средой или выполняемой работой</a:t>
            </a:r>
          </a:p>
          <a:p>
            <a:pPr defTabSz="882166">
              <a:defRPr/>
            </a:pPr>
            <a:endParaRPr lang="ru-RU" sz="110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66">
              <a:defRPr/>
            </a:pPr>
            <a:r>
              <a:rPr lang="ru-RU" sz="1100" b="1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Лидер функции </a:t>
            </a:r>
            <a:endParaRPr lang="ru-RU" sz="1100" b="1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endParaRPr lang="ru-RU" sz="1100" b="1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r>
              <a:rPr lang="ru-RU" sz="1100" b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Вопрос </a:t>
            </a:r>
            <a:r>
              <a:rPr lang="ru-RU" sz="1100" b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к аудитории «Что такое опасные действия?»</a:t>
            </a:r>
            <a:r>
              <a:rPr lang="ru-RU" sz="1100" b="0" baseline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 </a:t>
            </a:r>
            <a:endParaRPr lang="ru-RU" sz="1100" b="0" baseline="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Зачитывается 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Определение </a:t>
            </a:r>
            <a:r>
              <a:rPr lang="ru-RU" sz="1100" dirty="0">
                <a:latin typeface="HeliosCondC" pitchFamily="2" charset="0"/>
                <a:ea typeface="Tahoma" pitchFamily="34" charset="0"/>
                <a:cs typeface="Tahoma" pitchFamily="34" charset="0"/>
              </a:rPr>
              <a:t>ОД – сделать акцент на выделенных словах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.</a:t>
            </a:r>
          </a:p>
          <a:p>
            <a:pPr defTabSz="882166">
              <a:defRPr/>
            </a:pP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Опасное действие (ОД) </a:t>
            </a:r>
            <a:r>
              <a:rPr lang="ru-RU" sz="1100" b="1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- осознанное или не осознанное действие или бездействие работника 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или группы работников, которое, </a:t>
            </a:r>
            <a:r>
              <a:rPr lang="ru-RU" sz="1100" b="1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если его своевременно не исправить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, потенциально </a:t>
            </a:r>
            <a:r>
              <a:rPr lang="ru-RU" sz="1100" b="1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может привести к происшествию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, такому как ухудшение здоровья, травма или смерть как работников Общества так и третьих лиц, ущерб окружающей среде или имуществу Общества.</a:t>
            </a:r>
          </a:p>
          <a:p>
            <a:pPr defTabSz="882166">
              <a:defRPr/>
            </a:pPr>
            <a:endParaRPr lang="ru-RU" sz="1100" dirty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r>
              <a:rPr lang="ru-RU" sz="1100" dirty="0">
                <a:latin typeface="HeliosCondC" pitchFamily="2" charset="0"/>
                <a:ea typeface="Tahoma" pitchFamily="34" charset="0"/>
                <a:cs typeface="Tahoma" pitchFamily="34" charset="0"/>
              </a:rPr>
              <a:t>ОД</a:t>
            </a:r>
            <a:r>
              <a:rPr lang="en-US" sz="1100" dirty="0">
                <a:latin typeface="HeliosCondC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latin typeface="HeliosCondC" pitchFamily="2" charset="0"/>
                <a:ea typeface="Tahoma" pitchFamily="34" charset="0"/>
                <a:cs typeface="Tahoma" pitchFamily="34" charset="0"/>
              </a:rPr>
              <a:t>могут быть как связаны с нарушениями норм и правил 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производственной</a:t>
            </a:r>
            <a:r>
              <a:rPr lang="ru-RU" sz="1100" baseline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 безопасности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100" dirty="0">
                <a:latin typeface="HeliosCondC" pitchFamily="2" charset="0"/>
                <a:ea typeface="Tahoma" pitchFamily="34" charset="0"/>
                <a:cs typeface="Tahoma" pitchFamily="34" charset="0"/>
              </a:rPr>
              <a:t>так и не связаны с ними, то есть не ограничиваются рамками производственного 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контроля.</a:t>
            </a:r>
          </a:p>
          <a:p>
            <a:pPr defTabSz="882166">
              <a:defRPr/>
            </a:pPr>
            <a:endParaRPr lang="ru-RU" sz="1100" baseline="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endParaRPr lang="ru-RU" sz="1100" b="1" dirty="0">
              <a:solidFill>
                <a:srgbClr val="FF0000"/>
              </a:solidFill>
              <a:latin typeface="HeliosCondC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19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2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black"/>
                </a:solidFill>
              </a:rPr>
              <a:t>Лидер функции </a:t>
            </a:r>
          </a:p>
          <a:p>
            <a:pPr marL="0" marR="0" lvl="0" indent="0" algn="l" defTabSz="882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r>
              <a:rPr lang="ru-RU" sz="1100" b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Вопрос </a:t>
            </a:r>
            <a:r>
              <a:rPr lang="ru-RU" sz="1100" b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к аудитории «Что такое </a:t>
            </a:r>
            <a:r>
              <a:rPr lang="ru-RU" sz="1100" dirty="0" smtClean="0">
                <a:latin typeface="HeliosCondC" pitchFamily="2" charset="0"/>
              </a:rPr>
              <a:t>происшествие без последствий</a:t>
            </a:r>
            <a:r>
              <a:rPr lang="ru-RU" sz="1100" b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?»</a:t>
            </a:r>
            <a:r>
              <a:rPr lang="ru-RU" sz="1100" b="0" baseline="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 </a:t>
            </a:r>
            <a:endParaRPr lang="ru-RU" sz="1100" b="0" baseline="0" dirty="0" smtClean="0">
              <a:latin typeface="HeliosCondC" pitchFamily="2" charset="0"/>
              <a:ea typeface="Tahoma" pitchFamily="34" charset="0"/>
              <a:cs typeface="Tahoma" pitchFamily="34" charset="0"/>
            </a:endParaRPr>
          </a:p>
          <a:p>
            <a:pPr defTabSz="882166">
              <a:defRPr/>
            </a:pP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Зачитывается </a:t>
            </a:r>
            <a:r>
              <a:rPr lang="ru-RU" sz="1100" dirty="0" smtClean="0">
                <a:latin typeface="HeliosCondC" pitchFamily="2" charset="0"/>
                <a:ea typeface="Tahoma" pitchFamily="34" charset="0"/>
                <a:cs typeface="Tahoma" pitchFamily="34" charset="0"/>
              </a:rPr>
              <a:t>Определение происшествия без последствий – сделать акцент на выделенных словах.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100" b="1" dirty="0" smtClean="0">
                <a:latin typeface="HeliosCondC" pitchFamily="2" charset="0"/>
              </a:rPr>
              <a:t>Происшествие без последствий (</a:t>
            </a:r>
            <a:r>
              <a:rPr lang="ru-RU" sz="1100" b="1" dirty="0" err="1" smtClean="0">
                <a:latin typeface="HeliosCondC" pitchFamily="2" charset="0"/>
              </a:rPr>
              <a:t>ПбП</a:t>
            </a:r>
            <a:r>
              <a:rPr lang="ru-RU" sz="1100" b="1" dirty="0" smtClean="0">
                <a:latin typeface="HeliosCondC" pitchFamily="2" charset="0"/>
              </a:rPr>
              <a:t>) </a:t>
            </a:r>
            <a:r>
              <a:rPr lang="ru-RU" sz="1100" dirty="0" smtClean="0">
                <a:latin typeface="HeliosCondC" pitchFamily="2" charset="0"/>
              </a:rPr>
              <a:t>- </a:t>
            </a:r>
            <a:r>
              <a:rPr lang="ru-RU" sz="1100" b="1" dirty="0" smtClean="0">
                <a:latin typeface="HeliosCondC" pitchFamily="2" charset="0"/>
              </a:rPr>
              <a:t>событие</a:t>
            </a:r>
            <a:r>
              <a:rPr lang="ru-RU" sz="1100" dirty="0" smtClean="0">
                <a:latin typeface="HeliosCondC" pitchFamily="2" charset="0"/>
              </a:rPr>
              <a:t>, явившееся </a:t>
            </a:r>
            <a:r>
              <a:rPr lang="ru-RU" sz="1100" b="1" dirty="0" smtClean="0">
                <a:latin typeface="HeliosCondC" pitchFamily="2" charset="0"/>
              </a:rPr>
              <a:t>результатом ОД или ОУ</a:t>
            </a:r>
            <a:r>
              <a:rPr lang="ru-RU" sz="1100" dirty="0" smtClean="0">
                <a:latin typeface="HeliosCondC" pitchFamily="2" charset="0"/>
              </a:rPr>
              <a:t>, которое </a:t>
            </a:r>
            <a:r>
              <a:rPr lang="ru-RU" sz="1100" b="1" dirty="0" smtClean="0">
                <a:latin typeface="HeliosCondC" pitchFamily="2" charset="0"/>
              </a:rPr>
              <a:t>не привело</a:t>
            </a:r>
            <a:r>
              <a:rPr lang="ru-RU" sz="1100" dirty="0" smtClean="0">
                <a:latin typeface="HeliosCondC" pitchFamily="2" charset="0"/>
              </a:rPr>
              <a:t>, </a:t>
            </a:r>
            <a:r>
              <a:rPr lang="ru-RU" sz="1100" b="1" dirty="0" smtClean="0">
                <a:latin typeface="HeliosCondC" pitchFamily="2" charset="0"/>
              </a:rPr>
              <a:t>но при определенных условиях </a:t>
            </a:r>
            <a:r>
              <a:rPr lang="ru-RU" sz="1100" dirty="0" smtClean="0">
                <a:latin typeface="HeliosCondC" pitchFamily="2" charset="0"/>
              </a:rPr>
              <a:t>(или при стечении обстоятельств) </a:t>
            </a:r>
            <a:r>
              <a:rPr lang="ru-RU" sz="1100" b="1" dirty="0" smtClean="0">
                <a:latin typeface="HeliosCondC" pitchFamily="2" charset="0"/>
              </a:rPr>
              <a:t>могло</a:t>
            </a:r>
            <a:r>
              <a:rPr lang="ru-RU" sz="1100" dirty="0" smtClean="0">
                <a:latin typeface="HeliosCondC" pitchFamily="2" charset="0"/>
              </a:rPr>
              <a:t> </a:t>
            </a:r>
            <a:r>
              <a:rPr lang="ru-RU" sz="1100" b="1" dirty="0" smtClean="0">
                <a:latin typeface="HeliosCondC" pitchFamily="2" charset="0"/>
              </a:rPr>
              <a:t>повлечь за собой травму </a:t>
            </a:r>
            <a:r>
              <a:rPr lang="ru-RU" sz="1100" dirty="0" smtClean="0">
                <a:latin typeface="HeliosCondC" pitchFamily="2" charset="0"/>
              </a:rPr>
              <a:t>или ухудшение здоровья работника, нанесение вреда окружающей среде, имуществу или репутации Общества.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</a:rPr>
              <a:t>Событие, которое уже произошло, то есть это происшествие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</a:rPr>
              <a:t>Событие, которое могло привести к </a:t>
            </a:r>
            <a:r>
              <a:rPr lang="ru-RU" sz="1100" dirty="0" err="1" smtClean="0">
                <a:latin typeface="HeliosCondC" pitchFamily="2" charset="0"/>
              </a:rPr>
              <a:t>травмированию</a:t>
            </a:r>
            <a:r>
              <a:rPr lang="ru-RU" sz="1100" dirty="0" smtClean="0">
                <a:latin typeface="HeliosCondC" pitchFamily="2" charset="0"/>
              </a:rPr>
              <a:t> работника</a:t>
            </a:r>
            <a:r>
              <a:rPr lang="en-US" sz="1100" dirty="0" smtClean="0">
                <a:latin typeface="HeliosCondC" pitchFamily="2" charset="0"/>
              </a:rPr>
              <a:t>, </a:t>
            </a:r>
            <a:r>
              <a:rPr lang="ru-RU" sz="1100" dirty="0" smtClean="0">
                <a:latin typeface="HeliosCondC" pitchFamily="2" charset="0"/>
              </a:rPr>
              <a:t>но его удалось избежать в данных обстоятельствах</a:t>
            </a:r>
          </a:p>
          <a:p>
            <a:pPr marL="342900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100" dirty="0" err="1" smtClean="0">
                <a:latin typeface="HeliosCondC" pitchFamily="2" charset="0"/>
              </a:rPr>
              <a:t>ПбП</a:t>
            </a:r>
            <a:r>
              <a:rPr lang="ru-RU" sz="1100" dirty="0" smtClean="0">
                <a:latin typeface="HeliosCondC" pitchFamily="2" charset="0"/>
              </a:rPr>
              <a:t> всегда предшествуют вовремя не устранённые ОД или ОУ</a:t>
            </a: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black"/>
                </a:solidFill>
              </a:rPr>
              <a:t>Лидер </a:t>
            </a:r>
            <a:r>
              <a:rPr lang="ru-RU" sz="1100" b="1" dirty="0" smtClean="0">
                <a:solidFill>
                  <a:prstClr val="black"/>
                </a:solidFill>
              </a:rPr>
              <a:t>функции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ОУ</a:t>
            </a:r>
            <a:r>
              <a:rPr lang="ru-RU" sz="1100" baseline="0" dirty="0" smtClean="0"/>
              <a:t> в виде изношенной проушины может в лучшем случае привести как к происшествию, связанному с ущербом имуществу Общества  (потеря груза), </a:t>
            </a:r>
          </a:p>
          <a:p>
            <a:r>
              <a:rPr lang="ru-RU" sz="1100" baseline="0" dirty="0" smtClean="0"/>
              <a:t>а при наложении других предпосылок (например, нахождение работников в опасной зоне – непосредственно под грузом) – к более серьезным последствиям – потере трудоспособности или смерти.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13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882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black"/>
                </a:solidFill>
              </a:rPr>
              <a:t>Лидер функции </a:t>
            </a:r>
            <a:endParaRPr lang="ru-RU" sz="1100" dirty="0" smtClean="0"/>
          </a:p>
          <a:p>
            <a:pPr marL="0" lvl="1" defTabSz="882166">
              <a:defRPr/>
            </a:pPr>
            <a:r>
              <a:rPr lang="ru-RU" sz="1100" dirty="0" smtClean="0">
                <a:latin typeface="HeliosCondC" pitchFamily="2" charset="0"/>
              </a:rPr>
              <a:t>Вопрос к аудитории «Как вы можете повлиять на количество происшествий?»</a:t>
            </a:r>
          </a:p>
          <a:p>
            <a:pPr marL="0" lvl="1" defTabSz="882166">
              <a:defRPr/>
            </a:pPr>
            <a:endParaRPr lang="ru-RU" sz="1100" dirty="0" smtClean="0"/>
          </a:p>
          <a:p>
            <a:pPr marL="0" lvl="1" defTabSz="882166">
              <a:defRPr/>
            </a:pPr>
            <a:endParaRPr lang="ru-RU" sz="1100" dirty="0" smtClean="0"/>
          </a:p>
          <a:p>
            <a:pPr marL="0" lvl="1" defTabSz="882166">
              <a:defRPr/>
            </a:pPr>
            <a:r>
              <a:rPr lang="ru-RU" sz="1100" dirty="0" smtClean="0"/>
              <a:t>Анимация</a:t>
            </a:r>
            <a:r>
              <a:rPr lang="ru-RU" sz="1100" baseline="0" dirty="0" smtClean="0"/>
              <a:t>: </a:t>
            </a:r>
            <a:r>
              <a:rPr lang="ru-RU" sz="1100" dirty="0" smtClean="0"/>
              <a:t>Своевременно выявляя и устраняя ОД, ОУ и причины </a:t>
            </a:r>
            <a:r>
              <a:rPr lang="ru-RU" sz="1100" dirty="0" err="1" smtClean="0"/>
              <a:t>ПбП</a:t>
            </a:r>
            <a:r>
              <a:rPr lang="ru-RU" sz="1100" baseline="0" dirty="0" smtClean="0"/>
              <a:t> - </a:t>
            </a:r>
            <a:r>
              <a:rPr lang="ru-RU" sz="1100" dirty="0" smtClean="0"/>
              <a:t>вероятность летальных исходов и случаев травмирования будет сведена к минимуму.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70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prstClr val="black"/>
                </a:solidFill>
              </a:rPr>
              <a:t>Лидер функции </a:t>
            </a:r>
            <a:endParaRPr lang="ru-RU" sz="1100" b="1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Самый </a:t>
            </a:r>
            <a:r>
              <a:rPr lang="ru-RU" sz="1100" b="1" dirty="0" smtClean="0">
                <a:latin typeface="HeliosCondC" pitchFamily="2" charset="0"/>
                <a:cs typeface="Arial" panose="020B0604020202020204" pitchFamily="34" charset="0"/>
              </a:rPr>
              <a:t>эффективный способ предотвратить происшествия 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- </a:t>
            </a:r>
            <a:r>
              <a:rPr lang="ru-RU" sz="1100" b="1" dirty="0" smtClean="0">
                <a:latin typeface="HeliosCondC" pitchFamily="2" charset="0"/>
                <a:cs typeface="Arial" panose="020B0604020202020204" pitchFamily="34" charset="0"/>
              </a:rPr>
              <a:t>выявить и устранить 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их предпосылки, то есть </a:t>
            </a:r>
            <a:r>
              <a:rPr lang="ru-RU" sz="1100" b="1" dirty="0" smtClean="0">
                <a:latin typeface="HeliosCondC" pitchFamily="2" charset="0"/>
                <a:cs typeface="Arial" panose="020B0604020202020204" pitchFamily="34" charset="0"/>
              </a:rPr>
              <a:t>ОД и ОУ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Регистрация </a:t>
            </a:r>
            <a:r>
              <a:rPr lang="ru-RU" sz="1100" dirty="0" err="1" smtClean="0">
                <a:latin typeface="HeliosCondC" pitchFamily="2" charset="0"/>
                <a:cs typeface="Arial" panose="020B0604020202020204" pitchFamily="34" charset="0"/>
              </a:rPr>
              <a:t>ПбП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HeliosCondC" pitchFamily="2" charset="0"/>
                <a:cs typeface="Arial" panose="020B0604020202020204" pitchFamily="34" charset="0"/>
              </a:rPr>
              <a:t>- 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это </a:t>
            </a:r>
            <a:r>
              <a:rPr lang="ru-RU" sz="1100" b="1" dirty="0" smtClean="0">
                <a:latin typeface="HeliosCondC" pitchFamily="2" charset="0"/>
                <a:cs typeface="Arial" panose="020B0604020202020204" pitchFamily="34" charset="0"/>
              </a:rPr>
              <a:t>способ предупреждения коллег об опасностях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, а также реальная возможность предотвратить нежелательные события, которые при повторном возникновении могут привести к трагедии.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Задача каждого из нас перейти от привычных реакций «это не мое дело» или «мне еще и достанется» к принципу «</a:t>
            </a:r>
            <a:r>
              <a:rPr lang="ru-RU" sz="1100" b="1" dirty="0" smtClean="0">
                <a:latin typeface="HeliosCondC" pitchFamily="2" charset="0"/>
                <a:cs typeface="Arial" panose="020B0604020202020204" pitchFamily="34" charset="0"/>
              </a:rPr>
              <a:t>Я не прохожу мимо опасностей</a:t>
            </a:r>
            <a:r>
              <a:rPr lang="ru-RU" sz="1100" dirty="0" smtClean="0">
                <a:latin typeface="HeliosCondC" pitchFamily="2" charset="0"/>
                <a:cs typeface="Arial" panose="020B0604020202020204" pitchFamily="34" charset="0"/>
              </a:rPr>
              <a:t>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B33-941E-4C8E-AFF0-0B8C1C08A98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8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4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07383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9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56278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8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6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6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9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0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018E-0A61-48D6-9481-203A4CF2A69F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A429-71C0-4B7A-929E-D3D16B9D9B4E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01303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16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4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microsoft.com/office/2007/relationships/diagramDrawing" Target="../diagrams/drawing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5.bin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8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920880" cy="1801900"/>
          </a:xfrm>
          <a:noFill/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Политика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 о вмешательстве в опасные ситуации на производстве (стоп карта). 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Работа по методике 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ять шагов к безопасности».</a:t>
            </a:r>
            <a:endParaRPr lang="ru-RU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50" y="6286972"/>
            <a:ext cx="2736299" cy="242917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г. Ханты-Мансийск, </a:t>
            </a:r>
            <a:r>
              <a:rPr lang="ru-RU" sz="1400" dirty="0" smtClean="0">
                <a:solidFill>
                  <a:schemeClr val="tx1"/>
                </a:solidFill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прель 2021г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5868144" y="4805913"/>
            <a:ext cx="2952328" cy="947385"/>
          </a:xfrm>
        </p:spPr>
        <p:txBody>
          <a:bodyPr/>
          <a:lstStyle/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Докладывает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Начальник отдела по охране труда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Курбанов Владимир Шухратович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691680" y="190340"/>
            <a:ext cx="5436790" cy="55602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Общество с ограниченной ответственность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«Ханты-Мансийские городские электрические сети»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854" y="901659"/>
            <a:ext cx="399429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96888" y="3257352"/>
            <a:ext cx="2057371" cy="90010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Если условия изменились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999266" y="3257352"/>
            <a:ext cx="4824537" cy="900255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Выполни оценку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«Пять шагов» заново!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0" b="31872"/>
          <a:stretch/>
        </p:blipFill>
        <p:spPr bwMode="auto">
          <a:xfrm>
            <a:off x="7070210" y="3550164"/>
            <a:ext cx="1545648" cy="3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55776" y="3707402"/>
            <a:ext cx="1224136" cy="0"/>
          </a:xfrm>
          <a:prstGeom prst="line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41" y="4871256"/>
            <a:ext cx="481070" cy="48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18" y="105381"/>
            <a:ext cx="2212984" cy="99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01" y="126914"/>
            <a:ext cx="5167486" cy="850294"/>
          </a:xfrm>
        </p:spPr>
        <p:txBody>
          <a:bodyPr/>
          <a:lstStyle/>
          <a:p>
            <a:r>
              <a:rPr lang="ru-RU" sz="2200" b="1" dirty="0">
                <a:latin typeface="+mn-lt"/>
              </a:rPr>
              <a:t>Работа на </a:t>
            </a:r>
            <a:r>
              <a:rPr lang="ru-RU" sz="2200" b="1" dirty="0" smtClean="0">
                <a:latin typeface="+mn-lt"/>
              </a:rPr>
              <a:t>«5» — </a:t>
            </a:r>
            <a:r>
              <a:rPr lang="ru-RU" sz="2200" b="1" dirty="0">
                <a:latin typeface="+mn-lt"/>
              </a:rPr>
              <a:t>это работа, выполненная безопасно!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240" y="1215420"/>
            <a:ext cx="198022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>Что дальше?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95936" y="1880828"/>
            <a:ext cx="4828899" cy="9001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Выполни с соблюдением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всех необходимых мер!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6888" y="4653136"/>
            <a:ext cx="2057371" cy="900100"/>
          </a:xfrm>
          <a:prstGeom prst="roundRect">
            <a:avLst/>
          </a:prstGeom>
          <a:solidFill>
            <a:srgbClr val="E24831"/>
          </a:solidFill>
          <a:ln w="12700">
            <a:solidFill>
              <a:srgbClr val="E24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Если работа опасна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99266" y="4653136"/>
            <a:ext cx="4824537" cy="900255"/>
          </a:xfrm>
          <a:prstGeom prst="roundRect">
            <a:avLst/>
          </a:prstGeom>
          <a:noFill/>
          <a:ln w="12700">
            <a:solidFill>
              <a:srgbClr val="E24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Не начинай или приостанови!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Обратись к руководителю!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7240" y="1880828"/>
            <a:ext cx="2057371" cy="900100"/>
          </a:xfrm>
          <a:prstGeom prst="round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Если работа безопасна</a:t>
            </a:r>
          </a:p>
        </p:txBody>
      </p:sp>
      <p:pic>
        <p:nvPicPr>
          <p:cNvPr id="43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28" y="2113612"/>
            <a:ext cx="493783" cy="3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55776" y="2338890"/>
            <a:ext cx="1224136" cy="0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5107005"/>
            <a:ext cx="1224136" cy="0"/>
          </a:xfrm>
          <a:prstGeom prst="line">
            <a:avLst/>
          </a:prstGeom>
          <a:ln w="12700">
            <a:solidFill>
              <a:srgbClr val="E2483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52" y="5106670"/>
            <a:ext cx="774770" cy="77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92" y="126249"/>
            <a:ext cx="1545648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latin typeface="+mn-lt"/>
              </a:rPr>
              <a:t>Проверь себя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87924" y="5970766"/>
            <a:ext cx="57606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B050"/>
                </a:solidFill>
              </a:rPr>
              <a:t>ДА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71700" y="5970766"/>
            <a:ext cx="329514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E24831"/>
                </a:solidFill>
              </a:rPr>
              <a:t>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204" y="1233299"/>
            <a:ext cx="523625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Я понимаю задачу, которую собираюсь выполнить?</a:t>
            </a:r>
          </a:p>
          <a:p>
            <a:pPr>
              <a:spcBef>
                <a:spcPts val="1200"/>
              </a:spcBef>
            </a:pPr>
            <a:r>
              <a:rPr lang="ru-RU" dirty="0"/>
              <a:t>Я знаю все опасности, связанные с выполнением этой задачи?</a:t>
            </a:r>
          </a:p>
          <a:p>
            <a:pPr>
              <a:spcBef>
                <a:spcPts val="1200"/>
              </a:spcBef>
            </a:pPr>
            <a:r>
              <a:rPr lang="ru-RU" dirty="0"/>
              <a:t>Я знаю, какие последствия возможны при реализации каждой опасности?</a:t>
            </a:r>
          </a:p>
          <a:p>
            <a:pPr>
              <a:spcBef>
                <a:spcPts val="1200"/>
              </a:spcBef>
            </a:pPr>
            <a:r>
              <a:rPr lang="ru-RU" dirty="0"/>
              <a:t>Я знаю и могу применить необходимые </a:t>
            </a:r>
            <a:r>
              <a:rPr lang="ru-RU" dirty="0" smtClean="0"/>
              <a:t>меры, </a:t>
            </a:r>
            <a:r>
              <a:rPr lang="ru-RU" dirty="0"/>
              <a:t>чтобы предотвратить происшествие?</a:t>
            </a:r>
          </a:p>
          <a:p>
            <a:pPr>
              <a:spcBef>
                <a:spcPts val="1200"/>
              </a:spcBef>
            </a:pPr>
            <a:r>
              <a:rPr lang="ru-RU" dirty="0"/>
              <a:t>Я уверен, что смогу выполнить эту работу безопасно?</a:t>
            </a:r>
          </a:p>
        </p:txBody>
      </p:sp>
      <p:pic>
        <p:nvPicPr>
          <p:cNvPr id="32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1363852"/>
            <a:ext cx="306600" cy="2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6" y="1728978"/>
            <a:ext cx="306600" cy="2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2459732"/>
            <a:ext cx="306600" cy="2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5" y="3100725"/>
            <a:ext cx="306600" cy="2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6" y="3831479"/>
            <a:ext cx="306600" cy="2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12" y="5257570"/>
            <a:ext cx="795243" cy="6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29596" y="4293096"/>
            <a:ext cx="0" cy="576064"/>
          </a:xfrm>
          <a:prstGeom prst="line">
            <a:avLst/>
          </a:prstGeom>
          <a:ln w="12700">
            <a:solidFill>
              <a:srgbClr val="E2483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75956" y="4293096"/>
            <a:ext cx="0" cy="576064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32040" y="5590111"/>
            <a:ext cx="1224136" cy="0"/>
          </a:xfrm>
          <a:prstGeom prst="line">
            <a:avLst/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480720" y="51148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B050"/>
                </a:solidFill>
              </a:rPr>
              <a:t>Я могу приступить 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к выполнению </a:t>
            </a:r>
            <a:r>
              <a:rPr lang="en-US" sz="2400" b="1" dirty="0" smtClean="0">
                <a:solidFill>
                  <a:srgbClr val="00B050"/>
                </a:solidFill>
              </a:rPr>
              <a:t/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работы</a:t>
            </a:r>
            <a:r>
              <a:rPr lang="ru-RU" sz="2400" b="1" dirty="0">
                <a:solidFill>
                  <a:srgbClr val="00B050"/>
                </a:solidFill>
              </a:rPr>
              <a:t>!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2" name="Picture 5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7" y="1057853"/>
            <a:ext cx="3137061" cy="399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Кольцо 20"/>
          <p:cNvSpPr/>
          <p:nvPr/>
        </p:nvSpPr>
        <p:spPr>
          <a:xfrm>
            <a:off x="4565094" y="302270"/>
            <a:ext cx="306000" cy="306000"/>
          </a:xfrm>
          <a:prstGeom prst="donut">
            <a:avLst>
              <a:gd name="adj" fmla="val 8333"/>
            </a:avLst>
          </a:prstGeom>
          <a:solidFill>
            <a:srgbClr val="E2483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>
            <a:spLocks/>
          </p:cNvSpPr>
          <p:nvPr/>
        </p:nvSpPr>
        <p:spPr bwMode="auto">
          <a:xfrm>
            <a:off x="-9467" y="4636799"/>
            <a:ext cx="2007469" cy="1836000"/>
          </a:xfrm>
          <a:custGeom>
            <a:avLst/>
            <a:gdLst>
              <a:gd name="connsiteX0" fmla="*/ 0 w 2196000"/>
              <a:gd name="connsiteY0" fmla="*/ 1098000 h 2196000"/>
              <a:gd name="connsiteX1" fmla="*/ 321598 w 2196000"/>
              <a:gd name="connsiteY1" fmla="*/ 321597 h 2196000"/>
              <a:gd name="connsiteX2" fmla="*/ 1098002 w 2196000"/>
              <a:gd name="connsiteY2" fmla="*/ 1 h 2196000"/>
              <a:gd name="connsiteX3" fmla="*/ 1874405 w 2196000"/>
              <a:gd name="connsiteY3" fmla="*/ 321599 h 2196000"/>
              <a:gd name="connsiteX4" fmla="*/ 2196001 w 2196000"/>
              <a:gd name="connsiteY4" fmla="*/ 1098003 h 2196000"/>
              <a:gd name="connsiteX5" fmla="*/ 1874404 w 2196000"/>
              <a:gd name="connsiteY5" fmla="*/ 1874406 h 2196000"/>
              <a:gd name="connsiteX6" fmla="*/ 1098000 w 2196000"/>
              <a:gd name="connsiteY6" fmla="*/ 2196003 h 2196000"/>
              <a:gd name="connsiteX7" fmla="*/ 321597 w 2196000"/>
              <a:gd name="connsiteY7" fmla="*/ 1874406 h 2196000"/>
              <a:gd name="connsiteX8" fmla="*/ 1 w 2196000"/>
              <a:gd name="connsiteY8" fmla="*/ 1098002 h 2196000"/>
              <a:gd name="connsiteX9" fmla="*/ 0 w 2196000"/>
              <a:gd name="connsiteY9" fmla="*/ 1098000 h 2196000"/>
              <a:gd name="connsiteX10" fmla="*/ 195290 w 2196000"/>
              <a:gd name="connsiteY10" fmla="*/ 1098000 h 2196000"/>
              <a:gd name="connsiteX11" fmla="*/ 1097999 w 2196000"/>
              <a:gd name="connsiteY11" fmla="*/ 2000711 h 2196000"/>
              <a:gd name="connsiteX12" fmla="*/ 2000710 w 2196000"/>
              <a:gd name="connsiteY12" fmla="*/ 1098002 h 2196000"/>
              <a:gd name="connsiteX13" fmla="*/ 1098000 w 2196000"/>
              <a:gd name="connsiteY13" fmla="*/ 195292 h 2196000"/>
              <a:gd name="connsiteX14" fmla="*/ 195289 w 2196000"/>
              <a:gd name="connsiteY14" fmla="*/ 1098001 h 2196000"/>
              <a:gd name="connsiteX15" fmla="*/ 195290 w 2196000"/>
              <a:gd name="connsiteY15" fmla="*/ 1098000 h 2196000"/>
              <a:gd name="connsiteX0" fmla="*/ 0 w 2196001"/>
              <a:gd name="connsiteY0" fmla="*/ 1097999 h 2196002"/>
              <a:gd name="connsiteX1" fmla="*/ 321598 w 2196001"/>
              <a:gd name="connsiteY1" fmla="*/ 321596 h 2196002"/>
              <a:gd name="connsiteX2" fmla="*/ 1098002 w 2196001"/>
              <a:gd name="connsiteY2" fmla="*/ 0 h 2196002"/>
              <a:gd name="connsiteX3" fmla="*/ 1874405 w 2196001"/>
              <a:gd name="connsiteY3" fmla="*/ 321598 h 2196002"/>
              <a:gd name="connsiteX4" fmla="*/ 2196001 w 2196001"/>
              <a:gd name="connsiteY4" fmla="*/ 1098002 h 2196002"/>
              <a:gd name="connsiteX5" fmla="*/ 1874404 w 2196001"/>
              <a:gd name="connsiteY5" fmla="*/ 1874405 h 2196002"/>
              <a:gd name="connsiteX6" fmla="*/ 1098000 w 2196001"/>
              <a:gd name="connsiteY6" fmla="*/ 2196002 h 2196002"/>
              <a:gd name="connsiteX7" fmla="*/ 321597 w 2196001"/>
              <a:gd name="connsiteY7" fmla="*/ 1874405 h 2196002"/>
              <a:gd name="connsiteX8" fmla="*/ 190380 w 2196001"/>
              <a:gd name="connsiteY8" fmla="*/ 1712009 h 2196002"/>
              <a:gd name="connsiteX9" fmla="*/ 1 w 2196001"/>
              <a:gd name="connsiteY9" fmla="*/ 1098001 h 2196002"/>
              <a:gd name="connsiteX10" fmla="*/ 0 w 2196001"/>
              <a:gd name="connsiteY10" fmla="*/ 1097999 h 2196002"/>
              <a:gd name="connsiteX11" fmla="*/ 195290 w 2196001"/>
              <a:gd name="connsiteY11" fmla="*/ 1097999 h 2196002"/>
              <a:gd name="connsiteX12" fmla="*/ 1097999 w 2196001"/>
              <a:gd name="connsiteY12" fmla="*/ 2000710 h 2196002"/>
              <a:gd name="connsiteX13" fmla="*/ 2000710 w 2196001"/>
              <a:gd name="connsiteY13" fmla="*/ 1098001 h 2196002"/>
              <a:gd name="connsiteX14" fmla="*/ 1098000 w 2196001"/>
              <a:gd name="connsiteY14" fmla="*/ 195291 h 2196002"/>
              <a:gd name="connsiteX15" fmla="*/ 195289 w 2196001"/>
              <a:gd name="connsiteY15" fmla="*/ 1098000 h 2196002"/>
              <a:gd name="connsiteX16" fmla="*/ 195290 w 2196001"/>
              <a:gd name="connsiteY16" fmla="*/ 1097999 h 2196002"/>
              <a:gd name="connsiteX0" fmla="*/ 0 w 2196001"/>
              <a:gd name="connsiteY0" fmla="*/ 1097999 h 2196002"/>
              <a:gd name="connsiteX1" fmla="*/ 205620 w 2196001"/>
              <a:gd name="connsiteY1" fmla="*/ 466138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161487 w 2196000"/>
              <a:gd name="connsiteY0" fmla="*/ 1053230 h 2196002"/>
              <a:gd name="connsiteX1" fmla="*/ 197999 w 2196000"/>
              <a:gd name="connsiteY1" fmla="*/ 477166 h 2196002"/>
              <a:gd name="connsiteX2" fmla="*/ 321597 w 2196000"/>
              <a:gd name="connsiteY2" fmla="*/ 321596 h 2196002"/>
              <a:gd name="connsiteX3" fmla="*/ 1098001 w 2196000"/>
              <a:gd name="connsiteY3" fmla="*/ 0 h 2196002"/>
              <a:gd name="connsiteX4" fmla="*/ 1874404 w 2196000"/>
              <a:gd name="connsiteY4" fmla="*/ 321598 h 2196002"/>
              <a:gd name="connsiteX5" fmla="*/ 2196000 w 2196000"/>
              <a:gd name="connsiteY5" fmla="*/ 1098002 h 2196002"/>
              <a:gd name="connsiteX6" fmla="*/ 1874403 w 2196000"/>
              <a:gd name="connsiteY6" fmla="*/ 1874405 h 2196002"/>
              <a:gd name="connsiteX7" fmla="*/ 1097999 w 2196000"/>
              <a:gd name="connsiteY7" fmla="*/ 2196002 h 2196002"/>
              <a:gd name="connsiteX8" fmla="*/ 321596 w 2196000"/>
              <a:gd name="connsiteY8" fmla="*/ 1874405 h 2196002"/>
              <a:gd name="connsiteX9" fmla="*/ 190379 w 2196000"/>
              <a:gd name="connsiteY9" fmla="*/ 1712009 h 2196002"/>
              <a:gd name="connsiteX10" fmla="*/ 0 w 2196000"/>
              <a:gd name="connsiteY10" fmla="*/ 1098001 h 2196002"/>
              <a:gd name="connsiteX11" fmla="*/ 161487 w 2196000"/>
              <a:gd name="connsiteY11" fmla="*/ 1053230 h 2196002"/>
              <a:gd name="connsiteX12" fmla="*/ 195289 w 2196000"/>
              <a:gd name="connsiteY12" fmla="*/ 1097999 h 2196002"/>
              <a:gd name="connsiteX13" fmla="*/ 1097998 w 2196000"/>
              <a:gd name="connsiteY13" fmla="*/ 2000710 h 2196002"/>
              <a:gd name="connsiteX14" fmla="*/ 2000709 w 2196000"/>
              <a:gd name="connsiteY14" fmla="*/ 1098001 h 2196002"/>
              <a:gd name="connsiteX15" fmla="*/ 1097999 w 2196000"/>
              <a:gd name="connsiteY15" fmla="*/ 195291 h 2196002"/>
              <a:gd name="connsiteX16" fmla="*/ 195288 w 2196000"/>
              <a:gd name="connsiteY16" fmla="*/ 1098000 h 2196002"/>
              <a:gd name="connsiteX17" fmla="*/ 195289 w 2196000"/>
              <a:gd name="connsiteY17" fmla="*/ 1097999 h 2196002"/>
              <a:gd name="connsiteX0" fmla="*/ 197998 w 2196000"/>
              <a:gd name="connsiteY0" fmla="*/ 1125238 h 2196002"/>
              <a:gd name="connsiteX1" fmla="*/ 197999 w 2196000"/>
              <a:gd name="connsiteY1" fmla="*/ 477166 h 2196002"/>
              <a:gd name="connsiteX2" fmla="*/ 321597 w 2196000"/>
              <a:gd name="connsiteY2" fmla="*/ 321596 h 2196002"/>
              <a:gd name="connsiteX3" fmla="*/ 1098001 w 2196000"/>
              <a:gd name="connsiteY3" fmla="*/ 0 h 2196002"/>
              <a:gd name="connsiteX4" fmla="*/ 1874404 w 2196000"/>
              <a:gd name="connsiteY4" fmla="*/ 321598 h 2196002"/>
              <a:gd name="connsiteX5" fmla="*/ 2196000 w 2196000"/>
              <a:gd name="connsiteY5" fmla="*/ 1098002 h 2196002"/>
              <a:gd name="connsiteX6" fmla="*/ 1874403 w 2196000"/>
              <a:gd name="connsiteY6" fmla="*/ 1874405 h 2196002"/>
              <a:gd name="connsiteX7" fmla="*/ 1097999 w 2196000"/>
              <a:gd name="connsiteY7" fmla="*/ 2196002 h 2196002"/>
              <a:gd name="connsiteX8" fmla="*/ 321596 w 2196000"/>
              <a:gd name="connsiteY8" fmla="*/ 1874405 h 2196002"/>
              <a:gd name="connsiteX9" fmla="*/ 190379 w 2196000"/>
              <a:gd name="connsiteY9" fmla="*/ 1712009 h 2196002"/>
              <a:gd name="connsiteX10" fmla="*/ 0 w 2196000"/>
              <a:gd name="connsiteY10" fmla="*/ 1098001 h 2196002"/>
              <a:gd name="connsiteX11" fmla="*/ 197998 w 2196000"/>
              <a:gd name="connsiteY11" fmla="*/ 1125238 h 2196002"/>
              <a:gd name="connsiteX12" fmla="*/ 195289 w 2196000"/>
              <a:gd name="connsiteY12" fmla="*/ 1097999 h 2196002"/>
              <a:gd name="connsiteX13" fmla="*/ 1097998 w 2196000"/>
              <a:gd name="connsiteY13" fmla="*/ 2000710 h 2196002"/>
              <a:gd name="connsiteX14" fmla="*/ 2000709 w 2196000"/>
              <a:gd name="connsiteY14" fmla="*/ 1098001 h 2196002"/>
              <a:gd name="connsiteX15" fmla="*/ 1097999 w 2196000"/>
              <a:gd name="connsiteY15" fmla="*/ 195291 h 2196002"/>
              <a:gd name="connsiteX16" fmla="*/ 195288 w 2196000"/>
              <a:gd name="connsiteY16" fmla="*/ 1098000 h 2196002"/>
              <a:gd name="connsiteX17" fmla="*/ 195289 w 2196000"/>
              <a:gd name="connsiteY17" fmla="*/ 1097999 h 2196002"/>
              <a:gd name="connsiteX0" fmla="*/ 197998 w 2196000"/>
              <a:gd name="connsiteY0" fmla="*/ 1125238 h 2196002"/>
              <a:gd name="connsiteX1" fmla="*/ 197999 w 2196000"/>
              <a:gd name="connsiteY1" fmla="*/ 477166 h 2196002"/>
              <a:gd name="connsiteX2" fmla="*/ 321597 w 2196000"/>
              <a:gd name="connsiteY2" fmla="*/ 321596 h 2196002"/>
              <a:gd name="connsiteX3" fmla="*/ 1098001 w 2196000"/>
              <a:gd name="connsiteY3" fmla="*/ 0 h 2196002"/>
              <a:gd name="connsiteX4" fmla="*/ 1874404 w 2196000"/>
              <a:gd name="connsiteY4" fmla="*/ 321598 h 2196002"/>
              <a:gd name="connsiteX5" fmla="*/ 2196000 w 2196000"/>
              <a:gd name="connsiteY5" fmla="*/ 1098002 h 2196002"/>
              <a:gd name="connsiteX6" fmla="*/ 1874403 w 2196000"/>
              <a:gd name="connsiteY6" fmla="*/ 1874405 h 2196002"/>
              <a:gd name="connsiteX7" fmla="*/ 1097999 w 2196000"/>
              <a:gd name="connsiteY7" fmla="*/ 2196002 h 2196002"/>
              <a:gd name="connsiteX8" fmla="*/ 321596 w 2196000"/>
              <a:gd name="connsiteY8" fmla="*/ 1874405 h 2196002"/>
              <a:gd name="connsiteX9" fmla="*/ 190379 w 2196000"/>
              <a:gd name="connsiteY9" fmla="*/ 1712009 h 2196002"/>
              <a:gd name="connsiteX10" fmla="*/ 0 w 2196000"/>
              <a:gd name="connsiteY10" fmla="*/ 1098001 h 2196002"/>
              <a:gd name="connsiteX11" fmla="*/ 197998 w 2196000"/>
              <a:gd name="connsiteY11" fmla="*/ 1125238 h 2196002"/>
              <a:gd name="connsiteX12" fmla="*/ 195289 w 2196000"/>
              <a:gd name="connsiteY12" fmla="*/ 1097999 h 2196002"/>
              <a:gd name="connsiteX13" fmla="*/ 1097998 w 2196000"/>
              <a:gd name="connsiteY13" fmla="*/ 2000710 h 2196002"/>
              <a:gd name="connsiteX14" fmla="*/ 2000709 w 2196000"/>
              <a:gd name="connsiteY14" fmla="*/ 1098001 h 2196002"/>
              <a:gd name="connsiteX15" fmla="*/ 1097999 w 2196000"/>
              <a:gd name="connsiteY15" fmla="*/ 195291 h 2196002"/>
              <a:gd name="connsiteX16" fmla="*/ 195288 w 2196000"/>
              <a:gd name="connsiteY16" fmla="*/ 1098000 h 2196002"/>
              <a:gd name="connsiteX17" fmla="*/ 195289 w 2196000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227158"/>
              <a:gd name="connsiteX1" fmla="*/ 9468 w 2007469"/>
              <a:gd name="connsiteY1" fmla="*/ 477166 h 2227158"/>
              <a:gd name="connsiteX2" fmla="*/ 133066 w 2007469"/>
              <a:gd name="connsiteY2" fmla="*/ 321596 h 2227158"/>
              <a:gd name="connsiteX3" fmla="*/ 909470 w 2007469"/>
              <a:gd name="connsiteY3" fmla="*/ 0 h 2227158"/>
              <a:gd name="connsiteX4" fmla="*/ 1685873 w 2007469"/>
              <a:gd name="connsiteY4" fmla="*/ 321598 h 2227158"/>
              <a:gd name="connsiteX5" fmla="*/ 2007469 w 2007469"/>
              <a:gd name="connsiteY5" fmla="*/ 1098002 h 2227158"/>
              <a:gd name="connsiteX6" fmla="*/ 1685872 w 2007469"/>
              <a:gd name="connsiteY6" fmla="*/ 1874405 h 2227158"/>
              <a:gd name="connsiteX7" fmla="*/ 909468 w 2007469"/>
              <a:gd name="connsiteY7" fmla="*/ 2196002 h 2227158"/>
              <a:gd name="connsiteX8" fmla="*/ 405003 w 2007469"/>
              <a:gd name="connsiteY8" fmla="*/ 2061342 h 2227158"/>
              <a:gd name="connsiteX9" fmla="*/ 1848 w 2007469"/>
              <a:gd name="connsiteY9" fmla="*/ 1712009 h 2227158"/>
              <a:gd name="connsiteX10" fmla="*/ 9467 w 2007469"/>
              <a:gd name="connsiteY10" fmla="*/ 1053230 h 2227158"/>
              <a:gd name="connsiteX11" fmla="*/ 9467 w 2007469"/>
              <a:gd name="connsiteY11" fmla="*/ 1125238 h 2227158"/>
              <a:gd name="connsiteX12" fmla="*/ 6758 w 2007469"/>
              <a:gd name="connsiteY12" fmla="*/ 1097999 h 2227158"/>
              <a:gd name="connsiteX13" fmla="*/ 909467 w 2007469"/>
              <a:gd name="connsiteY13" fmla="*/ 2000710 h 2227158"/>
              <a:gd name="connsiteX14" fmla="*/ 1812178 w 2007469"/>
              <a:gd name="connsiteY14" fmla="*/ 1098001 h 2227158"/>
              <a:gd name="connsiteX15" fmla="*/ 909468 w 2007469"/>
              <a:gd name="connsiteY15" fmla="*/ 195291 h 2227158"/>
              <a:gd name="connsiteX16" fmla="*/ 6757 w 2007469"/>
              <a:gd name="connsiteY16" fmla="*/ 1098000 h 2227158"/>
              <a:gd name="connsiteX17" fmla="*/ 6758 w 2007469"/>
              <a:gd name="connsiteY17" fmla="*/ 1097999 h 2227158"/>
              <a:gd name="connsiteX0" fmla="*/ 9467 w 2007469"/>
              <a:gd name="connsiteY0" fmla="*/ 1125238 h 2215157"/>
              <a:gd name="connsiteX1" fmla="*/ 9468 w 2007469"/>
              <a:gd name="connsiteY1" fmla="*/ 477166 h 2215157"/>
              <a:gd name="connsiteX2" fmla="*/ 133066 w 2007469"/>
              <a:gd name="connsiteY2" fmla="*/ 321596 h 2215157"/>
              <a:gd name="connsiteX3" fmla="*/ 909470 w 2007469"/>
              <a:gd name="connsiteY3" fmla="*/ 0 h 2215157"/>
              <a:gd name="connsiteX4" fmla="*/ 1685873 w 2007469"/>
              <a:gd name="connsiteY4" fmla="*/ 321598 h 2215157"/>
              <a:gd name="connsiteX5" fmla="*/ 2007469 w 2007469"/>
              <a:gd name="connsiteY5" fmla="*/ 1098002 h 2215157"/>
              <a:gd name="connsiteX6" fmla="*/ 1685872 w 2007469"/>
              <a:gd name="connsiteY6" fmla="*/ 1874405 h 2215157"/>
              <a:gd name="connsiteX7" fmla="*/ 909468 w 2007469"/>
              <a:gd name="connsiteY7" fmla="*/ 2196002 h 2215157"/>
              <a:gd name="connsiteX8" fmla="*/ 332995 w 2007469"/>
              <a:gd name="connsiteY8" fmla="*/ 1989334 h 2215157"/>
              <a:gd name="connsiteX9" fmla="*/ 1848 w 2007469"/>
              <a:gd name="connsiteY9" fmla="*/ 1712009 h 2215157"/>
              <a:gd name="connsiteX10" fmla="*/ 9467 w 2007469"/>
              <a:gd name="connsiteY10" fmla="*/ 1053230 h 2215157"/>
              <a:gd name="connsiteX11" fmla="*/ 9467 w 2007469"/>
              <a:gd name="connsiteY11" fmla="*/ 1125238 h 2215157"/>
              <a:gd name="connsiteX12" fmla="*/ 6758 w 2007469"/>
              <a:gd name="connsiteY12" fmla="*/ 1097999 h 2215157"/>
              <a:gd name="connsiteX13" fmla="*/ 909467 w 2007469"/>
              <a:gd name="connsiteY13" fmla="*/ 2000710 h 2215157"/>
              <a:gd name="connsiteX14" fmla="*/ 1812178 w 2007469"/>
              <a:gd name="connsiteY14" fmla="*/ 1098001 h 2215157"/>
              <a:gd name="connsiteX15" fmla="*/ 909468 w 2007469"/>
              <a:gd name="connsiteY15" fmla="*/ 195291 h 2215157"/>
              <a:gd name="connsiteX16" fmla="*/ 6757 w 2007469"/>
              <a:gd name="connsiteY16" fmla="*/ 1098000 h 2215157"/>
              <a:gd name="connsiteX17" fmla="*/ 6758 w 2007469"/>
              <a:gd name="connsiteY17" fmla="*/ 1097999 h 2215157"/>
              <a:gd name="connsiteX0" fmla="*/ 9467 w 2007469"/>
              <a:gd name="connsiteY0" fmla="*/ 1125238 h 2215157"/>
              <a:gd name="connsiteX1" fmla="*/ 9468 w 2007469"/>
              <a:gd name="connsiteY1" fmla="*/ 477166 h 2215157"/>
              <a:gd name="connsiteX2" fmla="*/ 133066 w 2007469"/>
              <a:gd name="connsiteY2" fmla="*/ 321596 h 2215157"/>
              <a:gd name="connsiteX3" fmla="*/ 909470 w 2007469"/>
              <a:gd name="connsiteY3" fmla="*/ 0 h 2215157"/>
              <a:gd name="connsiteX4" fmla="*/ 1685873 w 2007469"/>
              <a:gd name="connsiteY4" fmla="*/ 321598 h 2215157"/>
              <a:gd name="connsiteX5" fmla="*/ 2007469 w 2007469"/>
              <a:gd name="connsiteY5" fmla="*/ 1098002 h 2215157"/>
              <a:gd name="connsiteX6" fmla="*/ 1685872 w 2007469"/>
              <a:gd name="connsiteY6" fmla="*/ 1874405 h 2215157"/>
              <a:gd name="connsiteX7" fmla="*/ 909468 w 2007469"/>
              <a:gd name="connsiteY7" fmla="*/ 2196002 h 2215157"/>
              <a:gd name="connsiteX8" fmla="*/ 332995 w 2007469"/>
              <a:gd name="connsiteY8" fmla="*/ 1989334 h 2215157"/>
              <a:gd name="connsiteX9" fmla="*/ 1848 w 2007469"/>
              <a:gd name="connsiteY9" fmla="*/ 1712009 h 2215157"/>
              <a:gd name="connsiteX10" fmla="*/ 9467 w 2007469"/>
              <a:gd name="connsiteY10" fmla="*/ 1053230 h 2215157"/>
              <a:gd name="connsiteX11" fmla="*/ 9467 w 2007469"/>
              <a:gd name="connsiteY11" fmla="*/ 1125238 h 2215157"/>
              <a:gd name="connsiteX12" fmla="*/ 6758 w 2007469"/>
              <a:gd name="connsiteY12" fmla="*/ 1097999 h 2215157"/>
              <a:gd name="connsiteX13" fmla="*/ 909467 w 2007469"/>
              <a:gd name="connsiteY13" fmla="*/ 2000710 h 2215157"/>
              <a:gd name="connsiteX14" fmla="*/ 1812178 w 2007469"/>
              <a:gd name="connsiteY14" fmla="*/ 1098001 h 2215157"/>
              <a:gd name="connsiteX15" fmla="*/ 909468 w 2007469"/>
              <a:gd name="connsiteY15" fmla="*/ 195291 h 2215157"/>
              <a:gd name="connsiteX16" fmla="*/ 6757 w 2007469"/>
              <a:gd name="connsiteY16" fmla="*/ 1098000 h 2215157"/>
              <a:gd name="connsiteX17" fmla="*/ 6758 w 2007469"/>
              <a:gd name="connsiteY17" fmla="*/ 1097999 h 2215157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332995 w 2007469"/>
              <a:gd name="connsiteY8" fmla="*/ 1989334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260987 w 2007469"/>
              <a:gd name="connsiteY8" fmla="*/ 198933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260987 w 2007469"/>
              <a:gd name="connsiteY8" fmla="*/ 198933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001169"/>
              <a:gd name="connsiteX1" fmla="*/ 9468 w 2007469"/>
              <a:gd name="connsiteY1" fmla="*/ 477166 h 2001169"/>
              <a:gd name="connsiteX2" fmla="*/ 133066 w 2007469"/>
              <a:gd name="connsiteY2" fmla="*/ 321596 h 2001169"/>
              <a:gd name="connsiteX3" fmla="*/ 909470 w 2007469"/>
              <a:gd name="connsiteY3" fmla="*/ 0 h 2001169"/>
              <a:gd name="connsiteX4" fmla="*/ 1685873 w 2007469"/>
              <a:gd name="connsiteY4" fmla="*/ 321598 h 2001169"/>
              <a:gd name="connsiteX5" fmla="*/ 2007469 w 2007469"/>
              <a:gd name="connsiteY5" fmla="*/ 1098002 h 2001169"/>
              <a:gd name="connsiteX6" fmla="*/ 1685872 w 2007469"/>
              <a:gd name="connsiteY6" fmla="*/ 1874405 h 2001169"/>
              <a:gd name="connsiteX7" fmla="*/ 1557131 w 2007469"/>
              <a:gd name="connsiteY7" fmla="*/ 1989335 h 2001169"/>
              <a:gd name="connsiteX8" fmla="*/ 260987 w 2007469"/>
              <a:gd name="connsiteY8" fmla="*/ 1989335 h 2001169"/>
              <a:gd name="connsiteX9" fmla="*/ 1848 w 2007469"/>
              <a:gd name="connsiteY9" fmla="*/ 1712009 h 2001169"/>
              <a:gd name="connsiteX10" fmla="*/ 9467 w 2007469"/>
              <a:gd name="connsiteY10" fmla="*/ 1053230 h 2001169"/>
              <a:gd name="connsiteX11" fmla="*/ 9467 w 2007469"/>
              <a:gd name="connsiteY11" fmla="*/ 1125238 h 2001169"/>
              <a:gd name="connsiteX12" fmla="*/ 6758 w 2007469"/>
              <a:gd name="connsiteY12" fmla="*/ 1097999 h 2001169"/>
              <a:gd name="connsiteX13" fmla="*/ 909467 w 2007469"/>
              <a:gd name="connsiteY13" fmla="*/ 2000710 h 2001169"/>
              <a:gd name="connsiteX14" fmla="*/ 1812178 w 2007469"/>
              <a:gd name="connsiteY14" fmla="*/ 1098001 h 2001169"/>
              <a:gd name="connsiteX15" fmla="*/ 909468 w 2007469"/>
              <a:gd name="connsiteY15" fmla="*/ 195291 h 2001169"/>
              <a:gd name="connsiteX16" fmla="*/ 6757 w 2007469"/>
              <a:gd name="connsiteY16" fmla="*/ 1098000 h 2001169"/>
              <a:gd name="connsiteX17" fmla="*/ 6758 w 2007469"/>
              <a:gd name="connsiteY17" fmla="*/ 1097999 h 2001169"/>
              <a:gd name="connsiteX0" fmla="*/ 9467 w 2007469"/>
              <a:gd name="connsiteY0" fmla="*/ 1125238 h 2001169"/>
              <a:gd name="connsiteX1" fmla="*/ 9468 w 2007469"/>
              <a:gd name="connsiteY1" fmla="*/ 477166 h 2001169"/>
              <a:gd name="connsiteX2" fmla="*/ 133066 w 2007469"/>
              <a:gd name="connsiteY2" fmla="*/ 321596 h 2001169"/>
              <a:gd name="connsiteX3" fmla="*/ 909470 w 2007469"/>
              <a:gd name="connsiteY3" fmla="*/ 0 h 2001169"/>
              <a:gd name="connsiteX4" fmla="*/ 1685873 w 2007469"/>
              <a:gd name="connsiteY4" fmla="*/ 321598 h 2001169"/>
              <a:gd name="connsiteX5" fmla="*/ 2007469 w 2007469"/>
              <a:gd name="connsiteY5" fmla="*/ 1098002 h 2001169"/>
              <a:gd name="connsiteX6" fmla="*/ 1685872 w 2007469"/>
              <a:gd name="connsiteY6" fmla="*/ 1874405 h 2001169"/>
              <a:gd name="connsiteX7" fmla="*/ 1557131 w 2007469"/>
              <a:gd name="connsiteY7" fmla="*/ 1989335 h 2001169"/>
              <a:gd name="connsiteX8" fmla="*/ 260987 w 2007469"/>
              <a:gd name="connsiteY8" fmla="*/ 1989335 h 2001169"/>
              <a:gd name="connsiteX9" fmla="*/ 1848 w 2007469"/>
              <a:gd name="connsiteY9" fmla="*/ 1712009 h 2001169"/>
              <a:gd name="connsiteX10" fmla="*/ 9467 w 2007469"/>
              <a:gd name="connsiteY10" fmla="*/ 1053230 h 2001169"/>
              <a:gd name="connsiteX11" fmla="*/ 9467 w 2007469"/>
              <a:gd name="connsiteY11" fmla="*/ 1125238 h 2001169"/>
              <a:gd name="connsiteX12" fmla="*/ 6758 w 2007469"/>
              <a:gd name="connsiteY12" fmla="*/ 1097999 h 2001169"/>
              <a:gd name="connsiteX13" fmla="*/ 909467 w 2007469"/>
              <a:gd name="connsiteY13" fmla="*/ 2000710 h 2001169"/>
              <a:gd name="connsiteX14" fmla="*/ 1812178 w 2007469"/>
              <a:gd name="connsiteY14" fmla="*/ 1098001 h 2001169"/>
              <a:gd name="connsiteX15" fmla="*/ 909468 w 2007469"/>
              <a:gd name="connsiteY15" fmla="*/ 195291 h 2001169"/>
              <a:gd name="connsiteX16" fmla="*/ 6757 w 2007469"/>
              <a:gd name="connsiteY16" fmla="*/ 1098000 h 2001169"/>
              <a:gd name="connsiteX17" fmla="*/ 6758 w 2007469"/>
              <a:gd name="connsiteY17" fmla="*/ 1097999 h 2001169"/>
              <a:gd name="connsiteX0" fmla="*/ 9467 w 2007469"/>
              <a:gd name="connsiteY0" fmla="*/ 1125238 h 2001169"/>
              <a:gd name="connsiteX1" fmla="*/ 9468 w 2007469"/>
              <a:gd name="connsiteY1" fmla="*/ 477166 h 2001169"/>
              <a:gd name="connsiteX2" fmla="*/ 133066 w 2007469"/>
              <a:gd name="connsiteY2" fmla="*/ 321596 h 2001169"/>
              <a:gd name="connsiteX3" fmla="*/ 909470 w 2007469"/>
              <a:gd name="connsiteY3" fmla="*/ 0 h 2001169"/>
              <a:gd name="connsiteX4" fmla="*/ 1685873 w 2007469"/>
              <a:gd name="connsiteY4" fmla="*/ 321598 h 2001169"/>
              <a:gd name="connsiteX5" fmla="*/ 2007469 w 2007469"/>
              <a:gd name="connsiteY5" fmla="*/ 1098002 h 2001169"/>
              <a:gd name="connsiteX6" fmla="*/ 1685872 w 2007469"/>
              <a:gd name="connsiteY6" fmla="*/ 1874405 h 2001169"/>
              <a:gd name="connsiteX7" fmla="*/ 1557131 w 2007469"/>
              <a:gd name="connsiteY7" fmla="*/ 1989335 h 2001169"/>
              <a:gd name="connsiteX8" fmla="*/ 260987 w 2007469"/>
              <a:gd name="connsiteY8" fmla="*/ 1989335 h 2001169"/>
              <a:gd name="connsiteX9" fmla="*/ 1848 w 2007469"/>
              <a:gd name="connsiteY9" fmla="*/ 1712009 h 2001169"/>
              <a:gd name="connsiteX10" fmla="*/ 9467 w 2007469"/>
              <a:gd name="connsiteY10" fmla="*/ 1053230 h 2001169"/>
              <a:gd name="connsiteX11" fmla="*/ 9467 w 2007469"/>
              <a:gd name="connsiteY11" fmla="*/ 1125238 h 2001169"/>
              <a:gd name="connsiteX12" fmla="*/ 6758 w 2007469"/>
              <a:gd name="connsiteY12" fmla="*/ 1097999 h 2001169"/>
              <a:gd name="connsiteX13" fmla="*/ 909467 w 2007469"/>
              <a:gd name="connsiteY13" fmla="*/ 2000710 h 2001169"/>
              <a:gd name="connsiteX14" fmla="*/ 1812178 w 2007469"/>
              <a:gd name="connsiteY14" fmla="*/ 1098001 h 2001169"/>
              <a:gd name="connsiteX15" fmla="*/ 909468 w 2007469"/>
              <a:gd name="connsiteY15" fmla="*/ 195291 h 2001169"/>
              <a:gd name="connsiteX16" fmla="*/ 6757 w 2007469"/>
              <a:gd name="connsiteY16" fmla="*/ 1098000 h 2001169"/>
              <a:gd name="connsiteX17" fmla="*/ 6758 w 2007469"/>
              <a:gd name="connsiteY17" fmla="*/ 1097999 h 2001169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332995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332995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332995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260987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260987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260987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987364 h 1863295"/>
              <a:gd name="connsiteX1" fmla="*/ 9468 w 2007469"/>
              <a:gd name="connsiteY1" fmla="*/ 339292 h 1863295"/>
              <a:gd name="connsiteX2" fmla="*/ 260987 w 2007469"/>
              <a:gd name="connsiteY2" fmla="*/ 44062 h 1863295"/>
              <a:gd name="connsiteX3" fmla="*/ 1485123 w 2007469"/>
              <a:gd name="connsiteY3" fmla="*/ 44062 h 1863295"/>
              <a:gd name="connsiteX4" fmla="*/ 1685873 w 2007469"/>
              <a:gd name="connsiteY4" fmla="*/ 183724 h 1863295"/>
              <a:gd name="connsiteX5" fmla="*/ 2007469 w 2007469"/>
              <a:gd name="connsiteY5" fmla="*/ 960128 h 1863295"/>
              <a:gd name="connsiteX6" fmla="*/ 1685872 w 2007469"/>
              <a:gd name="connsiteY6" fmla="*/ 1736531 h 1863295"/>
              <a:gd name="connsiteX7" fmla="*/ 1557131 w 2007469"/>
              <a:gd name="connsiteY7" fmla="*/ 1851461 h 1863295"/>
              <a:gd name="connsiteX8" fmla="*/ 260987 w 2007469"/>
              <a:gd name="connsiteY8" fmla="*/ 1851461 h 1863295"/>
              <a:gd name="connsiteX9" fmla="*/ 1848 w 2007469"/>
              <a:gd name="connsiteY9" fmla="*/ 1574135 h 1863295"/>
              <a:gd name="connsiteX10" fmla="*/ 9467 w 2007469"/>
              <a:gd name="connsiteY10" fmla="*/ 915356 h 1863295"/>
              <a:gd name="connsiteX11" fmla="*/ 9467 w 2007469"/>
              <a:gd name="connsiteY11" fmla="*/ 987364 h 1863295"/>
              <a:gd name="connsiteX12" fmla="*/ 6758 w 2007469"/>
              <a:gd name="connsiteY12" fmla="*/ 960125 h 1863295"/>
              <a:gd name="connsiteX13" fmla="*/ 909467 w 2007469"/>
              <a:gd name="connsiteY13" fmla="*/ 1862836 h 1863295"/>
              <a:gd name="connsiteX14" fmla="*/ 1812178 w 2007469"/>
              <a:gd name="connsiteY14" fmla="*/ 960127 h 1863295"/>
              <a:gd name="connsiteX15" fmla="*/ 909468 w 2007469"/>
              <a:gd name="connsiteY15" fmla="*/ 57417 h 1863295"/>
              <a:gd name="connsiteX16" fmla="*/ 6757 w 2007469"/>
              <a:gd name="connsiteY16" fmla="*/ 960126 h 1863295"/>
              <a:gd name="connsiteX17" fmla="*/ 6758 w 2007469"/>
              <a:gd name="connsiteY17" fmla="*/ 960125 h 1863295"/>
              <a:gd name="connsiteX0" fmla="*/ 9467 w 2007469"/>
              <a:gd name="connsiteY0" fmla="*/ 982945 h 1858876"/>
              <a:gd name="connsiteX1" fmla="*/ 9468 w 2007469"/>
              <a:gd name="connsiteY1" fmla="*/ 334873 h 1858876"/>
              <a:gd name="connsiteX2" fmla="*/ 260987 w 2007469"/>
              <a:gd name="connsiteY2" fmla="*/ 39643 h 1858876"/>
              <a:gd name="connsiteX3" fmla="*/ 1485123 w 2007469"/>
              <a:gd name="connsiteY3" fmla="*/ 39643 h 1858876"/>
              <a:gd name="connsiteX4" fmla="*/ 1685873 w 2007469"/>
              <a:gd name="connsiteY4" fmla="*/ 179305 h 1858876"/>
              <a:gd name="connsiteX5" fmla="*/ 2007469 w 2007469"/>
              <a:gd name="connsiteY5" fmla="*/ 955709 h 1858876"/>
              <a:gd name="connsiteX6" fmla="*/ 1685872 w 2007469"/>
              <a:gd name="connsiteY6" fmla="*/ 1732112 h 1858876"/>
              <a:gd name="connsiteX7" fmla="*/ 1557131 w 2007469"/>
              <a:gd name="connsiteY7" fmla="*/ 1847042 h 1858876"/>
              <a:gd name="connsiteX8" fmla="*/ 260987 w 2007469"/>
              <a:gd name="connsiteY8" fmla="*/ 1847042 h 1858876"/>
              <a:gd name="connsiteX9" fmla="*/ 1848 w 2007469"/>
              <a:gd name="connsiteY9" fmla="*/ 1569716 h 1858876"/>
              <a:gd name="connsiteX10" fmla="*/ 9467 w 2007469"/>
              <a:gd name="connsiteY10" fmla="*/ 910937 h 1858876"/>
              <a:gd name="connsiteX11" fmla="*/ 9467 w 2007469"/>
              <a:gd name="connsiteY11" fmla="*/ 982945 h 1858876"/>
              <a:gd name="connsiteX12" fmla="*/ 6758 w 2007469"/>
              <a:gd name="connsiteY12" fmla="*/ 955706 h 1858876"/>
              <a:gd name="connsiteX13" fmla="*/ 909467 w 2007469"/>
              <a:gd name="connsiteY13" fmla="*/ 1858417 h 1858876"/>
              <a:gd name="connsiteX14" fmla="*/ 1812178 w 2007469"/>
              <a:gd name="connsiteY14" fmla="*/ 955708 h 1858876"/>
              <a:gd name="connsiteX15" fmla="*/ 909468 w 2007469"/>
              <a:gd name="connsiteY15" fmla="*/ 52998 h 1858876"/>
              <a:gd name="connsiteX16" fmla="*/ 6757 w 2007469"/>
              <a:gd name="connsiteY16" fmla="*/ 955707 h 1858876"/>
              <a:gd name="connsiteX17" fmla="*/ 6758 w 2007469"/>
              <a:gd name="connsiteY17" fmla="*/ 955706 h 1858876"/>
              <a:gd name="connsiteX0" fmla="*/ 9467 w 2007469"/>
              <a:gd name="connsiteY0" fmla="*/ 982945 h 1858876"/>
              <a:gd name="connsiteX1" fmla="*/ 9468 w 2007469"/>
              <a:gd name="connsiteY1" fmla="*/ 334873 h 1858876"/>
              <a:gd name="connsiteX2" fmla="*/ 260987 w 2007469"/>
              <a:gd name="connsiteY2" fmla="*/ 39643 h 1858876"/>
              <a:gd name="connsiteX3" fmla="*/ 1485123 w 2007469"/>
              <a:gd name="connsiteY3" fmla="*/ 39643 h 1858876"/>
              <a:gd name="connsiteX4" fmla="*/ 1685873 w 2007469"/>
              <a:gd name="connsiteY4" fmla="*/ 179305 h 1858876"/>
              <a:gd name="connsiteX5" fmla="*/ 2007469 w 2007469"/>
              <a:gd name="connsiteY5" fmla="*/ 955709 h 1858876"/>
              <a:gd name="connsiteX6" fmla="*/ 1685872 w 2007469"/>
              <a:gd name="connsiteY6" fmla="*/ 1732112 h 1858876"/>
              <a:gd name="connsiteX7" fmla="*/ 1557131 w 2007469"/>
              <a:gd name="connsiteY7" fmla="*/ 1847042 h 1858876"/>
              <a:gd name="connsiteX8" fmla="*/ 260987 w 2007469"/>
              <a:gd name="connsiteY8" fmla="*/ 1847042 h 1858876"/>
              <a:gd name="connsiteX9" fmla="*/ 1848 w 2007469"/>
              <a:gd name="connsiteY9" fmla="*/ 1569716 h 1858876"/>
              <a:gd name="connsiteX10" fmla="*/ 9467 w 2007469"/>
              <a:gd name="connsiteY10" fmla="*/ 910937 h 1858876"/>
              <a:gd name="connsiteX11" fmla="*/ 9467 w 2007469"/>
              <a:gd name="connsiteY11" fmla="*/ 982945 h 1858876"/>
              <a:gd name="connsiteX12" fmla="*/ 6758 w 2007469"/>
              <a:gd name="connsiteY12" fmla="*/ 955706 h 1858876"/>
              <a:gd name="connsiteX13" fmla="*/ 909467 w 2007469"/>
              <a:gd name="connsiteY13" fmla="*/ 1858417 h 1858876"/>
              <a:gd name="connsiteX14" fmla="*/ 1812178 w 2007469"/>
              <a:gd name="connsiteY14" fmla="*/ 955708 h 1858876"/>
              <a:gd name="connsiteX15" fmla="*/ 909468 w 2007469"/>
              <a:gd name="connsiteY15" fmla="*/ 52998 h 1858876"/>
              <a:gd name="connsiteX16" fmla="*/ 6757 w 2007469"/>
              <a:gd name="connsiteY16" fmla="*/ 955707 h 1858876"/>
              <a:gd name="connsiteX17" fmla="*/ 6758 w 2007469"/>
              <a:gd name="connsiteY17" fmla="*/ 955706 h 1858876"/>
              <a:gd name="connsiteX0" fmla="*/ 9467 w 2007469"/>
              <a:gd name="connsiteY0" fmla="*/ 955708 h 1831639"/>
              <a:gd name="connsiteX1" fmla="*/ 9468 w 2007469"/>
              <a:gd name="connsiteY1" fmla="*/ 307636 h 1831639"/>
              <a:gd name="connsiteX2" fmla="*/ 260987 w 2007469"/>
              <a:gd name="connsiteY2" fmla="*/ 12406 h 1831639"/>
              <a:gd name="connsiteX3" fmla="*/ 1485123 w 2007469"/>
              <a:gd name="connsiteY3" fmla="*/ 12406 h 1831639"/>
              <a:gd name="connsiteX4" fmla="*/ 1685873 w 2007469"/>
              <a:gd name="connsiteY4" fmla="*/ 152068 h 1831639"/>
              <a:gd name="connsiteX5" fmla="*/ 2007469 w 2007469"/>
              <a:gd name="connsiteY5" fmla="*/ 928472 h 1831639"/>
              <a:gd name="connsiteX6" fmla="*/ 1685872 w 2007469"/>
              <a:gd name="connsiteY6" fmla="*/ 1704875 h 1831639"/>
              <a:gd name="connsiteX7" fmla="*/ 1557131 w 2007469"/>
              <a:gd name="connsiteY7" fmla="*/ 1819805 h 1831639"/>
              <a:gd name="connsiteX8" fmla="*/ 260987 w 2007469"/>
              <a:gd name="connsiteY8" fmla="*/ 1819805 h 1831639"/>
              <a:gd name="connsiteX9" fmla="*/ 1848 w 2007469"/>
              <a:gd name="connsiteY9" fmla="*/ 1542479 h 1831639"/>
              <a:gd name="connsiteX10" fmla="*/ 9467 w 2007469"/>
              <a:gd name="connsiteY10" fmla="*/ 883700 h 1831639"/>
              <a:gd name="connsiteX11" fmla="*/ 9467 w 2007469"/>
              <a:gd name="connsiteY11" fmla="*/ 955708 h 1831639"/>
              <a:gd name="connsiteX12" fmla="*/ 6758 w 2007469"/>
              <a:gd name="connsiteY12" fmla="*/ 928469 h 1831639"/>
              <a:gd name="connsiteX13" fmla="*/ 909467 w 2007469"/>
              <a:gd name="connsiteY13" fmla="*/ 1831180 h 1831639"/>
              <a:gd name="connsiteX14" fmla="*/ 1812178 w 2007469"/>
              <a:gd name="connsiteY14" fmla="*/ 928471 h 1831639"/>
              <a:gd name="connsiteX15" fmla="*/ 909468 w 2007469"/>
              <a:gd name="connsiteY15" fmla="*/ 25761 h 1831639"/>
              <a:gd name="connsiteX16" fmla="*/ 6757 w 2007469"/>
              <a:gd name="connsiteY16" fmla="*/ 928470 h 1831639"/>
              <a:gd name="connsiteX17" fmla="*/ 6758 w 2007469"/>
              <a:gd name="connsiteY17" fmla="*/ 928469 h 183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7469" h="1831639">
                <a:moveTo>
                  <a:pt x="9467" y="955708"/>
                </a:moveTo>
                <a:cubicBezTo>
                  <a:pt x="7379" y="590584"/>
                  <a:pt x="0" y="640132"/>
                  <a:pt x="9468" y="307636"/>
                </a:cubicBezTo>
                <a:cubicBezTo>
                  <a:pt x="71644" y="203840"/>
                  <a:pt x="147821" y="117136"/>
                  <a:pt x="260987" y="12406"/>
                </a:cubicBezTo>
                <a:cubicBezTo>
                  <a:pt x="955597" y="0"/>
                  <a:pt x="794534" y="5545"/>
                  <a:pt x="1485123" y="12406"/>
                </a:cubicBezTo>
                <a:cubicBezTo>
                  <a:pt x="1585404" y="57417"/>
                  <a:pt x="1632683" y="89704"/>
                  <a:pt x="1685873" y="152068"/>
                </a:cubicBezTo>
                <a:cubicBezTo>
                  <a:pt x="1841853" y="308958"/>
                  <a:pt x="2007469" y="637264"/>
                  <a:pt x="2007469" y="928472"/>
                </a:cubicBezTo>
                <a:cubicBezTo>
                  <a:pt x="2007469" y="1219680"/>
                  <a:pt x="1864140" y="1498446"/>
                  <a:pt x="1685872" y="1704875"/>
                </a:cubicBezTo>
                <a:cubicBezTo>
                  <a:pt x="1632832" y="1755597"/>
                  <a:pt x="1620178" y="1758488"/>
                  <a:pt x="1557131" y="1819805"/>
                </a:cubicBezTo>
                <a:cubicBezTo>
                  <a:pt x="1114000" y="1830284"/>
                  <a:pt x="612871" y="1831639"/>
                  <a:pt x="260987" y="1819805"/>
                </a:cubicBezTo>
                <a:cubicBezTo>
                  <a:pt x="193537" y="1765467"/>
                  <a:pt x="40207" y="1614770"/>
                  <a:pt x="1848" y="1542479"/>
                </a:cubicBezTo>
                <a:cubicBezTo>
                  <a:pt x="1" y="1403970"/>
                  <a:pt x="3097" y="1210855"/>
                  <a:pt x="9467" y="883700"/>
                </a:cubicBezTo>
                <a:lnTo>
                  <a:pt x="9467" y="955708"/>
                </a:lnTo>
                <a:close/>
                <a:moveTo>
                  <a:pt x="6758" y="928469"/>
                </a:moveTo>
                <a:cubicBezTo>
                  <a:pt x="6757" y="1427022"/>
                  <a:pt x="410914" y="1831179"/>
                  <a:pt x="909467" y="1831180"/>
                </a:cubicBezTo>
                <a:cubicBezTo>
                  <a:pt x="1408020" y="1831180"/>
                  <a:pt x="1812177" y="1427023"/>
                  <a:pt x="1812178" y="928471"/>
                </a:cubicBezTo>
                <a:cubicBezTo>
                  <a:pt x="1812178" y="429918"/>
                  <a:pt x="1408021" y="25761"/>
                  <a:pt x="909468" y="25761"/>
                </a:cubicBezTo>
                <a:cubicBezTo>
                  <a:pt x="410915" y="25760"/>
                  <a:pt x="6758" y="429917"/>
                  <a:pt x="6757" y="928470"/>
                </a:cubicBezTo>
                <a:lnTo>
                  <a:pt x="6758" y="92846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 bwMode="auto">
          <a:xfrm>
            <a:off x="594088" y="5238000"/>
            <a:ext cx="630000" cy="630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indent="-182563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ru-RU" smtClean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35200" y="4653136"/>
            <a:ext cx="162000" cy="183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indent="-182563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243" y="109931"/>
            <a:ext cx="5383510" cy="66028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Пять шагов к безопасности</a:t>
            </a:r>
            <a:endParaRPr lang="ru-RU" sz="2000" b="1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6" y="6453336"/>
            <a:ext cx="1009650" cy="2667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32" y="169443"/>
            <a:ext cx="1545648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707989"/>
            <a:ext cx="5057775" cy="3352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6" y="3672036"/>
            <a:ext cx="50673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6695" y="1124744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СТОП карта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1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64" y="268232"/>
            <a:ext cx="1545648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latin typeface="+mn-lt"/>
              </a:rPr>
              <a:t>Твоя безопасность </a:t>
            </a:r>
            <a:r>
              <a:rPr lang="ru-RU" sz="2200" b="1" dirty="0" smtClean="0">
                <a:latin typeface="+mn-lt"/>
              </a:rPr>
              <a:t>в пяти шагах! </a:t>
            </a:r>
            <a:endParaRPr lang="ru-RU" sz="22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556792"/>
            <a:ext cx="8338965" cy="4569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526" y="6453336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>
            <a:spLocks/>
          </p:cNvSpPr>
          <p:nvPr/>
        </p:nvSpPr>
        <p:spPr bwMode="auto">
          <a:xfrm>
            <a:off x="-9467" y="4636799"/>
            <a:ext cx="2007469" cy="1836000"/>
          </a:xfrm>
          <a:custGeom>
            <a:avLst/>
            <a:gdLst>
              <a:gd name="connsiteX0" fmla="*/ 0 w 2196000"/>
              <a:gd name="connsiteY0" fmla="*/ 1098000 h 2196000"/>
              <a:gd name="connsiteX1" fmla="*/ 321598 w 2196000"/>
              <a:gd name="connsiteY1" fmla="*/ 321597 h 2196000"/>
              <a:gd name="connsiteX2" fmla="*/ 1098002 w 2196000"/>
              <a:gd name="connsiteY2" fmla="*/ 1 h 2196000"/>
              <a:gd name="connsiteX3" fmla="*/ 1874405 w 2196000"/>
              <a:gd name="connsiteY3" fmla="*/ 321599 h 2196000"/>
              <a:gd name="connsiteX4" fmla="*/ 2196001 w 2196000"/>
              <a:gd name="connsiteY4" fmla="*/ 1098003 h 2196000"/>
              <a:gd name="connsiteX5" fmla="*/ 1874404 w 2196000"/>
              <a:gd name="connsiteY5" fmla="*/ 1874406 h 2196000"/>
              <a:gd name="connsiteX6" fmla="*/ 1098000 w 2196000"/>
              <a:gd name="connsiteY6" fmla="*/ 2196003 h 2196000"/>
              <a:gd name="connsiteX7" fmla="*/ 321597 w 2196000"/>
              <a:gd name="connsiteY7" fmla="*/ 1874406 h 2196000"/>
              <a:gd name="connsiteX8" fmla="*/ 1 w 2196000"/>
              <a:gd name="connsiteY8" fmla="*/ 1098002 h 2196000"/>
              <a:gd name="connsiteX9" fmla="*/ 0 w 2196000"/>
              <a:gd name="connsiteY9" fmla="*/ 1098000 h 2196000"/>
              <a:gd name="connsiteX10" fmla="*/ 195290 w 2196000"/>
              <a:gd name="connsiteY10" fmla="*/ 1098000 h 2196000"/>
              <a:gd name="connsiteX11" fmla="*/ 1097999 w 2196000"/>
              <a:gd name="connsiteY11" fmla="*/ 2000711 h 2196000"/>
              <a:gd name="connsiteX12" fmla="*/ 2000710 w 2196000"/>
              <a:gd name="connsiteY12" fmla="*/ 1098002 h 2196000"/>
              <a:gd name="connsiteX13" fmla="*/ 1098000 w 2196000"/>
              <a:gd name="connsiteY13" fmla="*/ 195292 h 2196000"/>
              <a:gd name="connsiteX14" fmla="*/ 195289 w 2196000"/>
              <a:gd name="connsiteY14" fmla="*/ 1098001 h 2196000"/>
              <a:gd name="connsiteX15" fmla="*/ 195290 w 2196000"/>
              <a:gd name="connsiteY15" fmla="*/ 1098000 h 2196000"/>
              <a:gd name="connsiteX0" fmla="*/ 0 w 2196001"/>
              <a:gd name="connsiteY0" fmla="*/ 1097999 h 2196002"/>
              <a:gd name="connsiteX1" fmla="*/ 321598 w 2196001"/>
              <a:gd name="connsiteY1" fmla="*/ 321596 h 2196002"/>
              <a:gd name="connsiteX2" fmla="*/ 1098002 w 2196001"/>
              <a:gd name="connsiteY2" fmla="*/ 0 h 2196002"/>
              <a:gd name="connsiteX3" fmla="*/ 1874405 w 2196001"/>
              <a:gd name="connsiteY3" fmla="*/ 321598 h 2196002"/>
              <a:gd name="connsiteX4" fmla="*/ 2196001 w 2196001"/>
              <a:gd name="connsiteY4" fmla="*/ 1098002 h 2196002"/>
              <a:gd name="connsiteX5" fmla="*/ 1874404 w 2196001"/>
              <a:gd name="connsiteY5" fmla="*/ 1874405 h 2196002"/>
              <a:gd name="connsiteX6" fmla="*/ 1098000 w 2196001"/>
              <a:gd name="connsiteY6" fmla="*/ 2196002 h 2196002"/>
              <a:gd name="connsiteX7" fmla="*/ 321597 w 2196001"/>
              <a:gd name="connsiteY7" fmla="*/ 1874405 h 2196002"/>
              <a:gd name="connsiteX8" fmla="*/ 190380 w 2196001"/>
              <a:gd name="connsiteY8" fmla="*/ 1712009 h 2196002"/>
              <a:gd name="connsiteX9" fmla="*/ 1 w 2196001"/>
              <a:gd name="connsiteY9" fmla="*/ 1098001 h 2196002"/>
              <a:gd name="connsiteX10" fmla="*/ 0 w 2196001"/>
              <a:gd name="connsiteY10" fmla="*/ 1097999 h 2196002"/>
              <a:gd name="connsiteX11" fmla="*/ 195290 w 2196001"/>
              <a:gd name="connsiteY11" fmla="*/ 1097999 h 2196002"/>
              <a:gd name="connsiteX12" fmla="*/ 1097999 w 2196001"/>
              <a:gd name="connsiteY12" fmla="*/ 2000710 h 2196002"/>
              <a:gd name="connsiteX13" fmla="*/ 2000710 w 2196001"/>
              <a:gd name="connsiteY13" fmla="*/ 1098001 h 2196002"/>
              <a:gd name="connsiteX14" fmla="*/ 1098000 w 2196001"/>
              <a:gd name="connsiteY14" fmla="*/ 195291 h 2196002"/>
              <a:gd name="connsiteX15" fmla="*/ 195289 w 2196001"/>
              <a:gd name="connsiteY15" fmla="*/ 1098000 h 2196002"/>
              <a:gd name="connsiteX16" fmla="*/ 195290 w 2196001"/>
              <a:gd name="connsiteY16" fmla="*/ 1097999 h 2196002"/>
              <a:gd name="connsiteX0" fmla="*/ 0 w 2196001"/>
              <a:gd name="connsiteY0" fmla="*/ 1097999 h 2196002"/>
              <a:gd name="connsiteX1" fmla="*/ 205620 w 2196001"/>
              <a:gd name="connsiteY1" fmla="*/ 466138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0 w 2196001"/>
              <a:gd name="connsiteY0" fmla="*/ 1097999 h 2196002"/>
              <a:gd name="connsiteX1" fmla="*/ 198000 w 2196001"/>
              <a:gd name="connsiteY1" fmla="*/ 477166 h 2196002"/>
              <a:gd name="connsiteX2" fmla="*/ 321598 w 2196001"/>
              <a:gd name="connsiteY2" fmla="*/ 321596 h 2196002"/>
              <a:gd name="connsiteX3" fmla="*/ 1098002 w 2196001"/>
              <a:gd name="connsiteY3" fmla="*/ 0 h 2196002"/>
              <a:gd name="connsiteX4" fmla="*/ 1874405 w 2196001"/>
              <a:gd name="connsiteY4" fmla="*/ 321598 h 2196002"/>
              <a:gd name="connsiteX5" fmla="*/ 2196001 w 2196001"/>
              <a:gd name="connsiteY5" fmla="*/ 1098002 h 2196002"/>
              <a:gd name="connsiteX6" fmla="*/ 1874404 w 2196001"/>
              <a:gd name="connsiteY6" fmla="*/ 1874405 h 2196002"/>
              <a:gd name="connsiteX7" fmla="*/ 1098000 w 2196001"/>
              <a:gd name="connsiteY7" fmla="*/ 2196002 h 2196002"/>
              <a:gd name="connsiteX8" fmla="*/ 321597 w 2196001"/>
              <a:gd name="connsiteY8" fmla="*/ 1874405 h 2196002"/>
              <a:gd name="connsiteX9" fmla="*/ 190380 w 2196001"/>
              <a:gd name="connsiteY9" fmla="*/ 1712009 h 2196002"/>
              <a:gd name="connsiteX10" fmla="*/ 1 w 2196001"/>
              <a:gd name="connsiteY10" fmla="*/ 1098001 h 2196002"/>
              <a:gd name="connsiteX11" fmla="*/ 0 w 2196001"/>
              <a:gd name="connsiteY11" fmla="*/ 1097999 h 2196002"/>
              <a:gd name="connsiteX12" fmla="*/ 195290 w 2196001"/>
              <a:gd name="connsiteY12" fmla="*/ 1097999 h 2196002"/>
              <a:gd name="connsiteX13" fmla="*/ 1097999 w 2196001"/>
              <a:gd name="connsiteY13" fmla="*/ 2000710 h 2196002"/>
              <a:gd name="connsiteX14" fmla="*/ 2000710 w 2196001"/>
              <a:gd name="connsiteY14" fmla="*/ 1098001 h 2196002"/>
              <a:gd name="connsiteX15" fmla="*/ 1098000 w 2196001"/>
              <a:gd name="connsiteY15" fmla="*/ 195291 h 2196002"/>
              <a:gd name="connsiteX16" fmla="*/ 195289 w 2196001"/>
              <a:gd name="connsiteY16" fmla="*/ 1098000 h 2196002"/>
              <a:gd name="connsiteX17" fmla="*/ 195290 w 2196001"/>
              <a:gd name="connsiteY17" fmla="*/ 1097999 h 2196002"/>
              <a:gd name="connsiteX0" fmla="*/ 161487 w 2196000"/>
              <a:gd name="connsiteY0" fmla="*/ 1053230 h 2196002"/>
              <a:gd name="connsiteX1" fmla="*/ 197999 w 2196000"/>
              <a:gd name="connsiteY1" fmla="*/ 477166 h 2196002"/>
              <a:gd name="connsiteX2" fmla="*/ 321597 w 2196000"/>
              <a:gd name="connsiteY2" fmla="*/ 321596 h 2196002"/>
              <a:gd name="connsiteX3" fmla="*/ 1098001 w 2196000"/>
              <a:gd name="connsiteY3" fmla="*/ 0 h 2196002"/>
              <a:gd name="connsiteX4" fmla="*/ 1874404 w 2196000"/>
              <a:gd name="connsiteY4" fmla="*/ 321598 h 2196002"/>
              <a:gd name="connsiteX5" fmla="*/ 2196000 w 2196000"/>
              <a:gd name="connsiteY5" fmla="*/ 1098002 h 2196002"/>
              <a:gd name="connsiteX6" fmla="*/ 1874403 w 2196000"/>
              <a:gd name="connsiteY6" fmla="*/ 1874405 h 2196002"/>
              <a:gd name="connsiteX7" fmla="*/ 1097999 w 2196000"/>
              <a:gd name="connsiteY7" fmla="*/ 2196002 h 2196002"/>
              <a:gd name="connsiteX8" fmla="*/ 321596 w 2196000"/>
              <a:gd name="connsiteY8" fmla="*/ 1874405 h 2196002"/>
              <a:gd name="connsiteX9" fmla="*/ 190379 w 2196000"/>
              <a:gd name="connsiteY9" fmla="*/ 1712009 h 2196002"/>
              <a:gd name="connsiteX10" fmla="*/ 0 w 2196000"/>
              <a:gd name="connsiteY10" fmla="*/ 1098001 h 2196002"/>
              <a:gd name="connsiteX11" fmla="*/ 161487 w 2196000"/>
              <a:gd name="connsiteY11" fmla="*/ 1053230 h 2196002"/>
              <a:gd name="connsiteX12" fmla="*/ 195289 w 2196000"/>
              <a:gd name="connsiteY12" fmla="*/ 1097999 h 2196002"/>
              <a:gd name="connsiteX13" fmla="*/ 1097998 w 2196000"/>
              <a:gd name="connsiteY13" fmla="*/ 2000710 h 2196002"/>
              <a:gd name="connsiteX14" fmla="*/ 2000709 w 2196000"/>
              <a:gd name="connsiteY14" fmla="*/ 1098001 h 2196002"/>
              <a:gd name="connsiteX15" fmla="*/ 1097999 w 2196000"/>
              <a:gd name="connsiteY15" fmla="*/ 195291 h 2196002"/>
              <a:gd name="connsiteX16" fmla="*/ 195288 w 2196000"/>
              <a:gd name="connsiteY16" fmla="*/ 1098000 h 2196002"/>
              <a:gd name="connsiteX17" fmla="*/ 195289 w 2196000"/>
              <a:gd name="connsiteY17" fmla="*/ 1097999 h 2196002"/>
              <a:gd name="connsiteX0" fmla="*/ 197998 w 2196000"/>
              <a:gd name="connsiteY0" fmla="*/ 1125238 h 2196002"/>
              <a:gd name="connsiteX1" fmla="*/ 197999 w 2196000"/>
              <a:gd name="connsiteY1" fmla="*/ 477166 h 2196002"/>
              <a:gd name="connsiteX2" fmla="*/ 321597 w 2196000"/>
              <a:gd name="connsiteY2" fmla="*/ 321596 h 2196002"/>
              <a:gd name="connsiteX3" fmla="*/ 1098001 w 2196000"/>
              <a:gd name="connsiteY3" fmla="*/ 0 h 2196002"/>
              <a:gd name="connsiteX4" fmla="*/ 1874404 w 2196000"/>
              <a:gd name="connsiteY4" fmla="*/ 321598 h 2196002"/>
              <a:gd name="connsiteX5" fmla="*/ 2196000 w 2196000"/>
              <a:gd name="connsiteY5" fmla="*/ 1098002 h 2196002"/>
              <a:gd name="connsiteX6" fmla="*/ 1874403 w 2196000"/>
              <a:gd name="connsiteY6" fmla="*/ 1874405 h 2196002"/>
              <a:gd name="connsiteX7" fmla="*/ 1097999 w 2196000"/>
              <a:gd name="connsiteY7" fmla="*/ 2196002 h 2196002"/>
              <a:gd name="connsiteX8" fmla="*/ 321596 w 2196000"/>
              <a:gd name="connsiteY8" fmla="*/ 1874405 h 2196002"/>
              <a:gd name="connsiteX9" fmla="*/ 190379 w 2196000"/>
              <a:gd name="connsiteY9" fmla="*/ 1712009 h 2196002"/>
              <a:gd name="connsiteX10" fmla="*/ 0 w 2196000"/>
              <a:gd name="connsiteY10" fmla="*/ 1098001 h 2196002"/>
              <a:gd name="connsiteX11" fmla="*/ 197998 w 2196000"/>
              <a:gd name="connsiteY11" fmla="*/ 1125238 h 2196002"/>
              <a:gd name="connsiteX12" fmla="*/ 195289 w 2196000"/>
              <a:gd name="connsiteY12" fmla="*/ 1097999 h 2196002"/>
              <a:gd name="connsiteX13" fmla="*/ 1097998 w 2196000"/>
              <a:gd name="connsiteY13" fmla="*/ 2000710 h 2196002"/>
              <a:gd name="connsiteX14" fmla="*/ 2000709 w 2196000"/>
              <a:gd name="connsiteY14" fmla="*/ 1098001 h 2196002"/>
              <a:gd name="connsiteX15" fmla="*/ 1097999 w 2196000"/>
              <a:gd name="connsiteY15" fmla="*/ 195291 h 2196002"/>
              <a:gd name="connsiteX16" fmla="*/ 195288 w 2196000"/>
              <a:gd name="connsiteY16" fmla="*/ 1098000 h 2196002"/>
              <a:gd name="connsiteX17" fmla="*/ 195289 w 2196000"/>
              <a:gd name="connsiteY17" fmla="*/ 1097999 h 2196002"/>
              <a:gd name="connsiteX0" fmla="*/ 197998 w 2196000"/>
              <a:gd name="connsiteY0" fmla="*/ 1125238 h 2196002"/>
              <a:gd name="connsiteX1" fmla="*/ 197999 w 2196000"/>
              <a:gd name="connsiteY1" fmla="*/ 477166 h 2196002"/>
              <a:gd name="connsiteX2" fmla="*/ 321597 w 2196000"/>
              <a:gd name="connsiteY2" fmla="*/ 321596 h 2196002"/>
              <a:gd name="connsiteX3" fmla="*/ 1098001 w 2196000"/>
              <a:gd name="connsiteY3" fmla="*/ 0 h 2196002"/>
              <a:gd name="connsiteX4" fmla="*/ 1874404 w 2196000"/>
              <a:gd name="connsiteY4" fmla="*/ 321598 h 2196002"/>
              <a:gd name="connsiteX5" fmla="*/ 2196000 w 2196000"/>
              <a:gd name="connsiteY5" fmla="*/ 1098002 h 2196002"/>
              <a:gd name="connsiteX6" fmla="*/ 1874403 w 2196000"/>
              <a:gd name="connsiteY6" fmla="*/ 1874405 h 2196002"/>
              <a:gd name="connsiteX7" fmla="*/ 1097999 w 2196000"/>
              <a:gd name="connsiteY7" fmla="*/ 2196002 h 2196002"/>
              <a:gd name="connsiteX8" fmla="*/ 321596 w 2196000"/>
              <a:gd name="connsiteY8" fmla="*/ 1874405 h 2196002"/>
              <a:gd name="connsiteX9" fmla="*/ 190379 w 2196000"/>
              <a:gd name="connsiteY9" fmla="*/ 1712009 h 2196002"/>
              <a:gd name="connsiteX10" fmla="*/ 0 w 2196000"/>
              <a:gd name="connsiteY10" fmla="*/ 1098001 h 2196002"/>
              <a:gd name="connsiteX11" fmla="*/ 197998 w 2196000"/>
              <a:gd name="connsiteY11" fmla="*/ 1125238 h 2196002"/>
              <a:gd name="connsiteX12" fmla="*/ 195289 w 2196000"/>
              <a:gd name="connsiteY12" fmla="*/ 1097999 h 2196002"/>
              <a:gd name="connsiteX13" fmla="*/ 1097998 w 2196000"/>
              <a:gd name="connsiteY13" fmla="*/ 2000710 h 2196002"/>
              <a:gd name="connsiteX14" fmla="*/ 2000709 w 2196000"/>
              <a:gd name="connsiteY14" fmla="*/ 1098001 h 2196002"/>
              <a:gd name="connsiteX15" fmla="*/ 1097999 w 2196000"/>
              <a:gd name="connsiteY15" fmla="*/ 195291 h 2196002"/>
              <a:gd name="connsiteX16" fmla="*/ 195288 w 2196000"/>
              <a:gd name="connsiteY16" fmla="*/ 1098000 h 2196002"/>
              <a:gd name="connsiteX17" fmla="*/ 195289 w 2196000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133065 w 2007469"/>
              <a:gd name="connsiteY8" fmla="*/ 187440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227158"/>
              <a:gd name="connsiteX1" fmla="*/ 9468 w 2007469"/>
              <a:gd name="connsiteY1" fmla="*/ 477166 h 2227158"/>
              <a:gd name="connsiteX2" fmla="*/ 133066 w 2007469"/>
              <a:gd name="connsiteY2" fmla="*/ 321596 h 2227158"/>
              <a:gd name="connsiteX3" fmla="*/ 909470 w 2007469"/>
              <a:gd name="connsiteY3" fmla="*/ 0 h 2227158"/>
              <a:gd name="connsiteX4" fmla="*/ 1685873 w 2007469"/>
              <a:gd name="connsiteY4" fmla="*/ 321598 h 2227158"/>
              <a:gd name="connsiteX5" fmla="*/ 2007469 w 2007469"/>
              <a:gd name="connsiteY5" fmla="*/ 1098002 h 2227158"/>
              <a:gd name="connsiteX6" fmla="*/ 1685872 w 2007469"/>
              <a:gd name="connsiteY6" fmla="*/ 1874405 h 2227158"/>
              <a:gd name="connsiteX7" fmla="*/ 909468 w 2007469"/>
              <a:gd name="connsiteY7" fmla="*/ 2196002 h 2227158"/>
              <a:gd name="connsiteX8" fmla="*/ 405003 w 2007469"/>
              <a:gd name="connsiteY8" fmla="*/ 2061342 h 2227158"/>
              <a:gd name="connsiteX9" fmla="*/ 1848 w 2007469"/>
              <a:gd name="connsiteY9" fmla="*/ 1712009 h 2227158"/>
              <a:gd name="connsiteX10" fmla="*/ 9467 w 2007469"/>
              <a:gd name="connsiteY10" fmla="*/ 1053230 h 2227158"/>
              <a:gd name="connsiteX11" fmla="*/ 9467 w 2007469"/>
              <a:gd name="connsiteY11" fmla="*/ 1125238 h 2227158"/>
              <a:gd name="connsiteX12" fmla="*/ 6758 w 2007469"/>
              <a:gd name="connsiteY12" fmla="*/ 1097999 h 2227158"/>
              <a:gd name="connsiteX13" fmla="*/ 909467 w 2007469"/>
              <a:gd name="connsiteY13" fmla="*/ 2000710 h 2227158"/>
              <a:gd name="connsiteX14" fmla="*/ 1812178 w 2007469"/>
              <a:gd name="connsiteY14" fmla="*/ 1098001 h 2227158"/>
              <a:gd name="connsiteX15" fmla="*/ 909468 w 2007469"/>
              <a:gd name="connsiteY15" fmla="*/ 195291 h 2227158"/>
              <a:gd name="connsiteX16" fmla="*/ 6757 w 2007469"/>
              <a:gd name="connsiteY16" fmla="*/ 1098000 h 2227158"/>
              <a:gd name="connsiteX17" fmla="*/ 6758 w 2007469"/>
              <a:gd name="connsiteY17" fmla="*/ 1097999 h 2227158"/>
              <a:gd name="connsiteX0" fmla="*/ 9467 w 2007469"/>
              <a:gd name="connsiteY0" fmla="*/ 1125238 h 2215157"/>
              <a:gd name="connsiteX1" fmla="*/ 9468 w 2007469"/>
              <a:gd name="connsiteY1" fmla="*/ 477166 h 2215157"/>
              <a:gd name="connsiteX2" fmla="*/ 133066 w 2007469"/>
              <a:gd name="connsiteY2" fmla="*/ 321596 h 2215157"/>
              <a:gd name="connsiteX3" fmla="*/ 909470 w 2007469"/>
              <a:gd name="connsiteY3" fmla="*/ 0 h 2215157"/>
              <a:gd name="connsiteX4" fmla="*/ 1685873 w 2007469"/>
              <a:gd name="connsiteY4" fmla="*/ 321598 h 2215157"/>
              <a:gd name="connsiteX5" fmla="*/ 2007469 w 2007469"/>
              <a:gd name="connsiteY5" fmla="*/ 1098002 h 2215157"/>
              <a:gd name="connsiteX6" fmla="*/ 1685872 w 2007469"/>
              <a:gd name="connsiteY6" fmla="*/ 1874405 h 2215157"/>
              <a:gd name="connsiteX7" fmla="*/ 909468 w 2007469"/>
              <a:gd name="connsiteY7" fmla="*/ 2196002 h 2215157"/>
              <a:gd name="connsiteX8" fmla="*/ 332995 w 2007469"/>
              <a:gd name="connsiteY8" fmla="*/ 1989334 h 2215157"/>
              <a:gd name="connsiteX9" fmla="*/ 1848 w 2007469"/>
              <a:gd name="connsiteY9" fmla="*/ 1712009 h 2215157"/>
              <a:gd name="connsiteX10" fmla="*/ 9467 w 2007469"/>
              <a:gd name="connsiteY10" fmla="*/ 1053230 h 2215157"/>
              <a:gd name="connsiteX11" fmla="*/ 9467 w 2007469"/>
              <a:gd name="connsiteY11" fmla="*/ 1125238 h 2215157"/>
              <a:gd name="connsiteX12" fmla="*/ 6758 w 2007469"/>
              <a:gd name="connsiteY12" fmla="*/ 1097999 h 2215157"/>
              <a:gd name="connsiteX13" fmla="*/ 909467 w 2007469"/>
              <a:gd name="connsiteY13" fmla="*/ 2000710 h 2215157"/>
              <a:gd name="connsiteX14" fmla="*/ 1812178 w 2007469"/>
              <a:gd name="connsiteY14" fmla="*/ 1098001 h 2215157"/>
              <a:gd name="connsiteX15" fmla="*/ 909468 w 2007469"/>
              <a:gd name="connsiteY15" fmla="*/ 195291 h 2215157"/>
              <a:gd name="connsiteX16" fmla="*/ 6757 w 2007469"/>
              <a:gd name="connsiteY16" fmla="*/ 1098000 h 2215157"/>
              <a:gd name="connsiteX17" fmla="*/ 6758 w 2007469"/>
              <a:gd name="connsiteY17" fmla="*/ 1097999 h 2215157"/>
              <a:gd name="connsiteX0" fmla="*/ 9467 w 2007469"/>
              <a:gd name="connsiteY0" fmla="*/ 1125238 h 2215157"/>
              <a:gd name="connsiteX1" fmla="*/ 9468 w 2007469"/>
              <a:gd name="connsiteY1" fmla="*/ 477166 h 2215157"/>
              <a:gd name="connsiteX2" fmla="*/ 133066 w 2007469"/>
              <a:gd name="connsiteY2" fmla="*/ 321596 h 2215157"/>
              <a:gd name="connsiteX3" fmla="*/ 909470 w 2007469"/>
              <a:gd name="connsiteY3" fmla="*/ 0 h 2215157"/>
              <a:gd name="connsiteX4" fmla="*/ 1685873 w 2007469"/>
              <a:gd name="connsiteY4" fmla="*/ 321598 h 2215157"/>
              <a:gd name="connsiteX5" fmla="*/ 2007469 w 2007469"/>
              <a:gd name="connsiteY5" fmla="*/ 1098002 h 2215157"/>
              <a:gd name="connsiteX6" fmla="*/ 1685872 w 2007469"/>
              <a:gd name="connsiteY6" fmla="*/ 1874405 h 2215157"/>
              <a:gd name="connsiteX7" fmla="*/ 909468 w 2007469"/>
              <a:gd name="connsiteY7" fmla="*/ 2196002 h 2215157"/>
              <a:gd name="connsiteX8" fmla="*/ 332995 w 2007469"/>
              <a:gd name="connsiteY8" fmla="*/ 1989334 h 2215157"/>
              <a:gd name="connsiteX9" fmla="*/ 1848 w 2007469"/>
              <a:gd name="connsiteY9" fmla="*/ 1712009 h 2215157"/>
              <a:gd name="connsiteX10" fmla="*/ 9467 w 2007469"/>
              <a:gd name="connsiteY10" fmla="*/ 1053230 h 2215157"/>
              <a:gd name="connsiteX11" fmla="*/ 9467 w 2007469"/>
              <a:gd name="connsiteY11" fmla="*/ 1125238 h 2215157"/>
              <a:gd name="connsiteX12" fmla="*/ 6758 w 2007469"/>
              <a:gd name="connsiteY12" fmla="*/ 1097999 h 2215157"/>
              <a:gd name="connsiteX13" fmla="*/ 909467 w 2007469"/>
              <a:gd name="connsiteY13" fmla="*/ 2000710 h 2215157"/>
              <a:gd name="connsiteX14" fmla="*/ 1812178 w 2007469"/>
              <a:gd name="connsiteY14" fmla="*/ 1098001 h 2215157"/>
              <a:gd name="connsiteX15" fmla="*/ 909468 w 2007469"/>
              <a:gd name="connsiteY15" fmla="*/ 195291 h 2215157"/>
              <a:gd name="connsiteX16" fmla="*/ 6757 w 2007469"/>
              <a:gd name="connsiteY16" fmla="*/ 1098000 h 2215157"/>
              <a:gd name="connsiteX17" fmla="*/ 6758 w 2007469"/>
              <a:gd name="connsiteY17" fmla="*/ 1097999 h 2215157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332995 w 2007469"/>
              <a:gd name="connsiteY8" fmla="*/ 1989334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260987 w 2007469"/>
              <a:gd name="connsiteY8" fmla="*/ 198933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96002"/>
              <a:gd name="connsiteX1" fmla="*/ 9468 w 2007469"/>
              <a:gd name="connsiteY1" fmla="*/ 477166 h 2196002"/>
              <a:gd name="connsiteX2" fmla="*/ 133066 w 2007469"/>
              <a:gd name="connsiteY2" fmla="*/ 321596 h 2196002"/>
              <a:gd name="connsiteX3" fmla="*/ 909470 w 2007469"/>
              <a:gd name="connsiteY3" fmla="*/ 0 h 2196002"/>
              <a:gd name="connsiteX4" fmla="*/ 1685873 w 2007469"/>
              <a:gd name="connsiteY4" fmla="*/ 321598 h 2196002"/>
              <a:gd name="connsiteX5" fmla="*/ 2007469 w 2007469"/>
              <a:gd name="connsiteY5" fmla="*/ 1098002 h 2196002"/>
              <a:gd name="connsiteX6" fmla="*/ 1685872 w 2007469"/>
              <a:gd name="connsiteY6" fmla="*/ 1874405 h 2196002"/>
              <a:gd name="connsiteX7" fmla="*/ 909468 w 2007469"/>
              <a:gd name="connsiteY7" fmla="*/ 2196002 h 2196002"/>
              <a:gd name="connsiteX8" fmla="*/ 260987 w 2007469"/>
              <a:gd name="connsiteY8" fmla="*/ 1989335 h 2196002"/>
              <a:gd name="connsiteX9" fmla="*/ 1848 w 2007469"/>
              <a:gd name="connsiteY9" fmla="*/ 1712009 h 2196002"/>
              <a:gd name="connsiteX10" fmla="*/ 9467 w 2007469"/>
              <a:gd name="connsiteY10" fmla="*/ 1053230 h 2196002"/>
              <a:gd name="connsiteX11" fmla="*/ 9467 w 2007469"/>
              <a:gd name="connsiteY11" fmla="*/ 1125238 h 2196002"/>
              <a:gd name="connsiteX12" fmla="*/ 6758 w 2007469"/>
              <a:gd name="connsiteY12" fmla="*/ 1097999 h 2196002"/>
              <a:gd name="connsiteX13" fmla="*/ 909467 w 2007469"/>
              <a:gd name="connsiteY13" fmla="*/ 2000710 h 2196002"/>
              <a:gd name="connsiteX14" fmla="*/ 1812178 w 2007469"/>
              <a:gd name="connsiteY14" fmla="*/ 1098001 h 2196002"/>
              <a:gd name="connsiteX15" fmla="*/ 909468 w 2007469"/>
              <a:gd name="connsiteY15" fmla="*/ 195291 h 2196002"/>
              <a:gd name="connsiteX16" fmla="*/ 6757 w 2007469"/>
              <a:gd name="connsiteY16" fmla="*/ 1098000 h 2196002"/>
              <a:gd name="connsiteX17" fmla="*/ 6758 w 2007469"/>
              <a:gd name="connsiteY17" fmla="*/ 1097999 h 2196002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144381"/>
              <a:gd name="connsiteX1" fmla="*/ 9468 w 2007469"/>
              <a:gd name="connsiteY1" fmla="*/ 477166 h 2144381"/>
              <a:gd name="connsiteX2" fmla="*/ 133066 w 2007469"/>
              <a:gd name="connsiteY2" fmla="*/ 321596 h 2144381"/>
              <a:gd name="connsiteX3" fmla="*/ 909470 w 2007469"/>
              <a:gd name="connsiteY3" fmla="*/ 0 h 2144381"/>
              <a:gd name="connsiteX4" fmla="*/ 1685873 w 2007469"/>
              <a:gd name="connsiteY4" fmla="*/ 321598 h 2144381"/>
              <a:gd name="connsiteX5" fmla="*/ 2007469 w 2007469"/>
              <a:gd name="connsiteY5" fmla="*/ 1098002 h 2144381"/>
              <a:gd name="connsiteX6" fmla="*/ 1685872 w 2007469"/>
              <a:gd name="connsiteY6" fmla="*/ 1874405 h 2144381"/>
              <a:gd name="connsiteX7" fmla="*/ 1557131 w 2007469"/>
              <a:gd name="connsiteY7" fmla="*/ 1989335 h 2144381"/>
              <a:gd name="connsiteX8" fmla="*/ 260987 w 2007469"/>
              <a:gd name="connsiteY8" fmla="*/ 1989335 h 2144381"/>
              <a:gd name="connsiteX9" fmla="*/ 1848 w 2007469"/>
              <a:gd name="connsiteY9" fmla="*/ 1712009 h 2144381"/>
              <a:gd name="connsiteX10" fmla="*/ 9467 w 2007469"/>
              <a:gd name="connsiteY10" fmla="*/ 1053230 h 2144381"/>
              <a:gd name="connsiteX11" fmla="*/ 9467 w 2007469"/>
              <a:gd name="connsiteY11" fmla="*/ 1125238 h 2144381"/>
              <a:gd name="connsiteX12" fmla="*/ 6758 w 2007469"/>
              <a:gd name="connsiteY12" fmla="*/ 1097999 h 2144381"/>
              <a:gd name="connsiteX13" fmla="*/ 909467 w 2007469"/>
              <a:gd name="connsiteY13" fmla="*/ 2000710 h 2144381"/>
              <a:gd name="connsiteX14" fmla="*/ 1812178 w 2007469"/>
              <a:gd name="connsiteY14" fmla="*/ 1098001 h 2144381"/>
              <a:gd name="connsiteX15" fmla="*/ 909468 w 2007469"/>
              <a:gd name="connsiteY15" fmla="*/ 195291 h 2144381"/>
              <a:gd name="connsiteX16" fmla="*/ 6757 w 2007469"/>
              <a:gd name="connsiteY16" fmla="*/ 1098000 h 2144381"/>
              <a:gd name="connsiteX17" fmla="*/ 6758 w 2007469"/>
              <a:gd name="connsiteY17" fmla="*/ 1097999 h 2144381"/>
              <a:gd name="connsiteX0" fmla="*/ 9467 w 2007469"/>
              <a:gd name="connsiteY0" fmla="*/ 1125238 h 2001169"/>
              <a:gd name="connsiteX1" fmla="*/ 9468 w 2007469"/>
              <a:gd name="connsiteY1" fmla="*/ 477166 h 2001169"/>
              <a:gd name="connsiteX2" fmla="*/ 133066 w 2007469"/>
              <a:gd name="connsiteY2" fmla="*/ 321596 h 2001169"/>
              <a:gd name="connsiteX3" fmla="*/ 909470 w 2007469"/>
              <a:gd name="connsiteY3" fmla="*/ 0 h 2001169"/>
              <a:gd name="connsiteX4" fmla="*/ 1685873 w 2007469"/>
              <a:gd name="connsiteY4" fmla="*/ 321598 h 2001169"/>
              <a:gd name="connsiteX5" fmla="*/ 2007469 w 2007469"/>
              <a:gd name="connsiteY5" fmla="*/ 1098002 h 2001169"/>
              <a:gd name="connsiteX6" fmla="*/ 1685872 w 2007469"/>
              <a:gd name="connsiteY6" fmla="*/ 1874405 h 2001169"/>
              <a:gd name="connsiteX7" fmla="*/ 1557131 w 2007469"/>
              <a:gd name="connsiteY7" fmla="*/ 1989335 h 2001169"/>
              <a:gd name="connsiteX8" fmla="*/ 260987 w 2007469"/>
              <a:gd name="connsiteY8" fmla="*/ 1989335 h 2001169"/>
              <a:gd name="connsiteX9" fmla="*/ 1848 w 2007469"/>
              <a:gd name="connsiteY9" fmla="*/ 1712009 h 2001169"/>
              <a:gd name="connsiteX10" fmla="*/ 9467 w 2007469"/>
              <a:gd name="connsiteY10" fmla="*/ 1053230 h 2001169"/>
              <a:gd name="connsiteX11" fmla="*/ 9467 w 2007469"/>
              <a:gd name="connsiteY11" fmla="*/ 1125238 h 2001169"/>
              <a:gd name="connsiteX12" fmla="*/ 6758 w 2007469"/>
              <a:gd name="connsiteY12" fmla="*/ 1097999 h 2001169"/>
              <a:gd name="connsiteX13" fmla="*/ 909467 w 2007469"/>
              <a:gd name="connsiteY13" fmla="*/ 2000710 h 2001169"/>
              <a:gd name="connsiteX14" fmla="*/ 1812178 w 2007469"/>
              <a:gd name="connsiteY14" fmla="*/ 1098001 h 2001169"/>
              <a:gd name="connsiteX15" fmla="*/ 909468 w 2007469"/>
              <a:gd name="connsiteY15" fmla="*/ 195291 h 2001169"/>
              <a:gd name="connsiteX16" fmla="*/ 6757 w 2007469"/>
              <a:gd name="connsiteY16" fmla="*/ 1098000 h 2001169"/>
              <a:gd name="connsiteX17" fmla="*/ 6758 w 2007469"/>
              <a:gd name="connsiteY17" fmla="*/ 1097999 h 2001169"/>
              <a:gd name="connsiteX0" fmla="*/ 9467 w 2007469"/>
              <a:gd name="connsiteY0" fmla="*/ 1125238 h 2001169"/>
              <a:gd name="connsiteX1" fmla="*/ 9468 w 2007469"/>
              <a:gd name="connsiteY1" fmla="*/ 477166 h 2001169"/>
              <a:gd name="connsiteX2" fmla="*/ 133066 w 2007469"/>
              <a:gd name="connsiteY2" fmla="*/ 321596 h 2001169"/>
              <a:gd name="connsiteX3" fmla="*/ 909470 w 2007469"/>
              <a:gd name="connsiteY3" fmla="*/ 0 h 2001169"/>
              <a:gd name="connsiteX4" fmla="*/ 1685873 w 2007469"/>
              <a:gd name="connsiteY4" fmla="*/ 321598 h 2001169"/>
              <a:gd name="connsiteX5" fmla="*/ 2007469 w 2007469"/>
              <a:gd name="connsiteY5" fmla="*/ 1098002 h 2001169"/>
              <a:gd name="connsiteX6" fmla="*/ 1685872 w 2007469"/>
              <a:gd name="connsiteY6" fmla="*/ 1874405 h 2001169"/>
              <a:gd name="connsiteX7" fmla="*/ 1557131 w 2007469"/>
              <a:gd name="connsiteY7" fmla="*/ 1989335 h 2001169"/>
              <a:gd name="connsiteX8" fmla="*/ 260987 w 2007469"/>
              <a:gd name="connsiteY8" fmla="*/ 1989335 h 2001169"/>
              <a:gd name="connsiteX9" fmla="*/ 1848 w 2007469"/>
              <a:gd name="connsiteY9" fmla="*/ 1712009 h 2001169"/>
              <a:gd name="connsiteX10" fmla="*/ 9467 w 2007469"/>
              <a:gd name="connsiteY10" fmla="*/ 1053230 h 2001169"/>
              <a:gd name="connsiteX11" fmla="*/ 9467 w 2007469"/>
              <a:gd name="connsiteY11" fmla="*/ 1125238 h 2001169"/>
              <a:gd name="connsiteX12" fmla="*/ 6758 w 2007469"/>
              <a:gd name="connsiteY12" fmla="*/ 1097999 h 2001169"/>
              <a:gd name="connsiteX13" fmla="*/ 909467 w 2007469"/>
              <a:gd name="connsiteY13" fmla="*/ 2000710 h 2001169"/>
              <a:gd name="connsiteX14" fmla="*/ 1812178 w 2007469"/>
              <a:gd name="connsiteY14" fmla="*/ 1098001 h 2001169"/>
              <a:gd name="connsiteX15" fmla="*/ 909468 w 2007469"/>
              <a:gd name="connsiteY15" fmla="*/ 195291 h 2001169"/>
              <a:gd name="connsiteX16" fmla="*/ 6757 w 2007469"/>
              <a:gd name="connsiteY16" fmla="*/ 1098000 h 2001169"/>
              <a:gd name="connsiteX17" fmla="*/ 6758 w 2007469"/>
              <a:gd name="connsiteY17" fmla="*/ 1097999 h 2001169"/>
              <a:gd name="connsiteX0" fmla="*/ 9467 w 2007469"/>
              <a:gd name="connsiteY0" fmla="*/ 1125238 h 2001169"/>
              <a:gd name="connsiteX1" fmla="*/ 9468 w 2007469"/>
              <a:gd name="connsiteY1" fmla="*/ 477166 h 2001169"/>
              <a:gd name="connsiteX2" fmla="*/ 133066 w 2007469"/>
              <a:gd name="connsiteY2" fmla="*/ 321596 h 2001169"/>
              <a:gd name="connsiteX3" fmla="*/ 909470 w 2007469"/>
              <a:gd name="connsiteY3" fmla="*/ 0 h 2001169"/>
              <a:gd name="connsiteX4" fmla="*/ 1685873 w 2007469"/>
              <a:gd name="connsiteY4" fmla="*/ 321598 h 2001169"/>
              <a:gd name="connsiteX5" fmla="*/ 2007469 w 2007469"/>
              <a:gd name="connsiteY5" fmla="*/ 1098002 h 2001169"/>
              <a:gd name="connsiteX6" fmla="*/ 1685872 w 2007469"/>
              <a:gd name="connsiteY6" fmla="*/ 1874405 h 2001169"/>
              <a:gd name="connsiteX7" fmla="*/ 1557131 w 2007469"/>
              <a:gd name="connsiteY7" fmla="*/ 1989335 h 2001169"/>
              <a:gd name="connsiteX8" fmla="*/ 260987 w 2007469"/>
              <a:gd name="connsiteY8" fmla="*/ 1989335 h 2001169"/>
              <a:gd name="connsiteX9" fmla="*/ 1848 w 2007469"/>
              <a:gd name="connsiteY9" fmla="*/ 1712009 h 2001169"/>
              <a:gd name="connsiteX10" fmla="*/ 9467 w 2007469"/>
              <a:gd name="connsiteY10" fmla="*/ 1053230 h 2001169"/>
              <a:gd name="connsiteX11" fmla="*/ 9467 w 2007469"/>
              <a:gd name="connsiteY11" fmla="*/ 1125238 h 2001169"/>
              <a:gd name="connsiteX12" fmla="*/ 6758 w 2007469"/>
              <a:gd name="connsiteY12" fmla="*/ 1097999 h 2001169"/>
              <a:gd name="connsiteX13" fmla="*/ 909467 w 2007469"/>
              <a:gd name="connsiteY13" fmla="*/ 2000710 h 2001169"/>
              <a:gd name="connsiteX14" fmla="*/ 1812178 w 2007469"/>
              <a:gd name="connsiteY14" fmla="*/ 1098001 h 2001169"/>
              <a:gd name="connsiteX15" fmla="*/ 909468 w 2007469"/>
              <a:gd name="connsiteY15" fmla="*/ 195291 h 2001169"/>
              <a:gd name="connsiteX16" fmla="*/ 6757 w 2007469"/>
              <a:gd name="connsiteY16" fmla="*/ 1098000 h 2001169"/>
              <a:gd name="connsiteX17" fmla="*/ 6758 w 2007469"/>
              <a:gd name="connsiteY17" fmla="*/ 1097999 h 2001169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332995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332995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332995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260987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260987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48515 h 2024446"/>
              <a:gd name="connsiteX1" fmla="*/ 9468 w 2007469"/>
              <a:gd name="connsiteY1" fmla="*/ 500443 h 2024446"/>
              <a:gd name="connsiteX2" fmla="*/ 260987 w 2007469"/>
              <a:gd name="connsiteY2" fmla="*/ 205213 h 2024446"/>
              <a:gd name="connsiteX3" fmla="*/ 909470 w 2007469"/>
              <a:gd name="connsiteY3" fmla="*/ 23277 h 2024446"/>
              <a:gd name="connsiteX4" fmla="*/ 1685873 w 2007469"/>
              <a:gd name="connsiteY4" fmla="*/ 344875 h 2024446"/>
              <a:gd name="connsiteX5" fmla="*/ 2007469 w 2007469"/>
              <a:gd name="connsiteY5" fmla="*/ 1121279 h 2024446"/>
              <a:gd name="connsiteX6" fmla="*/ 1685872 w 2007469"/>
              <a:gd name="connsiteY6" fmla="*/ 1897682 h 2024446"/>
              <a:gd name="connsiteX7" fmla="*/ 1557131 w 2007469"/>
              <a:gd name="connsiteY7" fmla="*/ 2012612 h 2024446"/>
              <a:gd name="connsiteX8" fmla="*/ 260987 w 2007469"/>
              <a:gd name="connsiteY8" fmla="*/ 2012612 h 2024446"/>
              <a:gd name="connsiteX9" fmla="*/ 1848 w 2007469"/>
              <a:gd name="connsiteY9" fmla="*/ 1735286 h 2024446"/>
              <a:gd name="connsiteX10" fmla="*/ 9467 w 2007469"/>
              <a:gd name="connsiteY10" fmla="*/ 1076507 h 2024446"/>
              <a:gd name="connsiteX11" fmla="*/ 9467 w 2007469"/>
              <a:gd name="connsiteY11" fmla="*/ 1148515 h 2024446"/>
              <a:gd name="connsiteX12" fmla="*/ 6758 w 2007469"/>
              <a:gd name="connsiteY12" fmla="*/ 1121276 h 2024446"/>
              <a:gd name="connsiteX13" fmla="*/ 909467 w 2007469"/>
              <a:gd name="connsiteY13" fmla="*/ 2023987 h 2024446"/>
              <a:gd name="connsiteX14" fmla="*/ 1812178 w 2007469"/>
              <a:gd name="connsiteY14" fmla="*/ 1121278 h 2024446"/>
              <a:gd name="connsiteX15" fmla="*/ 909468 w 2007469"/>
              <a:gd name="connsiteY15" fmla="*/ 218568 h 2024446"/>
              <a:gd name="connsiteX16" fmla="*/ 6757 w 2007469"/>
              <a:gd name="connsiteY16" fmla="*/ 1121277 h 2024446"/>
              <a:gd name="connsiteX17" fmla="*/ 6758 w 2007469"/>
              <a:gd name="connsiteY17" fmla="*/ 1121276 h 2024446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1111204 h 1987135"/>
              <a:gd name="connsiteX1" fmla="*/ 9468 w 2007469"/>
              <a:gd name="connsiteY1" fmla="*/ 463132 h 1987135"/>
              <a:gd name="connsiteX2" fmla="*/ 260987 w 2007469"/>
              <a:gd name="connsiteY2" fmla="*/ 167902 h 1987135"/>
              <a:gd name="connsiteX3" fmla="*/ 1485123 w 2007469"/>
              <a:gd name="connsiteY3" fmla="*/ 167902 h 1987135"/>
              <a:gd name="connsiteX4" fmla="*/ 1685873 w 2007469"/>
              <a:gd name="connsiteY4" fmla="*/ 307564 h 1987135"/>
              <a:gd name="connsiteX5" fmla="*/ 2007469 w 2007469"/>
              <a:gd name="connsiteY5" fmla="*/ 1083968 h 1987135"/>
              <a:gd name="connsiteX6" fmla="*/ 1685872 w 2007469"/>
              <a:gd name="connsiteY6" fmla="*/ 1860371 h 1987135"/>
              <a:gd name="connsiteX7" fmla="*/ 1557131 w 2007469"/>
              <a:gd name="connsiteY7" fmla="*/ 1975301 h 1987135"/>
              <a:gd name="connsiteX8" fmla="*/ 260987 w 2007469"/>
              <a:gd name="connsiteY8" fmla="*/ 1975301 h 1987135"/>
              <a:gd name="connsiteX9" fmla="*/ 1848 w 2007469"/>
              <a:gd name="connsiteY9" fmla="*/ 1697975 h 1987135"/>
              <a:gd name="connsiteX10" fmla="*/ 9467 w 2007469"/>
              <a:gd name="connsiteY10" fmla="*/ 1039196 h 1987135"/>
              <a:gd name="connsiteX11" fmla="*/ 9467 w 2007469"/>
              <a:gd name="connsiteY11" fmla="*/ 1111204 h 1987135"/>
              <a:gd name="connsiteX12" fmla="*/ 6758 w 2007469"/>
              <a:gd name="connsiteY12" fmla="*/ 1083965 h 1987135"/>
              <a:gd name="connsiteX13" fmla="*/ 909467 w 2007469"/>
              <a:gd name="connsiteY13" fmla="*/ 1986676 h 1987135"/>
              <a:gd name="connsiteX14" fmla="*/ 1812178 w 2007469"/>
              <a:gd name="connsiteY14" fmla="*/ 1083967 h 1987135"/>
              <a:gd name="connsiteX15" fmla="*/ 909468 w 2007469"/>
              <a:gd name="connsiteY15" fmla="*/ 181257 h 1987135"/>
              <a:gd name="connsiteX16" fmla="*/ 6757 w 2007469"/>
              <a:gd name="connsiteY16" fmla="*/ 1083966 h 1987135"/>
              <a:gd name="connsiteX17" fmla="*/ 6758 w 2007469"/>
              <a:gd name="connsiteY17" fmla="*/ 1083965 h 1987135"/>
              <a:gd name="connsiteX0" fmla="*/ 9467 w 2007469"/>
              <a:gd name="connsiteY0" fmla="*/ 987364 h 1863295"/>
              <a:gd name="connsiteX1" fmla="*/ 9468 w 2007469"/>
              <a:gd name="connsiteY1" fmla="*/ 339292 h 1863295"/>
              <a:gd name="connsiteX2" fmla="*/ 260987 w 2007469"/>
              <a:gd name="connsiteY2" fmla="*/ 44062 h 1863295"/>
              <a:gd name="connsiteX3" fmla="*/ 1485123 w 2007469"/>
              <a:gd name="connsiteY3" fmla="*/ 44062 h 1863295"/>
              <a:gd name="connsiteX4" fmla="*/ 1685873 w 2007469"/>
              <a:gd name="connsiteY4" fmla="*/ 183724 h 1863295"/>
              <a:gd name="connsiteX5" fmla="*/ 2007469 w 2007469"/>
              <a:gd name="connsiteY5" fmla="*/ 960128 h 1863295"/>
              <a:gd name="connsiteX6" fmla="*/ 1685872 w 2007469"/>
              <a:gd name="connsiteY6" fmla="*/ 1736531 h 1863295"/>
              <a:gd name="connsiteX7" fmla="*/ 1557131 w 2007469"/>
              <a:gd name="connsiteY7" fmla="*/ 1851461 h 1863295"/>
              <a:gd name="connsiteX8" fmla="*/ 260987 w 2007469"/>
              <a:gd name="connsiteY8" fmla="*/ 1851461 h 1863295"/>
              <a:gd name="connsiteX9" fmla="*/ 1848 w 2007469"/>
              <a:gd name="connsiteY9" fmla="*/ 1574135 h 1863295"/>
              <a:gd name="connsiteX10" fmla="*/ 9467 w 2007469"/>
              <a:gd name="connsiteY10" fmla="*/ 915356 h 1863295"/>
              <a:gd name="connsiteX11" fmla="*/ 9467 w 2007469"/>
              <a:gd name="connsiteY11" fmla="*/ 987364 h 1863295"/>
              <a:gd name="connsiteX12" fmla="*/ 6758 w 2007469"/>
              <a:gd name="connsiteY12" fmla="*/ 960125 h 1863295"/>
              <a:gd name="connsiteX13" fmla="*/ 909467 w 2007469"/>
              <a:gd name="connsiteY13" fmla="*/ 1862836 h 1863295"/>
              <a:gd name="connsiteX14" fmla="*/ 1812178 w 2007469"/>
              <a:gd name="connsiteY14" fmla="*/ 960127 h 1863295"/>
              <a:gd name="connsiteX15" fmla="*/ 909468 w 2007469"/>
              <a:gd name="connsiteY15" fmla="*/ 57417 h 1863295"/>
              <a:gd name="connsiteX16" fmla="*/ 6757 w 2007469"/>
              <a:gd name="connsiteY16" fmla="*/ 960126 h 1863295"/>
              <a:gd name="connsiteX17" fmla="*/ 6758 w 2007469"/>
              <a:gd name="connsiteY17" fmla="*/ 960125 h 1863295"/>
              <a:gd name="connsiteX0" fmla="*/ 9467 w 2007469"/>
              <a:gd name="connsiteY0" fmla="*/ 982945 h 1858876"/>
              <a:gd name="connsiteX1" fmla="*/ 9468 w 2007469"/>
              <a:gd name="connsiteY1" fmla="*/ 334873 h 1858876"/>
              <a:gd name="connsiteX2" fmla="*/ 260987 w 2007469"/>
              <a:gd name="connsiteY2" fmla="*/ 39643 h 1858876"/>
              <a:gd name="connsiteX3" fmla="*/ 1485123 w 2007469"/>
              <a:gd name="connsiteY3" fmla="*/ 39643 h 1858876"/>
              <a:gd name="connsiteX4" fmla="*/ 1685873 w 2007469"/>
              <a:gd name="connsiteY4" fmla="*/ 179305 h 1858876"/>
              <a:gd name="connsiteX5" fmla="*/ 2007469 w 2007469"/>
              <a:gd name="connsiteY5" fmla="*/ 955709 h 1858876"/>
              <a:gd name="connsiteX6" fmla="*/ 1685872 w 2007469"/>
              <a:gd name="connsiteY6" fmla="*/ 1732112 h 1858876"/>
              <a:gd name="connsiteX7" fmla="*/ 1557131 w 2007469"/>
              <a:gd name="connsiteY7" fmla="*/ 1847042 h 1858876"/>
              <a:gd name="connsiteX8" fmla="*/ 260987 w 2007469"/>
              <a:gd name="connsiteY8" fmla="*/ 1847042 h 1858876"/>
              <a:gd name="connsiteX9" fmla="*/ 1848 w 2007469"/>
              <a:gd name="connsiteY9" fmla="*/ 1569716 h 1858876"/>
              <a:gd name="connsiteX10" fmla="*/ 9467 w 2007469"/>
              <a:gd name="connsiteY10" fmla="*/ 910937 h 1858876"/>
              <a:gd name="connsiteX11" fmla="*/ 9467 w 2007469"/>
              <a:gd name="connsiteY11" fmla="*/ 982945 h 1858876"/>
              <a:gd name="connsiteX12" fmla="*/ 6758 w 2007469"/>
              <a:gd name="connsiteY12" fmla="*/ 955706 h 1858876"/>
              <a:gd name="connsiteX13" fmla="*/ 909467 w 2007469"/>
              <a:gd name="connsiteY13" fmla="*/ 1858417 h 1858876"/>
              <a:gd name="connsiteX14" fmla="*/ 1812178 w 2007469"/>
              <a:gd name="connsiteY14" fmla="*/ 955708 h 1858876"/>
              <a:gd name="connsiteX15" fmla="*/ 909468 w 2007469"/>
              <a:gd name="connsiteY15" fmla="*/ 52998 h 1858876"/>
              <a:gd name="connsiteX16" fmla="*/ 6757 w 2007469"/>
              <a:gd name="connsiteY16" fmla="*/ 955707 h 1858876"/>
              <a:gd name="connsiteX17" fmla="*/ 6758 w 2007469"/>
              <a:gd name="connsiteY17" fmla="*/ 955706 h 1858876"/>
              <a:gd name="connsiteX0" fmla="*/ 9467 w 2007469"/>
              <a:gd name="connsiteY0" fmla="*/ 982945 h 1858876"/>
              <a:gd name="connsiteX1" fmla="*/ 9468 w 2007469"/>
              <a:gd name="connsiteY1" fmla="*/ 334873 h 1858876"/>
              <a:gd name="connsiteX2" fmla="*/ 260987 w 2007469"/>
              <a:gd name="connsiteY2" fmla="*/ 39643 h 1858876"/>
              <a:gd name="connsiteX3" fmla="*/ 1485123 w 2007469"/>
              <a:gd name="connsiteY3" fmla="*/ 39643 h 1858876"/>
              <a:gd name="connsiteX4" fmla="*/ 1685873 w 2007469"/>
              <a:gd name="connsiteY4" fmla="*/ 179305 h 1858876"/>
              <a:gd name="connsiteX5" fmla="*/ 2007469 w 2007469"/>
              <a:gd name="connsiteY5" fmla="*/ 955709 h 1858876"/>
              <a:gd name="connsiteX6" fmla="*/ 1685872 w 2007469"/>
              <a:gd name="connsiteY6" fmla="*/ 1732112 h 1858876"/>
              <a:gd name="connsiteX7" fmla="*/ 1557131 w 2007469"/>
              <a:gd name="connsiteY7" fmla="*/ 1847042 h 1858876"/>
              <a:gd name="connsiteX8" fmla="*/ 260987 w 2007469"/>
              <a:gd name="connsiteY8" fmla="*/ 1847042 h 1858876"/>
              <a:gd name="connsiteX9" fmla="*/ 1848 w 2007469"/>
              <a:gd name="connsiteY9" fmla="*/ 1569716 h 1858876"/>
              <a:gd name="connsiteX10" fmla="*/ 9467 w 2007469"/>
              <a:gd name="connsiteY10" fmla="*/ 910937 h 1858876"/>
              <a:gd name="connsiteX11" fmla="*/ 9467 w 2007469"/>
              <a:gd name="connsiteY11" fmla="*/ 982945 h 1858876"/>
              <a:gd name="connsiteX12" fmla="*/ 6758 w 2007469"/>
              <a:gd name="connsiteY12" fmla="*/ 955706 h 1858876"/>
              <a:gd name="connsiteX13" fmla="*/ 909467 w 2007469"/>
              <a:gd name="connsiteY13" fmla="*/ 1858417 h 1858876"/>
              <a:gd name="connsiteX14" fmla="*/ 1812178 w 2007469"/>
              <a:gd name="connsiteY14" fmla="*/ 955708 h 1858876"/>
              <a:gd name="connsiteX15" fmla="*/ 909468 w 2007469"/>
              <a:gd name="connsiteY15" fmla="*/ 52998 h 1858876"/>
              <a:gd name="connsiteX16" fmla="*/ 6757 w 2007469"/>
              <a:gd name="connsiteY16" fmla="*/ 955707 h 1858876"/>
              <a:gd name="connsiteX17" fmla="*/ 6758 w 2007469"/>
              <a:gd name="connsiteY17" fmla="*/ 955706 h 1858876"/>
              <a:gd name="connsiteX0" fmla="*/ 9467 w 2007469"/>
              <a:gd name="connsiteY0" fmla="*/ 955708 h 1831639"/>
              <a:gd name="connsiteX1" fmla="*/ 9468 w 2007469"/>
              <a:gd name="connsiteY1" fmla="*/ 307636 h 1831639"/>
              <a:gd name="connsiteX2" fmla="*/ 260987 w 2007469"/>
              <a:gd name="connsiteY2" fmla="*/ 12406 h 1831639"/>
              <a:gd name="connsiteX3" fmla="*/ 1485123 w 2007469"/>
              <a:gd name="connsiteY3" fmla="*/ 12406 h 1831639"/>
              <a:gd name="connsiteX4" fmla="*/ 1685873 w 2007469"/>
              <a:gd name="connsiteY4" fmla="*/ 152068 h 1831639"/>
              <a:gd name="connsiteX5" fmla="*/ 2007469 w 2007469"/>
              <a:gd name="connsiteY5" fmla="*/ 928472 h 1831639"/>
              <a:gd name="connsiteX6" fmla="*/ 1685872 w 2007469"/>
              <a:gd name="connsiteY6" fmla="*/ 1704875 h 1831639"/>
              <a:gd name="connsiteX7" fmla="*/ 1557131 w 2007469"/>
              <a:gd name="connsiteY7" fmla="*/ 1819805 h 1831639"/>
              <a:gd name="connsiteX8" fmla="*/ 260987 w 2007469"/>
              <a:gd name="connsiteY8" fmla="*/ 1819805 h 1831639"/>
              <a:gd name="connsiteX9" fmla="*/ 1848 w 2007469"/>
              <a:gd name="connsiteY9" fmla="*/ 1542479 h 1831639"/>
              <a:gd name="connsiteX10" fmla="*/ 9467 w 2007469"/>
              <a:gd name="connsiteY10" fmla="*/ 883700 h 1831639"/>
              <a:gd name="connsiteX11" fmla="*/ 9467 w 2007469"/>
              <a:gd name="connsiteY11" fmla="*/ 955708 h 1831639"/>
              <a:gd name="connsiteX12" fmla="*/ 6758 w 2007469"/>
              <a:gd name="connsiteY12" fmla="*/ 928469 h 1831639"/>
              <a:gd name="connsiteX13" fmla="*/ 909467 w 2007469"/>
              <a:gd name="connsiteY13" fmla="*/ 1831180 h 1831639"/>
              <a:gd name="connsiteX14" fmla="*/ 1812178 w 2007469"/>
              <a:gd name="connsiteY14" fmla="*/ 928471 h 1831639"/>
              <a:gd name="connsiteX15" fmla="*/ 909468 w 2007469"/>
              <a:gd name="connsiteY15" fmla="*/ 25761 h 1831639"/>
              <a:gd name="connsiteX16" fmla="*/ 6757 w 2007469"/>
              <a:gd name="connsiteY16" fmla="*/ 928470 h 1831639"/>
              <a:gd name="connsiteX17" fmla="*/ 6758 w 2007469"/>
              <a:gd name="connsiteY17" fmla="*/ 928469 h 183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07469" h="1831639">
                <a:moveTo>
                  <a:pt x="9467" y="955708"/>
                </a:moveTo>
                <a:cubicBezTo>
                  <a:pt x="7379" y="590584"/>
                  <a:pt x="0" y="640132"/>
                  <a:pt x="9468" y="307636"/>
                </a:cubicBezTo>
                <a:cubicBezTo>
                  <a:pt x="71644" y="203840"/>
                  <a:pt x="147821" y="117136"/>
                  <a:pt x="260987" y="12406"/>
                </a:cubicBezTo>
                <a:cubicBezTo>
                  <a:pt x="955597" y="0"/>
                  <a:pt x="794534" y="5545"/>
                  <a:pt x="1485123" y="12406"/>
                </a:cubicBezTo>
                <a:cubicBezTo>
                  <a:pt x="1585404" y="57417"/>
                  <a:pt x="1632683" y="89704"/>
                  <a:pt x="1685873" y="152068"/>
                </a:cubicBezTo>
                <a:cubicBezTo>
                  <a:pt x="1841853" y="308958"/>
                  <a:pt x="2007469" y="637264"/>
                  <a:pt x="2007469" y="928472"/>
                </a:cubicBezTo>
                <a:cubicBezTo>
                  <a:pt x="2007469" y="1219680"/>
                  <a:pt x="1864140" y="1498446"/>
                  <a:pt x="1685872" y="1704875"/>
                </a:cubicBezTo>
                <a:cubicBezTo>
                  <a:pt x="1632832" y="1755597"/>
                  <a:pt x="1620178" y="1758488"/>
                  <a:pt x="1557131" y="1819805"/>
                </a:cubicBezTo>
                <a:cubicBezTo>
                  <a:pt x="1114000" y="1830284"/>
                  <a:pt x="612871" y="1831639"/>
                  <a:pt x="260987" y="1819805"/>
                </a:cubicBezTo>
                <a:cubicBezTo>
                  <a:pt x="193537" y="1765467"/>
                  <a:pt x="40207" y="1614770"/>
                  <a:pt x="1848" y="1542479"/>
                </a:cubicBezTo>
                <a:cubicBezTo>
                  <a:pt x="1" y="1403970"/>
                  <a:pt x="3097" y="1210855"/>
                  <a:pt x="9467" y="883700"/>
                </a:cubicBezTo>
                <a:lnTo>
                  <a:pt x="9467" y="955708"/>
                </a:lnTo>
                <a:close/>
                <a:moveTo>
                  <a:pt x="6758" y="928469"/>
                </a:moveTo>
                <a:cubicBezTo>
                  <a:pt x="6757" y="1427022"/>
                  <a:pt x="410914" y="1831179"/>
                  <a:pt x="909467" y="1831180"/>
                </a:cubicBezTo>
                <a:cubicBezTo>
                  <a:pt x="1408020" y="1831180"/>
                  <a:pt x="1812177" y="1427023"/>
                  <a:pt x="1812178" y="928471"/>
                </a:cubicBezTo>
                <a:cubicBezTo>
                  <a:pt x="1812178" y="429918"/>
                  <a:pt x="1408021" y="25761"/>
                  <a:pt x="909468" y="25761"/>
                </a:cubicBezTo>
                <a:cubicBezTo>
                  <a:pt x="410915" y="25760"/>
                  <a:pt x="6758" y="429917"/>
                  <a:pt x="6757" y="928470"/>
                </a:cubicBezTo>
                <a:lnTo>
                  <a:pt x="6758" y="92846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1825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 bwMode="auto">
          <a:xfrm>
            <a:off x="594088" y="5238000"/>
            <a:ext cx="630000" cy="630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indent="-182563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ru-RU" smtClean="0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35200" y="4653136"/>
            <a:ext cx="162000" cy="183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indent="-182563" eaLnBrk="0" hangingPunct="0">
              <a:spcBef>
                <a:spcPct val="50000"/>
              </a:spcBef>
              <a:buFont typeface="Wingdings" pitchFamily="2" charset="2"/>
              <a:buChar char="§"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0926"/>
            <a:ext cx="3655318" cy="349921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+mn-lt"/>
              </a:rPr>
              <a:t>Общие положения</a:t>
            </a:r>
            <a:endParaRPr lang="ru-RU" sz="2200" b="1" dirty="0">
              <a:latin typeface="+mn-lt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51520" y="530847"/>
            <a:ext cx="8784976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 algn="just">
              <a:spcBef>
                <a:spcPts val="75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Политика</a:t>
            </a:r>
            <a:r>
              <a:rPr lang="ru-RU" sz="1600" dirty="0" smtClean="0">
                <a:solidFill>
                  <a:schemeClr val="accent3"/>
                </a:solidFill>
              </a:rPr>
              <a:t> </a:t>
            </a:r>
            <a:r>
              <a:rPr lang="ru-RU" sz="1600" dirty="0"/>
              <a:t>устанавливает единые требования к порядку выполнения анализа опасностей перед началом работы и к порядку принятия решения работником (группой работников) рабочих профессий о возможности или невозможности безопасного выполнения работы на производственных объектах.</a:t>
            </a:r>
            <a:endParaRPr lang="ru-RU" sz="1600" b="1" dirty="0"/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Цель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0" algn="just"/>
            <a:r>
              <a:rPr lang="ru-RU" sz="1600" dirty="0"/>
              <a:t>регламентация действий каждого работника (группы работников) перед началом и в ходе выполнения работ;</a:t>
            </a:r>
          </a:p>
          <a:p>
            <a:pPr lvl="0" algn="just"/>
            <a:r>
              <a:rPr lang="ru-RU" sz="1600" dirty="0"/>
              <a:t>развитие у работников навыка регулярного анализа существующих источников опасности и применения адекватных мер защиты от опасных и вредных факторов; </a:t>
            </a:r>
          </a:p>
          <a:p>
            <a:pPr lvl="0" algn="just"/>
            <a:r>
              <a:rPr lang="ru-RU" sz="1600" dirty="0"/>
              <a:t>выработка навыков элементарной оценки риска на рабочем месте;</a:t>
            </a:r>
          </a:p>
          <a:p>
            <a:pPr lvl="0" algn="just"/>
            <a:r>
              <a:rPr lang="ru-RU" sz="1600" dirty="0"/>
              <a:t>воспитание в работниках серьезного отношения к источникам опасности, поддержание уровня внимания перед началом и в ходе выполнения работ;</a:t>
            </a:r>
          </a:p>
          <a:p>
            <a:pPr lvl="0" algn="just"/>
            <a:r>
              <a:rPr lang="ru-RU" sz="1600" dirty="0"/>
              <a:t>закрепление </a:t>
            </a:r>
            <a:r>
              <a:rPr lang="ru-RU" sz="1600" b="1" dirty="0"/>
              <a:t>алгоритма</a:t>
            </a:r>
            <a:r>
              <a:rPr lang="ru-RU" sz="1600" dirty="0"/>
              <a:t> определения и применения мер необходимых защиты: </a:t>
            </a:r>
            <a:r>
              <a:rPr lang="ru-RU" sz="1600" b="1" i="1" dirty="0" smtClean="0"/>
              <a:t>Источник </a:t>
            </a:r>
            <a:r>
              <a:rPr lang="ru-RU" sz="1600" b="1" i="1" dirty="0"/>
              <a:t>опасности – Возможные последствия – Необходимые меры защиты</a:t>
            </a:r>
            <a:r>
              <a:rPr lang="ru-RU" sz="1600" b="1" dirty="0"/>
              <a:t>;</a:t>
            </a:r>
          </a:p>
          <a:p>
            <a:pPr lvl="0" algn="just"/>
            <a:r>
              <a:rPr lang="ru-RU" sz="1600" dirty="0"/>
              <a:t>воспитание в работниках дисциплины применения мер защиты на основе постоянного осознания возможных негативных последствия для жизни и здоровья людей и для окружающей природы.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Сегодня мы ответим на вопросы: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180000" indent="-180000" algn="just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1600" b="0" dirty="0" smtClean="0"/>
              <a:t>Почему на производстве случаются происшествия?</a:t>
            </a:r>
          </a:p>
          <a:p>
            <a:pPr marL="180000" indent="-180000" algn="just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1600" b="0" dirty="0" smtClean="0"/>
              <a:t>Как выявлять опасности (опасные действия, опасные условия)?</a:t>
            </a:r>
          </a:p>
          <a:p>
            <a:pPr marL="180000" indent="-180000" algn="just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1600" b="0" dirty="0" smtClean="0"/>
              <a:t>Что такое «Пять шагов»?</a:t>
            </a:r>
          </a:p>
          <a:p>
            <a:pPr marL="180000" indent="-180000" algn="just"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1600" b="0" dirty="0" smtClean="0"/>
              <a:t>Как можно выполнить работу безопасно с применением методики «Пять шагов»?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9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36" y="78241"/>
            <a:ext cx="8560318" cy="6104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Почему происходят происшествия?  </a:t>
            </a:r>
            <a:endParaRPr lang="ru-RU" sz="20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207293"/>
            <a:ext cx="3600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Происшествия никогда не происходят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«просто так»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Они бывают вызваны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чем-либо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Происшествия не бывают вызваны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«</a:t>
            </a:r>
            <a:r>
              <a:rPr kumimoji="0" lang="ru-RU" alt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необычными событиями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»</a:t>
            </a:r>
            <a:endParaRPr kumimoji="0" lang="en-US" alt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Они бывают вызваны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сочетанием «обычных явлений»</a:t>
            </a:r>
            <a:endParaRPr kumimoji="0" lang="en-US" altLang="en-US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6" name="Picture 3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88" y="1052736"/>
            <a:ext cx="5030201" cy="291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934288" y="3994438"/>
            <a:ext cx="2581928" cy="2458631"/>
            <a:chOff x="3491880" y="4437112"/>
            <a:chExt cx="2207446" cy="202868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437112"/>
              <a:ext cx="2207446" cy="2028683"/>
            </a:xfrm>
            <a:prstGeom prst="rect">
              <a:avLst/>
            </a:prstGeom>
          </p:spPr>
        </p:pic>
        <p:sp>
          <p:nvSpPr>
            <p:cNvPr id="12" name="Скругленная прямоугольная выноска 11"/>
            <p:cNvSpPr/>
            <p:nvPr/>
          </p:nvSpPr>
          <p:spPr>
            <a:xfrm>
              <a:off x="3892099" y="6166839"/>
              <a:ext cx="1407008" cy="298956"/>
            </a:xfrm>
            <a:prstGeom prst="wedgeRoundRectCallout">
              <a:avLst>
                <a:gd name="adj1" fmla="val -20579"/>
                <a:gd name="adj2" fmla="val -47342"/>
                <a:gd name="adj3" fmla="val 16667"/>
              </a:avLst>
            </a:prstGeom>
            <a:solidFill>
              <a:schemeClr val="bg1">
                <a:alpha val="4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Место </a:t>
              </a:r>
              <a:r>
                <a:rPr lang="ru-RU" sz="1100" b="1" dirty="0" smtClean="0">
                  <a:solidFill>
                    <a:schemeClr val="tx1"/>
                  </a:solidFill>
                </a:rPr>
                <a:t>провала и начала падения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4588729" y="5641108"/>
              <a:ext cx="6874" cy="5257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3845339" y="4815039"/>
              <a:ext cx="1500528" cy="8106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80905" name="Picture 9" descr="R:\Газпром нефть\Департаменты\Департамент по внедрению СУОД и ПБ БРД\ПРОИСШЕСТВИЯ\2017\1. КРУПНЫЕ\2017.05.05-ГПН-Хантос-смертельный\3-Фотографии\20170506_1644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94" y="1051055"/>
            <a:ext cx="1717959" cy="128847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R:\Газпром нефть\Департаменты\Департамент по внедрению СУОД и ПБ БРД\ПРОИСШЕСТВИЯ\2017\1. КРУПНЫЕ\2017.11.10 ГПН-Снабжение наезд\3-Фотографии\IMG_679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94439"/>
            <a:ext cx="2448273" cy="2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9970630">
            <a:off x="6639529" y="5131971"/>
            <a:ext cx="576064" cy="229849"/>
          </a:xfrm>
          <a:prstGeom prst="rect">
            <a:avLst/>
          </a:prstGeom>
          <a:solidFill>
            <a:schemeClr val="tx1">
              <a:alpha val="98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370229"/>
            <a:ext cx="8560318" cy="6104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Что такое </a:t>
            </a:r>
            <a:r>
              <a:rPr lang="ru-RU" sz="2000" b="1" dirty="0" smtClean="0">
                <a:latin typeface="+mn-lt"/>
              </a:rPr>
              <a:t>опасные условия?</a:t>
            </a:r>
            <a:endParaRPr lang="ru-RU" sz="20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7653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Опасное условие (ОУ) </a:t>
            </a:r>
            <a:r>
              <a:rPr lang="ru-RU" sz="2000" dirty="0" smtClean="0"/>
              <a:t>– </a:t>
            </a:r>
            <a:r>
              <a:rPr lang="ru-RU" sz="2000" dirty="0"/>
              <a:t>такое состояние или физическое </a:t>
            </a:r>
            <a:r>
              <a:rPr lang="ru-RU" sz="2000" b="1" dirty="0"/>
              <a:t>условие производственной среды</a:t>
            </a:r>
            <a:r>
              <a:rPr lang="ru-RU" sz="2000" dirty="0"/>
              <a:t>, при котором воздействие различных категорий опасностей </a:t>
            </a:r>
            <a:r>
              <a:rPr lang="ru-RU" sz="2000" b="1" dirty="0" smtClean="0"/>
              <a:t>превышает </a:t>
            </a:r>
            <a:r>
              <a:rPr lang="ru-RU" sz="2000" b="1" dirty="0"/>
              <a:t>допустимое </a:t>
            </a:r>
            <a:r>
              <a:rPr lang="ru-RU" sz="2000" dirty="0"/>
              <a:t>согласно принятым требованиям </a:t>
            </a:r>
            <a:r>
              <a:rPr lang="ru-RU" sz="2000" dirty="0" smtClean="0"/>
              <a:t>безопасности.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2780928"/>
            <a:ext cx="612068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ОУ</a:t>
            </a:r>
            <a:r>
              <a:rPr lang="ru-RU" sz="2000" b="1" dirty="0"/>
              <a:t> </a:t>
            </a:r>
            <a:r>
              <a:rPr lang="ru-RU" sz="2000" dirty="0"/>
              <a:t>- любое </a:t>
            </a:r>
            <a:r>
              <a:rPr lang="ru-RU" sz="2000" b="1" dirty="0"/>
              <a:t>внешнее условие</a:t>
            </a:r>
            <a:r>
              <a:rPr lang="ru-RU" sz="2000" dirty="0"/>
              <a:t>, напрямую не связанное с поведением </a:t>
            </a:r>
            <a:r>
              <a:rPr lang="ru-RU" sz="2000" dirty="0" smtClean="0"/>
              <a:t>работников, которое если </a:t>
            </a:r>
            <a:r>
              <a:rPr lang="ru-RU" sz="2000" dirty="0"/>
              <a:t>своевременно </a:t>
            </a:r>
            <a:r>
              <a:rPr lang="ru-RU" sz="2000" b="1" dirty="0"/>
              <a:t>не устранить или не учесть </a:t>
            </a:r>
            <a:r>
              <a:rPr lang="ru-RU" sz="2000" dirty="0"/>
              <a:t>при выполнении  работ, оно может привести к происшествию</a:t>
            </a:r>
          </a:p>
          <a:p>
            <a:pPr marL="361950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ОУ - предпосылки </a:t>
            </a:r>
            <a:r>
              <a:rPr lang="ru-RU" sz="2000" dirty="0"/>
              <a:t>происшествий </a:t>
            </a:r>
          </a:p>
          <a:p>
            <a:pPr marL="361950" lvl="1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ОУ </a:t>
            </a:r>
            <a:r>
              <a:rPr lang="ru-RU" sz="2000" dirty="0"/>
              <a:t>не являются природные (климатические) </a:t>
            </a:r>
            <a:r>
              <a:rPr lang="ru-RU" sz="2000" dirty="0" smtClean="0"/>
              <a:t>условия, не связанные с производственной средой или выполняемой работой</a:t>
            </a:r>
            <a:endParaRPr lang="ru-RU" sz="2000" dirty="0"/>
          </a:p>
          <a:p>
            <a:pPr marL="361950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092019"/>
            <a:ext cx="3016662" cy="38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370229"/>
            <a:ext cx="8560318" cy="6104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Что такое </a:t>
            </a:r>
            <a:r>
              <a:rPr lang="ru-RU" sz="2000" b="1" dirty="0" smtClean="0">
                <a:latin typeface="+mn-lt"/>
              </a:rPr>
              <a:t>опасные действия?</a:t>
            </a:r>
            <a:endParaRPr lang="ru-RU" sz="20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2172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Опасное действие (ОД) - </a:t>
            </a:r>
            <a:r>
              <a:rPr lang="ru-RU" sz="2000" b="1" dirty="0"/>
              <a:t>осознанное или не осознанное </a:t>
            </a:r>
            <a:r>
              <a:rPr lang="ru-RU" sz="2000" b="1" dirty="0" smtClean="0"/>
              <a:t>действие</a:t>
            </a:r>
            <a:r>
              <a:rPr lang="ru-RU" sz="2000" dirty="0" smtClean="0"/>
              <a:t> </a:t>
            </a:r>
            <a:r>
              <a:rPr lang="ru-RU" sz="2000" b="1" dirty="0"/>
              <a:t>или бездействие работника</a:t>
            </a:r>
            <a:r>
              <a:rPr lang="ru-RU" sz="2000" dirty="0"/>
              <a:t> или группы работников, которое, </a:t>
            </a:r>
            <a:r>
              <a:rPr lang="ru-RU" sz="2000" b="1" dirty="0"/>
              <a:t>если его своевременно не исправить</a:t>
            </a:r>
            <a:r>
              <a:rPr lang="ru-RU" sz="2000" dirty="0"/>
              <a:t>, потенциально может привести к </a:t>
            </a:r>
            <a:r>
              <a:rPr lang="ru-RU" sz="2000" dirty="0" smtClean="0"/>
              <a:t>происшествию, </a:t>
            </a:r>
            <a:r>
              <a:rPr lang="ru-RU" sz="2000" dirty="0"/>
              <a:t>такому как ухудшение здоровья, травма или смерть как работников </a:t>
            </a:r>
            <a:r>
              <a:rPr lang="ru-RU" sz="2000" dirty="0" smtClean="0"/>
              <a:t>Общества </a:t>
            </a:r>
            <a:r>
              <a:rPr lang="ru-RU" sz="2000" dirty="0"/>
              <a:t>так и третьих лиц, ущерб окружающей среде или имуществу </a:t>
            </a:r>
            <a:r>
              <a:rPr lang="ru-RU" sz="2000" dirty="0" smtClean="0"/>
              <a:t>Общества.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782" y="3284984"/>
            <a:ext cx="555336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ea typeface="Tahoma" pitchFamily="34" charset="0"/>
                <a:cs typeface="Tahoma" pitchFamily="34" charset="0"/>
              </a:rPr>
              <a:t>ОД – это предпосылки </a:t>
            </a:r>
            <a:r>
              <a:rPr lang="ru-RU" sz="2200" dirty="0">
                <a:ea typeface="Tahoma" pitchFamily="34" charset="0"/>
                <a:cs typeface="Tahoma" pitchFamily="34" charset="0"/>
              </a:rPr>
              <a:t>происшествий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ea typeface="Tahoma" pitchFamily="34" charset="0"/>
                <a:cs typeface="Tahoma" pitchFamily="34" charset="0"/>
              </a:rPr>
              <a:t>ОД</a:t>
            </a:r>
            <a:r>
              <a:rPr lang="en-US" sz="22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smtClean="0">
                <a:ea typeface="Tahoma" pitchFamily="34" charset="0"/>
                <a:cs typeface="Tahoma" pitchFamily="34" charset="0"/>
              </a:rPr>
              <a:t>могут </a:t>
            </a:r>
            <a:r>
              <a:rPr lang="ru-RU" sz="2200" dirty="0">
                <a:ea typeface="Tahoma" pitchFamily="34" charset="0"/>
                <a:cs typeface="Tahoma" pitchFamily="34" charset="0"/>
              </a:rPr>
              <a:t>быть как связаны с нарушениями </a:t>
            </a:r>
            <a:r>
              <a:rPr lang="ru-RU" sz="2200" dirty="0" smtClean="0">
                <a:ea typeface="Tahoma" pitchFamily="34" charset="0"/>
                <a:cs typeface="Tahoma" pitchFamily="34" charset="0"/>
              </a:rPr>
              <a:t>норм </a:t>
            </a:r>
            <a:r>
              <a:rPr lang="ru-RU" sz="2200" dirty="0">
                <a:ea typeface="Tahoma" pitchFamily="34" charset="0"/>
                <a:cs typeface="Tahoma" pitchFamily="34" charset="0"/>
              </a:rPr>
              <a:t>и правил </a:t>
            </a:r>
            <a:r>
              <a:rPr lang="ru-RU" sz="2200" dirty="0" smtClean="0">
                <a:ea typeface="Tahoma" pitchFamily="34" charset="0"/>
                <a:cs typeface="Tahoma" pitchFamily="34" charset="0"/>
              </a:rPr>
              <a:t>производственной безопасности, </a:t>
            </a:r>
            <a:r>
              <a:rPr lang="ru-RU" sz="2200" dirty="0">
                <a:ea typeface="Tahoma" pitchFamily="34" charset="0"/>
                <a:cs typeface="Tahoma" pitchFamily="34" charset="0"/>
              </a:rPr>
              <a:t>так и не связаны с </a:t>
            </a:r>
            <a:r>
              <a:rPr lang="ru-RU" sz="2200" dirty="0" smtClean="0">
                <a:ea typeface="Tahoma" pitchFamily="34" charset="0"/>
                <a:cs typeface="Tahoma" pitchFamily="34" charset="0"/>
              </a:rPr>
              <a:t>ними</a:t>
            </a:r>
            <a:endParaRPr lang="ru-RU" sz="220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32" y="3284984"/>
            <a:ext cx="30342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6503694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89834"/>
            <a:ext cx="8560318" cy="345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HeliosCondC" pitchFamily="2" charset="0"/>
              </a:rPr>
              <a:t>Что такое </a:t>
            </a:r>
            <a:r>
              <a:rPr lang="ru-RU" sz="2400" b="1" dirty="0">
                <a:latin typeface="HeliosCondC" pitchFamily="2" charset="0"/>
              </a:rPr>
              <a:t>происшествие без </a:t>
            </a:r>
            <a:r>
              <a:rPr lang="ru-RU" sz="2400" b="1" dirty="0" smtClean="0">
                <a:latin typeface="HeliosCondC" pitchFamily="2" charset="0"/>
              </a:rPr>
              <a:t>последствий?</a:t>
            </a:r>
            <a:endParaRPr lang="ru-RU" sz="2400" b="1" dirty="0">
              <a:latin typeface="HeliosCondC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68963"/>
            <a:ext cx="66247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Происшествие без последствий (ПбП) </a:t>
            </a:r>
            <a:r>
              <a:rPr lang="ru-RU" sz="2000" dirty="0" smtClean="0"/>
              <a:t>- событие</a:t>
            </a:r>
            <a:r>
              <a:rPr lang="ru-RU" sz="2000" dirty="0"/>
              <a:t>, явившееся </a:t>
            </a:r>
            <a:r>
              <a:rPr lang="ru-RU" sz="2000" b="1" dirty="0"/>
              <a:t>результатом </a:t>
            </a:r>
            <a:r>
              <a:rPr lang="ru-RU" sz="2000" b="1" dirty="0" smtClean="0"/>
              <a:t>ОД или ОУ</a:t>
            </a:r>
            <a:r>
              <a:rPr lang="ru-RU" sz="2000" dirty="0" smtClean="0"/>
              <a:t>, </a:t>
            </a:r>
            <a:r>
              <a:rPr lang="ru-RU" sz="2000" dirty="0"/>
              <a:t>которое </a:t>
            </a:r>
            <a:r>
              <a:rPr lang="ru-RU" sz="2000" b="1" dirty="0"/>
              <a:t>не привело</a:t>
            </a:r>
            <a:r>
              <a:rPr lang="ru-RU" sz="2000" dirty="0"/>
              <a:t>, </a:t>
            </a:r>
            <a:r>
              <a:rPr lang="ru-RU" sz="2000" b="1" dirty="0"/>
              <a:t>но при определенных условиях </a:t>
            </a:r>
            <a:r>
              <a:rPr lang="ru-RU" sz="2000" dirty="0"/>
              <a:t>(или при </a:t>
            </a:r>
            <a:r>
              <a:rPr lang="ru-RU" sz="2000" dirty="0" smtClean="0"/>
              <a:t>стечении </a:t>
            </a:r>
            <a:r>
              <a:rPr lang="ru-RU" sz="2000" dirty="0"/>
              <a:t>обстоятельств) </a:t>
            </a:r>
            <a:r>
              <a:rPr lang="ru-RU" sz="2000" b="1" dirty="0"/>
              <a:t>могло</a:t>
            </a:r>
            <a:r>
              <a:rPr lang="ru-RU" sz="2000" dirty="0"/>
              <a:t> </a:t>
            </a:r>
            <a:r>
              <a:rPr lang="ru-RU" sz="2000" dirty="0" smtClean="0"/>
              <a:t>повлечь </a:t>
            </a:r>
            <a:r>
              <a:rPr lang="ru-RU" sz="2000" dirty="0"/>
              <a:t>за собой травму или ухудшение здоровья работника, нанесение </a:t>
            </a:r>
            <a:r>
              <a:rPr lang="ru-RU" sz="2000" dirty="0" smtClean="0"/>
              <a:t>вреда окружающей среде, имуществу </a:t>
            </a:r>
            <a:r>
              <a:rPr lang="ru-RU" sz="2000" dirty="0"/>
              <a:t>или репутации </a:t>
            </a:r>
            <a:r>
              <a:rPr lang="ru-RU" sz="2000" dirty="0" smtClean="0"/>
              <a:t>Общества.</a:t>
            </a:r>
            <a:endParaRPr lang="ru-RU" sz="2000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Событие</a:t>
            </a:r>
            <a:r>
              <a:rPr lang="ru-RU" sz="2000" dirty="0"/>
              <a:t>, которое уже </a:t>
            </a:r>
            <a:r>
              <a:rPr lang="ru-RU" sz="2000" dirty="0" smtClean="0"/>
              <a:t>произошло, то есть это происшествие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Событие, которое могло привести к травмированию работника</a:t>
            </a:r>
            <a:r>
              <a:rPr lang="en-US" sz="2000" dirty="0" smtClean="0"/>
              <a:t>, </a:t>
            </a:r>
            <a:r>
              <a:rPr lang="ru-RU" sz="2000" dirty="0" smtClean="0"/>
              <a:t>но его удалось избежать в данных обстоятельствах</a:t>
            </a:r>
          </a:p>
          <a:p>
            <a:pPr marL="342900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ПбП </a:t>
            </a:r>
            <a:r>
              <a:rPr lang="ru-RU" sz="2000" dirty="0"/>
              <a:t>всегда предшествуют </a:t>
            </a:r>
            <a:r>
              <a:rPr lang="ru-RU" sz="2000" dirty="0" smtClean="0"/>
              <a:t>вовремя не </a:t>
            </a:r>
            <a:r>
              <a:rPr lang="ru-RU" sz="2000" dirty="0"/>
              <a:t>устранённые </a:t>
            </a:r>
            <a:r>
              <a:rPr lang="ru-RU" sz="2000" dirty="0" smtClean="0"/>
              <a:t>ОД или ОУ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196238"/>
            <a:ext cx="892899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ru-RU" sz="1600" b="1" dirty="0" err="1" smtClean="0">
                <a:latin typeface="HeliosCondC" pitchFamily="2" charset="0"/>
              </a:rPr>
              <a:t>ПбП</a:t>
            </a:r>
            <a:r>
              <a:rPr lang="en-US" sz="1600" b="1" dirty="0" smtClean="0">
                <a:latin typeface="HeliosCondC" pitchFamily="2" charset="0"/>
              </a:rPr>
              <a:t>- </a:t>
            </a:r>
            <a:r>
              <a:rPr lang="ru-RU" sz="1600" b="1" dirty="0" smtClean="0">
                <a:latin typeface="HeliosCondC" pitchFamily="2" charset="0"/>
              </a:rPr>
              <a:t>на </a:t>
            </a:r>
            <a:r>
              <a:rPr lang="ru-RU" sz="1600" b="1" dirty="0">
                <a:latin typeface="HeliosCondC" pitchFamily="2" charset="0"/>
              </a:rPr>
              <a:t>этот раз «Пронесло», «Повезло!», </a:t>
            </a:r>
            <a:r>
              <a:rPr lang="ru-RU" sz="1600" b="1" dirty="0" smtClean="0">
                <a:latin typeface="HeliosCondC" pitchFamily="2" charset="0"/>
              </a:rPr>
              <a:t>но </a:t>
            </a:r>
            <a:r>
              <a:rPr lang="ru-RU" sz="1600" b="1" dirty="0">
                <a:latin typeface="HeliosCondC" pitchFamily="2" charset="0"/>
              </a:rPr>
              <a:t>повезет ли тебе</a:t>
            </a:r>
            <a:r>
              <a:rPr lang="en-US" sz="1600" b="1" dirty="0">
                <a:latin typeface="HeliosCondC" pitchFamily="2" charset="0"/>
              </a:rPr>
              <a:t> </a:t>
            </a:r>
            <a:r>
              <a:rPr lang="ru-RU" sz="1600" b="1" dirty="0">
                <a:latin typeface="HeliosCondC" pitchFamily="2" charset="0"/>
              </a:rPr>
              <a:t>в следующий раз?</a:t>
            </a:r>
          </a:p>
        </p:txBody>
      </p:sp>
      <p:pic>
        <p:nvPicPr>
          <p:cNvPr id="50264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14" y="2708920"/>
            <a:ext cx="2441386" cy="30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2206" cy="6104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+mn-lt"/>
              </a:rPr>
              <a:t>О</a:t>
            </a:r>
            <a:r>
              <a:rPr lang="ru-RU" sz="2000" b="1" dirty="0" smtClean="0">
                <a:latin typeface="+mn-lt"/>
              </a:rPr>
              <a:t>пасные условия, опасные </a:t>
            </a:r>
            <a:r>
              <a:rPr lang="ru-RU" sz="2000" b="1" dirty="0">
                <a:latin typeface="+mn-lt"/>
              </a:rPr>
              <a:t>действия,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происшествия без </a:t>
            </a:r>
            <a:r>
              <a:rPr lang="ru-RU" sz="2000" b="1" dirty="0" smtClean="0">
                <a:latin typeface="+mn-lt"/>
              </a:rPr>
              <a:t>последствий: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сходства </a:t>
            </a:r>
            <a:r>
              <a:rPr lang="ru-RU" sz="2000" b="1" dirty="0">
                <a:latin typeface="+mn-lt"/>
              </a:rPr>
              <a:t>и различия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0581" y="5594764"/>
            <a:ext cx="1944216" cy="846011"/>
          </a:xfrm>
          <a:prstGeom prst="rect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ОПАСНОЕ УСЛОВИЕ</a:t>
            </a:r>
          </a:p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Изношенное крепление (проушина)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451398" y="5593974"/>
            <a:ext cx="1944000" cy="84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ОПАСНОЕ ДЕЙСТВИЕ</a:t>
            </a:r>
          </a:p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Работники находятся </a:t>
            </a:r>
          </a:p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под подвешенным грузом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71999" y="5592528"/>
            <a:ext cx="1944000" cy="84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П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РОИСШЕСТВИЕ БЕЗ ПОСЛЕДСТВИЙ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Груз упал в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близи от работников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52497" y="5592528"/>
            <a:ext cx="1944000" cy="84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НЕСЧАСТНЫЙ СЛУЧАЙ</a:t>
            </a:r>
          </a:p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Груз упал на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работника (смертельный исход)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6632" r="4770" b="4824"/>
          <a:stretch/>
        </p:blipFill>
        <p:spPr bwMode="auto">
          <a:xfrm>
            <a:off x="251520" y="1052737"/>
            <a:ext cx="8496944" cy="45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fullicebe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5688632" cy="4768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7364" y="232540"/>
            <a:ext cx="8408468" cy="452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+mn-lt"/>
              </a:rPr>
              <a:t>Как вы можете повлиять на количество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происшествий</a:t>
            </a:r>
            <a:r>
              <a:rPr lang="ru-RU" sz="2400" b="1" dirty="0">
                <a:latin typeface="+mn-lt"/>
              </a:rPr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531" y="1196752"/>
            <a:ext cx="3162333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ПбП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являются ранним предупреждением 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о грозящей травме </a:t>
            </a:r>
          </a:p>
          <a:p>
            <a:pPr marL="3429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Своевременно </a:t>
            </a:r>
            <a:r>
              <a:rPr lang="ru-RU" sz="2000" dirty="0"/>
              <a:t>исправляя ОД и ОУ, устраняются и сами причины происшествий</a:t>
            </a:r>
          </a:p>
          <a:p>
            <a:pPr marL="342900" lvl="1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92" y="5747794"/>
            <a:ext cx="856895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2pPr marL="0" lvl="1" algn="just">
              <a:defRPr b="1">
                <a:solidFill>
                  <a:schemeClr val="bg2"/>
                </a:solidFill>
                <a:latin typeface="HeliosCondC" pitchFamily="2" charset="0"/>
              </a:defRPr>
            </a:lvl2pPr>
          </a:lstStyle>
          <a:p>
            <a:pPr lvl="1"/>
            <a:r>
              <a:rPr lang="ru-RU" dirty="0">
                <a:solidFill>
                  <a:schemeClr val="tx1"/>
                </a:solidFill>
                <a:latin typeface="+mn-lt"/>
              </a:rPr>
              <a:t>Вероятность летальных исходов и случаев травмирования будет сведена к минимуму посредством своевременного выявления и устранения ОД, ОУ и причин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ПбП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graphicFrame>
        <p:nvGraphicFramePr>
          <p:cNvPr id="18" name="Схема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24598"/>
              </p:ext>
            </p:extLst>
          </p:nvPr>
        </p:nvGraphicFramePr>
        <p:xfrm>
          <a:off x="3779912" y="1062163"/>
          <a:ext cx="4890085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Параллелограмм 26"/>
          <p:cNvSpPr/>
          <p:nvPr/>
        </p:nvSpPr>
        <p:spPr>
          <a:xfrm flipH="1">
            <a:off x="7380328" y="4674566"/>
            <a:ext cx="1257469" cy="702468"/>
          </a:xfrm>
          <a:prstGeom prst="parallelogram">
            <a:avLst>
              <a:gd name="adj" fmla="val 54762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788041" y="1817789"/>
            <a:ext cx="1952328" cy="355924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 txBox="1">
            <a:spLocks/>
          </p:cNvSpPr>
          <p:nvPr/>
        </p:nvSpPr>
        <p:spPr>
          <a:xfrm>
            <a:off x="7045287" y="1081674"/>
            <a:ext cx="1919202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ЦЕЛЬ – НОЛЬ!</a:t>
            </a:r>
            <a:endParaRPr 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Параллелограмм 29"/>
          <p:cNvSpPr/>
          <p:nvPr/>
        </p:nvSpPr>
        <p:spPr>
          <a:xfrm flipH="1">
            <a:off x="6993425" y="3982121"/>
            <a:ext cx="1204911" cy="659606"/>
          </a:xfrm>
          <a:prstGeom prst="parallelogram">
            <a:avLst>
              <a:gd name="adj" fmla="val 54762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6" name="Параллелограмм 35"/>
          <p:cNvSpPr/>
          <p:nvPr/>
        </p:nvSpPr>
        <p:spPr>
          <a:xfrm flipH="1">
            <a:off x="6612426" y="3286796"/>
            <a:ext cx="1181098" cy="659606"/>
          </a:xfrm>
          <a:prstGeom prst="parallelogram">
            <a:avLst>
              <a:gd name="adj" fmla="val 54762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7" name="Параллелограмм 36"/>
          <p:cNvSpPr/>
          <p:nvPr/>
        </p:nvSpPr>
        <p:spPr>
          <a:xfrm flipH="1">
            <a:off x="6212375" y="2550991"/>
            <a:ext cx="1200149" cy="697706"/>
          </a:xfrm>
          <a:prstGeom prst="parallelogram">
            <a:avLst>
              <a:gd name="adj" fmla="val 54762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8" name="Параллелограмм 37"/>
          <p:cNvSpPr/>
          <p:nvPr/>
        </p:nvSpPr>
        <p:spPr>
          <a:xfrm flipH="1">
            <a:off x="5809001" y="1808040"/>
            <a:ext cx="1174900" cy="699420"/>
          </a:xfrm>
          <a:prstGeom prst="parallelogram">
            <a:avLst>
              <a:gd name="adj" fmla="val 54762"/>
            </a:avLst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5812832" y="1067544"/>
            <a:ext cx="757237" cy="690648"/>
          </a:xfrm>
          <a:prstGeom prst="triangle">
            <a:avLst>
              <a:gd name="adj" fmla="val 50075"/>
            </a:avLst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40" name="BainCircle1"/>
          <p:cNvSpPr txBox="1">
            <a:spLocks noChangeAspect="1"/>
          </p:cNvSpPr>
          <p:nvPr/>
        </p:nvSpPr>
        <p:spPr bwMode="gray">
          <a:xfrm>
            <a:off x="5587121" y="1081674"/>
            <a:ext cx="1329611" cy="864097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 anchorCtr="1">
            <a:noAutofit/>
          </a:bodyPr>
          <a:lstStyle/>
          <a:p>
            <a:pPr algn="l"/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07403" y="1261623"/>
            <a:ext cx="28904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0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6563" y="573216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Пирамида происшествий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725" y="85748"/>
            <a:ext cx="4482070" cy="610499"/>
          </a:xfrm>
        </p:spPr>
        <p:txBody>
          <a:bodyPr/>
          <a:lstStyle/>
          <a:p>
            <a:pPr algn="ctr"/>
            <a:r>
              <a:rPr lang="ru-RU" sz="2400" b="1" dirty="0">
                <a:latin typeface="+mn-lt"/>
              </a:rPr>
              <a:t>Выводы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6247"/>
            <a:ext cx="88924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cs typeface="Arial" panose="020B0604020202020204" pitchFamily="34" charset="0"/>
              </a:rPr>
              <a:t>Самый </a:t>
            </a:r>
            <a:r>
              <a:rPr lang="ru-RU" b="1" dirty="0">
                <a:cs typeface="Arial" panose="020B0604020202020204" pitchFamily="34" charset="0"/>
              </a:rPr>
              <a:t>эффективный способ предотвратить происшествия </a:t>
            </a:r>
            <a:r>
              <a:rPr lang="ru-RU" dirty="0" smtClean="0">
                <a:cs typeface="Arial" panose="020B0604020202020204" pitchFamily="34" charset="0"/>
              </a:rPr>
              <a:t>- </a:t>
            </a:r>
            <a:r>
              <a:rPr lang="ru-RU" b="1" dirty="0" smtClean="0">
                <a:cs typeface="Arial" panose="020B0604020202020204" pitchFamily="34" charset="0"/>
              </a:rPr>
              <a:t>выявить и устранить </a:t>
            </a:r>
            <a:r>
              <a:rPr lang="ru-RU" dirty="0" smtClean="0">
                <a:cs typeface="Arial" panose="020B0604020202020204" pitchFamily="34" charset="0"/>
              </a:rPr>
              <a:t>их предпосылки, то есть </a:t>
            </a:r>
            <a:r>
              <a:rPr lang="ru-RU" b="1" dirty="0" smtClean="0">
                <a:cs typeface="Arial" panose="020B0604020202020204" pitchFamily="34" charset="0"/>
              </a:rPr>
              <a:t>ОД и ОУ</a:t>
            </a:r>
            <a:r>
              <a:rPr lang="ru-RU" dirty="0" smtClean="0">
                <a:cs typeface="Arial" panose="020B0604020202020204" pitchFamily="34" charset="0"/>
              </a:rPr>
              <a:t>. </a:t>
            </a:r>
            <a:endParaRPr lang="ru-RU" dirty="0"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cs typeface="Arial" panose="020B0604020202020204" pitchFamily="34" charset="0"/>
              </a:rPr>
              <a:t>Регистрация ПбП </a:t>
            </a:r>
            <a:r>
              <a:rPr lang="en-US" dirty="0" smtClean="0">
                <a:cs typeface="Arial" panose="020B0604020202020204" pitchFamily="34" charset="0"/>
              </a:rPr>
              <a:t>- </a:t>
            </a:r>
            <a:r>
              <a:rPr lang="ru-RU" dirty="0" smtClean="0">
                <a:cs typeface="Arial" panose="020B0604020202020204" pitchFamily="34" charset="0"/>
              </a:rPr>
              <a:t>это </a:t>
            </a:r>
            <a:r>
              <a:rPr lang="ru-RU" b="1" dirty="0">
                <a:cs typeface="Arial" panose="020B0604020202020204" pitchFamily="34" charset="0"/>
              </a:rPr>
              <a:t>способ предупреждения </a:t>
            </a:r>
            <a:r>
              <a:rPr lang="ru-RU" b="1" dirty="0" smtClean="0">
                <a:cs typeface="Arial" panose="020B0604020202020204" pitchFamily="34" charset="0"/>
              </a:rPr>
              <a:t>коллег об </a:t>
            </a:r>
            <a:r>
              <a:rPr lang="ru-RU" b="1" dirty="0">
                <a:cs typeface="Arial" panose="020B0604020202020204" pitchFamily="34" charset="0"/>
              </a:rPr>
              <a:t>опасностях</a:t>
            </a:r>
            <a:r>
              <a:rPr lang="ru-RU" dirty="0">
                <a:cs typeface="Arial" panose="020B0604020202020204" pitchFamily="34" charset="0"/>
              </a:rPr>
              <a:t>, а также реальная возможность предотвратить нежелательные события, которые при повторном возникновении могут привести к трагедии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  <a:endParaRPr lang="ru-RU" dirty="0"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cs typeface="Arial" panose="020B0604020202020204" pitchFamily="34" charset="0"/>
              </a:rPr>
              <a:t>Задача каждого из нас перейти от </a:t>
            </a:r>
            <a:r>
              <a:rPr lang="ru-RU" dirty="0">
                <a:cs typeface="Arial" panose="020B0604020202020204" pitchFamily="34" charset="0"/>
              </a:rPr>
              <a:t>привычных реакций «это не мое дело» или «мне еще и достанется» к принципу </a:t>
            </a:r>
            <a:r>
              <a:rPr lang="ru-RU" dirty="0" smtClean="0">
                <a:cs typeface="Arial" panose="020B0604020202020204" pitchFamily="34" charset="0"/>
              </a:rPr>
              <a:t>«</a:t>
            </a:r>
            <a:r>
              <a:rPr lang="ru-RU" b="1" dirty="0" smtClean="0">
                <a:cs typeface="Arial" panose="020B0604020202020204" pitchFamily="34" charset="0"/>
              </a:rPr>
              <a:t>Я </a:t>
            </a:r>
            <a:r>
              <a:rPr lang="ru-RU" b="1" dirty="0">
                <a:cs typeface="Arial" panose="020B0604020202020204" pitchFamily="34" charset="0"/>
              </a:rPr>
              <a:t>не прохожу мимо </a:t>
            </a:r>
            <a:r>
              <a:rPr lang="ru-RU" b="1" dirty="0" smtClean="0">
                <a:cs typeface="Arial" panose="020B0604020202020204" pitchFamily="34" charset="0"/>
              </a:rPr>
              <a:t>опасностей</a:t>
            </a:r>
            <a:r>
              <a:rPr lang="ru-RU" dirty="0" smtClean="0">
                <a:cs typeface="Arial" panose="020B0604020202020204" pitchFamily="34" charset="0"/>
              </a:rPr>
              <a:t>».</a:t>
            </a:r>
            <a:endParaRPr lang="ru-RU" dirty="0"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652121" y="3035350"/>
            <a:ext cx="3240360" cy="3417984"/>
            <a:chOff x="5067300" y="2194560"/>
            <a:chExt cx="2461260" cy="3307080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" t="1698" r="2614" b="8144"/>
            <a:stretch/>
          </p:blipFill>
          <p:spPr bwMode="auto">
            <a:xfrm>
              <a:off x="5067300" y="2194560"/>
              <a:ext cx="2461260" cy="330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61193" y="2265978"/>
              <a:ext cx="1276353" cy="1354532"/>
            </a:xfrm>
            <a:prstGeom prst="rect">
              <a:avLst/>
            </a:prstGeom>
            <a:solidFill>
              <a:srgbClr val="CCECFF"/>
            </a:solidFill>
            <a:effectLst>
              <a:softEdge rad="12700"/>
            </a:effectLst>
          </p:spPr>
          <p:txBody>
            <a:bodyPr wrap="square" lIns="0" rIns="0" rtlCol="0">
              <a:spAutoFit/>
            </a:bodyPr>
            <a:lstStyle/>
            <a:p>
              <a:pPr algn="ctr"/>
              <a:endParaRPr lang="ru-RU" sz="1400" dirty="0" smtClean="0"/>
            </a:p>
            <a:p>
              <a:pPr algn="ctr"/>
              <a:r>
                <a:rPr lang="ru-RU" sz="1400" dirty="0" smtClean="0"/>
                <a:t>Сегодняшнее </a:t>
              </a:r>
              <a:r>
                <a:rPr lang="ru-RU" sz="1400" b="1" dirty="0" smtClean="0"/>
                <a:t>ПбП</a:t>
              </a:r>
              <a:r>
                <a:rPr lang="ru-RU" sz="1400" dirty="0" smtClean="0"/>
                <a:t>, </a:t>
              </a:r>
            </a:p>
            <a:p>
              <a:pPr algn="ctr"/>
              <a:r>
                <a:rPr lang="ru-RU" sz="1400" dirty="0" smtClean="0"/>
                <a:t>уже завтра </a:t>
              </a:r>
            </a:p>
            <a:p>
              <a:pPr algn="ctr"/>
              <a:r>
                <a:rPr lang="ru-RU" sz="1400" dirty="0" smtClean="0"/>
                <a:t>может стать</a:t>
              </a:r>
            </a:p>
            <a:p>
              <a:pPr algn="ctr"/>
              <a:r>
                <a:rPr lang="ru-RU" sz="1400" b="1" dirty="0" smtClean="0"/>
                <a:t>несчастным </a:t>
              </a:r>
            </a:p>
            <a:p>
              <a:pPr algn="ctr"/>
              <a:r>
                <a:rPr lang="ru-RU" sz="1400" b="1" dirty="0" smtClean="0"/>
                <a:t>случаем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6573081" y="3691928"/>
              <a:ext cx="955479" cy="864000"/>
            </a:xfrm>
            <a:prstGeom prst="ellipse">
              <a:avLst/>
            </a:prstGeom>
            <a:solidFill>
              <a:srgbClr val="CCEC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800" b="1" dirty="0" smtClean="0">
                  <a:solidFill>
                    <a:schemeClr val="tx1"/>
                  </a:solidFill>
                </a:rPr>
                <a:t>Сообщи руководителю </a:t>
              </a:r>
            </a:p>
          </p:txBody>
        </p:sp>
      </p:grp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0807"/>
            <a:ext cx="4689829" cy="3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ainCircle1"/>
          <p:cNvSpPr txBox="1">
            <a:spLocks noChangeAspect="1"/>
          </p:cNvSpPr>
          <p:nvPr/>
        </p:nvSpPr>
        <p:spPr bwMode="gray">
          <a:xfrm>
            <a:off x="971600" y="5757148"/>
            <a:ext cx="2592288" cy="93610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 anchor="ctr" anchorCtr="1">
            <a:noAutofit/>
          </a:bodyPr>
          <a:lstStyle/>
          <a:p>
            <a:pPr algn="l"/>
            <a:r>
              <a:rPr lang="en-US" sz="1400" dirty="0" smtClean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6463163"/>
            <a:ext cx="1009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24164</TotalTime>
  <Words>1492</Words>
  <Application>Microsoft Office PowerPoint</Application>
  <PresentationFormat>Экран (4:3)</PresentationFormat>
  <Paragraphs>166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HeliosCondC</vt:lpstr>
      <vt:lpstr>Tahoma</vt:lpstr>
      <vt:lpstr>Wingdings</vt:lpstr>
      <vt:lpstr>Тема Office</vt:lpstr>
      <vt:lpstr>think-cell Slide</vt:lpstr>
      <vt:lpstr>Политика  о вмешательстве в опасные ситуации на производстве (стоп карта).  Работа по методике  «Пять шагов к безопасности».</vt:lpstr>
      <vt:lpstr>Общие положения</vt:lpstr>
      <vt:lpstr>Почему происходят происшествия?  </vt:lpstr>
      <vt:lpstr>Что такое опасные условия?</vt:lpstr>
      <vt:lpstr>Что такое опасные действия?</vt:lpstr>
      <vt:lpstr>Что такое происшествие без последствий?</vt:lpstr>
      <vt:lpstr>Опасные условия, опасные действия, и происшествия без последствий:  сходства и различия </vt:lpstr>
      <vt:lpstr>Как вы можете повлиять на количество  происшествий? </vt:lpstr>
      <vt:lpstr>Выводы </vt:lpstr>
      <vt:lpstr>Работа на «5» — это работа, выполненная безопасно!</vt:lpstr>
      <vt:lpstr>Проверь себя</vt:lpstr>
      <vt:lpstr>Пять шагов к безопасности</vt:lpstr>
      <vt:lpstr>Твоя безопасность в пяти шагах!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Kusnuyarova.AF@gazprom-neft.ru;KHAMATDINOVA.SF@gazprom-neft.ru</dc:creator>
  <cp:lastModifiedBy>Курбанов Владимир Шухратович</cp:lastModifiedBy>
  <cp:revision>2078</cp:revision>
  <cp:lastPrinted>2019-05-22T09:47:18Z</cp:lastPrinted>
  <dcterms:created xsi:type="dcterms:W3CDTF">2016-03-21T08:21:57Z</dcterms:created>
  <dcterms:modified xsi:type="dcterms:W3CDTF">2021-04-16T06:57:11Z</dcterms:modified>
</cp:coreProperties>
</file>