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2" r:id="rId2"/>
    <p:sldId id="263" r:id="rId3"/>
    <p:sldId id="271" r:id="rId4"/>
    <p:sldId id="269" r:id="rId5"/>
    <p:sldId id="270" r:id="rId6"/>
    <p:sldId id="267" r:id="rId7"/>
    <p:sldId id="268" r:id="rId8"/>
    <p:sldId id="272" r:id="rId9"/>
    <p:sldId id="273" r:id="rId10"/>
    <p:sldId id="274" r:id="rId11"/>
  </p:sldIdLst>
  <p:sldSz cx="10440988" cy="756126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BE0E3"/>
    <a:srgbClr val="FF3300"/>
    <a:srgbClr val="EBE1EB"/>
    <a:srgbClr val="FFFFCC"/>
    <a:srgbClr val="339933"/>
    <a:srgbClr val="00CC99"/>
    <a:srgbClr val="00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516" y="228"/>
      </p:cViewPr>
      <p:guideLst>
        <p:guide orient="horz" pos="2382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622" y="3646513"/>
            <a:ext cx="8126683" cy="162077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622" y="5267283"/>
            <a:ext cx="8126683" cy="949755"/>
          </a:xfrm>
        </p:spPr>
        <p:txBody>
          <a:bodyPr anchor="t">
            <a:normAutofit/>
          </a:bodyPr>
          <a:lstStyle>
            <a:lvl1pPr marL="0" indent="0" algn="l">
              <a:buNone/>
              <a:defRPr sz="2300">
                <a:solidFill>
                  <a:schemeClr val="tx2"/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EF30F-A5A6-4797-B302-82617642E6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2623" y="1992700"/>
            <a:ext cx="8133420" cy="44668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8B816-6D82-4409-B284-68F3F5D61E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4156" y="745016"/>
            <a:ext cx="1681887" cy="57170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2622" y="745017"/>
            <a:ext cx="6243077" cy="5717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2C8C8-D140-42D7-8F0F-0344FA30DF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9396412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22288" y="1763713"/>
            <a:ext cx="9396412" cy="49911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22288" y="6884988"/>
            <a:ext cx="2435225" cy="525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67113" y="6884988"/>
            <a:ext cx="3306762" cy="525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83475" y="6884988"/>
            <a:ext cx="2435225" cy="525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252E8-D786-4AC6-A337-8E0098B77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74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828925" indent="-25717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34327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385762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37197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EF64B-5AAC-4C96-9E2D-FDE7BAFD3C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623" y="3647864"/>
            <a:ext cx="8126681" cy="1619420"/>
          </a:xfrm>
        </p:spPr>
        <p:txBody>
          <a:bodyPr anchor="b"/>
          <a:lstStyle>
            <a:lvl1pPr algn="r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623" y="5267284"/>
            <a:ext cx="8126681" cy="948631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AB37A-F112-4A7B-A262-E585539F86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623" y="745017"/>
            <a:ext cx="8133420" cy="10192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622" y="1995333"/>
            <a:ext cx="3963644" cy="4466747"/>
          </a:xfrm>
        </p:spPr>
        <p:txBody>
          <a:bodyPr>
            <a:normAutofit/>
          </a:bodyPr>
          <a:lstStyle>
            <a:lvl5pPr>
              <a:defRPr/>
            </a:lvl5pPr>
            <a:lvl6pPr marL="2828925" indent="-25717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34327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385762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37197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4723" y="1995332"/>
            <a:ext cx="3961320" cy="4466748"/>
          </a:xfrm>
        </p:spPr>
        <p:txBody>
          <a:bodyPr>
            <a:normAutofit/>
          </a:bodyPr>
          <a:lstStyle>
            <a:lvl5pPr>
              <a:defRPr/>
            </a:lvl5pPr>
            <a:lvl6pPr marL="2828925" indent="-25717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34327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385762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37197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9A5A9-C09A-4618-95C7-B742C7A3F1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622" y="1998836"/>
            <a:ext cx="3963644" cy="635356"/>
          </a:xfrm>
        </p:spPr>
        <p:txBody>
          <a:bodyPr anchor="b">
            <a:noAutofit/>
          </a:bodyPr>
          <a:lstStyle>
            <a:lvl1pPr marL="0" indent="0">
              <a:buNone/>
              <a:defRPr sz="2700" b="0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622" y="2634192"/>
            <a:ext cx="3963644" cy="3827888"/>
          </a:xfrm>
        </p:spPr>
        <p:txBody>
          <a:bodyPr>
            <a:normAutofit/>
          </a:bodyPr>
          <a:lstStyle>
            <a:lvl5pPr>
              <a:defRPr/>
            </a:lvl5pPr>
            <a:lvl6pPr marL="2828925" indent="-25717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34327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385762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37197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4722" y="1998836"/>
            <a:ext cx="3963642" cy="635356"/>
          </a:xfrm>
        </p:spPr>
        <p:txBody>
          <a:bodyPr anchor="b">
            <a:noAutofit/>
          </a:bodyPr>
          <a:lstStyle>
            <a:lvl1pPr marL="0" indent="0">
              <a:buNone/>
              <a:defRPr sz="2700" b="0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4722" y="2634192"/>
            <a:ext cx="3963642" cy="3827888"/>
          </a:xfrm>
        </p:spPr>
        <p:txBody>
          <a:bodyPr>
            <a:normAutofit/>
          </a:bodyPr>
          <a:lstStyle>
            <a:lvl5pPr>
              <a:defRPr/>
            </a:lvl5pPr>
            <a:lvl6pPr marL="2828925" indent="-25717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34327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385762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37197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DE6F1-C648-4196-9AAE-BC09331DED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111C3-F6E5-48AF-B7DB-29A324649E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C4C89-5B28-41E9-A5A5-B30BFD1979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622" y="491832"/>
            <a:ext cx="3038037" cy="1307467"/>
          </a:xfrm>
        </p:spPr>
        <p:txBody>
          <a:bodyPr anchor="b"/>
          <a:lstStyle>
            <a:lvl1pPr algn="l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116" y="491832"/>
            <a:ext cx="4886927" cy="5970248"/>
          </a:xfrm>
        </p:spPr>
        <p:txBody>
          <a:bodyPr>
            <a:normAutofit/>
          </a:bodyPr>
          <a:lstStyle>
            <a:lvl5pPr>
              <a:defRPr/>
            </a:lvl5pPr>
            <a:lvl6pPr marL="2828925" indent="-25717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34327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385762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371975" indent="-25717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622" y="1799300"/>
            <a:ext cx="3038037" cy="46627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64B16-3E9D-498E-8331-3EB3417E1F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623" y="1529296"/>
            <a:ext cx="3765736" cy="1227414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623" y="2756710"/>
            <a:ext cx="3765737" cy="278966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95097-DF70-49FF-9FBC-558A79068B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5156727" y="1096358"/>
            <a:ext cx="2109137" cy="1687380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5337181" y="1765741"/>
            <a:ext cx="3915371" cy="3780632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79500" y="4457127"/>
            <a:ext cx="1991307" cy="2105019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94486" y="1207631"/>
            <a:ext cx="2180039" cy="210501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2145209" y="311947"/>
            <a:ext cx="2180039" cy="210501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94485" y="6316637"/>
            <a:ext cx="2180040" cy="1316171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53336" y="-68037"/>
            <a:ext cx="1654649" cy="1849041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1055190" y="-178196"/>
            <a:ext cx="2180039" cy="2105018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1" y="728495"/>
            <a:ext cx="2180039" cy="2105018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8560984" y="-68037"/>
            <a:ext cx="1934811" cy="1849041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985211" y="-68036"/>
            <a:ext cx="2180040" cy="1880336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8557470" y="1207629"/>
            <a:ext cx="1938324" cy="2105019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9199435" y="5667470"/>
            <a:ext cx="1298494" cy="1940183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7606611" y="4810313"/>
            <a:ext cx="2180039" cy="2105018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79501" y="5456244"/>
            <a:ext cx="1545892" cy="2105019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808961" y="5281568"/>
            <a:ext cx="2180039" cy="2105018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985212" y="864384"/>
            <a:ext cx="2180039" cy="2105018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7375208" y="5667470"/>
            <a:ext cx="2180039" cy="210501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9589408" y="659170"/>
            <a:ext cx="906386" cy="1381400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7250800" y="227689"/>
            <a:ext cx="1188971" cy="1148055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7846873" y="1599404"/>
            <a:ext cx="1391050" cy="1343180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8243023" y="2260140"/>
            <a:ext cx="1188971" cy="1148055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8848596" y="2934575"/>
            <a:ext cx="823619" cy="795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782222" y="-111330"/>
            <a:ext cx="1362987" cy="769373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715773" y="-111330"/>
            <a:ext cx="1174986" cy="50704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79499" y="-111330"/>
            <a:ext cx="673986" cy="675077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316784" y="4764967"/>
            <a:ext cx="1595022" cy="1540133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6613689" y="7155488"/>
            <a:ext cx="1274224" cy="489276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997197" y="7066043"/>
            <a:ext cx="1412478" cy="578720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8652472" y="7066045"/>
            <a:ext cx="1383235" cy="578719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2644" y="5448769"/>
            <a:ext cx="697927" cy="67390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79500" y="6805543"/>
            <a:ext cx="888463" cy="827265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79500" y="5687568"/>
            <a:ext cx="643454" cy="989602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9412" y="531853"/>
            <a:ext cx="683296" cy="998581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541470" y="922604"/>
            <a:ext cx="1040008" cy="100421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64502" y="1601184"/>
            <a:ext cx="882635" cy="85226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423916" y="2080486"/>
            <a:ext cx="696941" cy="67295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76615" y="2116538"/>
            <a:ext cx="595771" cy="57526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8338308" y="-68036"/>
            <a:ext cx="1040009" cy="827828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9954706" y="-68036"/>
            <a:ext cx="541088" cy="675873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8847251" y="311947"/>
            <a:ext cx="1288591" cy="124424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10179185" y="826472"/>
            <a:ext cx="316609" cy="1001103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8667563" y="803203"/>
            <a:ext cx="1107281" cy="106917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8529594" y="1462501"/>
            <a:ext cx="694456" cy="67055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8712175" y="6186859"/>
            <a:ext cx="843072" cy="81406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7961919" y="5779828"/>
            <a:ext cx="843072" cy="81406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8557470" y="5433532"/>
            <a:ext cx="843072" cy="81406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9396243" y="6247591"/>
            <a:ext cx="691537" cy="66774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9224050" y="4518062"/>
            <a:ext cx="632065" cy="610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9604951" y="5576546"/>
            <a:ext cx="632065" cy="610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9920982" y="5281566"/>
            <a:ext cx="574812" cy="610315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622" y="745017"/>
            <a:ext cx="8135741" cy="1019277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623" y="1992700"/>
            <a:ext cx="8135740" cy="4466897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419" y="6562147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8451" y="6562147"/>
            <a:ext cx="6001968" cy="402567"/>
          </a:xfrm>
          <a:prstGeom prst="rect">
            <a:avLst/>
          </a:prstGeom>
        </p:spPr>
        <p:txBody>
          <a:bodyPr vert="horz" lIns="102870" tIns="51435" rIns="102870" bIns="51435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884" y="6562147"/>
            <a:ext cx="694567" cy="402567"/>
          </a:xfrm>
          <a:prstGeom prst="rect">
            <a:avLst/>
          </a:prstGeom>
        </p:spPr>
        <p:txBody>
          <a:bodyPr vert="horz" lIns="102870" tIns="51435" rIns="102870" bIns="51435" rtlCol="0" anchor="b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602194-59A0-4D2C-8BF8-4D7E427183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807730" y="6013534"/>
            <a:ext cx="2180040" cy="1619275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9786650" y="3729850"/>
            <a:ext cx="349757" cy="3377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9589408" y="3898711"/>
            <a:ext cx="349757" cy="3377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9829428" y="4066739"/>
            <a:ext cx="349757" cy="3377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76616" y="2975694"/>
            <a:ext cx="533955" cy="51558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541470" y="3491274"/>
            <a:ext cx="523842" cy="50581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308592" y="3729851"/>
            <a:ext cx="401979" cy="38814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98884" y="2846200"/>
            <a:ext cx="1553406" cy="2105019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7048722" y="2641058"/>
            <a:ext cx="1391050" cy="1343180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5763" indent="-385763" algn="l" defTabSz="514350" rtl="0" eaLnBrk="1" latinLnBrk="0" hangingPunct="1">
        <a:spcBef>
          <a:spcPct val="20000"/>
        </a:spcBef>
        <a:spcAft>
          <a:spcPts val="675"/>
        </a:spcAft>
        <a:buClr>
          <a:schemeClr val="tx2"/>
        </a:buClr>
        <a:buFont typeface="Wingdings 2" charset="2"/>
        <a:buChar char="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514350" rtl="0" eaLnBrk="1" latinLnBrk="0" hangingPunct="1">
        <a:spcBef>
          <a:spcPct val="20000"/>
        </a:spcBef>
        <a:spcAft>
          <a:spcPts val="675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514350" rtl="0" eaLnBrk="1" latinLnBrk="0" hangingPunct="1">
        <a:spcBef>
          <a:spcPct val="20000"/>
        </a:spcBef>
        <a:spcAft>
          <a:spcPts val="675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514350" rtl="0" eaLnBrk="1" latinLnBrk="0" hangingPunct="1">
        <a:spcBef>
          <a:spcPct val="20000"/>
        </a:spcBef>
        <a:spcAft>
          <a:spcPts val="675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514350" rtl="0" eaLnBrk="1" latinLnBrk="0" hangingPunct="1">
        <a:spcBef>
          <a:spcPct val="20000"/>
        </a:spcBef>
        <a:spcAft>
          <a:spcPts val="675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51435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51435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51435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51435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7.wdp"/><Relationship Id="rId4" Type="http://schemas.openxmlformats.org/officeDocument/2006/relationships/image" Target="../media/image13.jpe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1" b="13789"/>
          <a:stretch>
            <a:fillRect/>
          </a:stretch>
        </p:blipFill>
        <p:spPr bwMode="auto">
          <a:xfrm>
            <a:off x="0" y="0"/>
            <a:ext cx="10440988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79"/>
          <p:cNvSpPr>
            <a:spLocks noChangeShapeType="1"/>
          </p:cNvSpPr>
          <p:nvPr/>
        </p:nvSpPr>
        <p:spPr bwMode="auto">
          <a:xfrm>
            <a:off x="5907088" y="25749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33344" y="123031"/>
            <a:ext cx="9963950" cy="4648200"/>
          </a:xfrm>
          <a:prstGeom prst="rect">
            <a:avLst/>
          </a:prstGeom>
          <a:noFill/>
          <a:ln>
            <a:noFill/>
          </a:ln>
          <a:effectLst/>
        </p:spPr>
        <p:txBody>
          <a:bodyPr lIns="98188" tIns="49094" rIns="98188" bIns="49094"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defTabSz="982663">
              <a:defRPr/>
            </a:pPr>
            <a:r>
              <a:rPr lang="ru-RU" sz="8800" b="1" i="1" spc="12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КОМФОРТНАЯ</a:t>
            </a:r>
          </a:p>
          <a:p>
            <a:pPr defTabSz="982663">
              <a:defRPr/>
            </a:pPr>
            <a:endParaRPr lang="ru-RU" sz="3000" b="1" i="1" spc="12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r" defTabSz="982663">
              <a:defRPr/>
            </a:pPr>
            <a:r>
              <a:rPr lang="ru-RU" sz="8800" b="1" i="1" spc="12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ГОРОДСКАЯ</a:t>
            </a:r>
          </a:p>
          <a:p>
            <a:pPr defTabSz="982663">
              <a:defRPr/>
            </a:pPr>
            <a:endParaRPr lang="ru-RU" sz="3000" b="1" i="1" spc="12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r" defTabSz="982663">
              <a:defRPr/>
            </a:pPr>
            <a:r>
              <a:rPr lang="ru-RU" sz="8800" b="1" i="1" spc="12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СРЕДА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13" y="2713831"/>
            <a:ext cx="3048000" cy="304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85744" y="4618831"/>
            <a:ext cx="9735350" cy="2819400"/>
          </a:xfrm>
          <a:prstGeom prst="rect">
            <a:avLst/>
          </a:prstGeom>
          <a:noFill/>
          <a:ln>
            <a:noFill/>
          </a:ln>
          <a:effectLst/>
        </p:spPr>
        <p:txBody>
          <a:bodyPr lIns="98188" tIns="49094" rIns="98188" bIns="49094" anchor="ctr"/>
          <a:lstStyle/>
          <a:p>
            <a:pPr algn="r" defTabSz="982663">
              <a:defRPr/>
            </a:pPr>
            <a:r>
              <a:rPr lang="ru-RU" sz="8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4" y="504031"/>
            <a:ext cx="9891671" cy="66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2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579" t="9417" r="16455" b="26959"/>
          <a:stretch/>
        </p:blipFill>
        <p:spPr bwMode="auto">
          <a:xfrm>
            <a:off x="840582" y="1113631"/>
            <a:ext cx="9601200" cy="5486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6223" r="14444" b="8064"/>
          <a:stretch/>
        </p:blipFill>
        <p:spPr bwMode="auto">
          <a:xfrm>
            <a:off x="4382294" y="2735263"/>
            <a:ext cx="5714887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4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94" y="2485231"/>
            <a:ext cx="3271444" cy="4709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dist="35921" dir="2700000" algn="ctr" rotWithShape="0">
              <a:schemeClr val="bg2"/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5" t="11936" r="18651" b="7302"/>
          <a:stretch/>
        </p:blipFill>
        <p:spPr bwMode="auto">
          <a:xfrm>
            <a:off x="454973" y="1189831"/>
            <a:ext cx="7152736" cy="571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08" y="2866231"/>
            <a:ext cx="2910186" cy="4175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58094" y="21431"/>
            <a:ext cx="8868472" cy="1019277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Новостной блок по реализации 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приоритетного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проекта</a:t>
            </a: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78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39419"/>
            <a:ext cx="8868472" cy="1019277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Рейтинговое голосование по выбору общественных территорий</a:t>
            </a: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71" t="10031" r="18026" b="6794"/>
          <a:stretch/>
        </p:blipFill>
        <p:spPr bwMode="auto">
          <a:xfrm>
            <a:off x="648492" y="1951831"/>
            <a:ext cx="6324601" cy="5089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99" y="1799431"/>
            <a:ext cx="357737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50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39420"/>
            <a:ext cx="9486106" cy="56941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Перечень общественных территорий</a:t>
            </a: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71" t="10031" r="18026" b="6794"/>
          <a:stretch/>
        </p:blipFill>
        <p:spPr bwMode="auto">
          <a:xfrm>
            <a:off x="648493" y="1570831"/>
            <a:ext cx="5644835" cy="45422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94" y="1096664"/>
            <a:ext cx="4572000" cy="63189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2330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20393"/>
              </p:ext>
            </p:extLst>
          </p:nvPr>
        </p:nvGraphicFramePr>
        <p:xfrm>
          <a:off x="1029494" y="2637631"/>
          <a:ext cx="6227445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9075"/>
                <a:gridCol w="219837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Общественная территория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предложений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Благоустройство Аллея имени Сергея Есенина в 3 мкр. «Кедровый»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Благоустройство Парк «Сказка» в 1 мкр. «Центральный»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Благоустройство Аллея Ветеранов в 5 мкр. «Солнечный»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Благоустройство Площадь Привокзальная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Благоустройство Сквер «Сиверко» во 2 мкр. «Нефтяников»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Благоустройство Площадь Мира в 1 мкр. «Центральный»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Благоустройство Сквер «Школьный» в 6 мкр. «Пионерный»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Благоустройство Сквер «Вдохновение» в 4 мкр. «Молодежный»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Благоустройство Парк имени Сергея Грибка во 2а мкр. «Лесников»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Иные предложения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5782" y="838865"/>
            <a:ext cx="94488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сбора предложений граждан по включению общественных территорий в перечень общественных территорий, отобранных для проведения рейтингового голосования, который проводился с 02.02.2018 г. по 16.02.2018 г., было собрано всего анкет 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179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на пунктах: </a:t>
            </a:r>
          </a:p>
          <a:p>
            <a:pPr marL="742950" lvl="1" indent="-285750" eaLnBrk="0" hangingPunct="0">
              <a:buFontTx/>
              <a:buChar char="-"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дополнительного образования  «Детская школа искусств» 1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«Центральный»,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12А 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42;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ТЦ «Руслан» 2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«Нефтяников», дом 19А –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52;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МАУК «Централизованная библиотечная система» 4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«Молодежный», дом 10 –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43;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ТЦ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Югория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5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«Солнечный», дом 10/4 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сбора предложений граждан по включению общественных территорий в перечень общественных территорий, отобранных для проведения рейтингового голосования, на рейтинговое голосование выносятся следующие общественные территории: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Благоустройство Аллея имени Сергея Есенина в 3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«Кедровый»;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Благоустройство Парка «Сказка» в 1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«Центральный»;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Благоустройство Аллеи Ветеранов в 5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мкр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Солнечный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4694" y="275431"/>
            <a:ext cx="9486106" cy="533401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Итоговые результаты сбора предложений граждан по включению общественных территорий в перечень общественных территорий, отобранных для проведения рейтингового </a:t>
            </a:r>
            <a:r>
              <a:rPr lang="ru-RU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голосования.</a:t>
            </a:r>
            <a:endParaRPr lang="ru-RU" sz="1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70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t="11683" r="18101" b="6666"/>
          <a:stretch/>
        </p:blipFill>
        <p:spPr bwMode="auto">
          <a:xfrm>
            <a:off x="325256" y="732631"/>
            <a:ext cx="6234416" cy="487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t="11174" r="17946" b="7048"/>
          <a:stretch/>
        </p:blipFill>
        <p:spPr bwMode="auto">
          <a:xfrm>
            <a:off x="3683477" y="1777626"/>
            <a:ext cx="5097803" cy="3984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89" y="3669398"/>
            <a:ext cx="2564508" cy="36254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94" y="3769727"/>
            <a:ext cx="2469395" cy="34910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94" y="4025525"/>
            <a:ext cx="2323306" cy="32844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8565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88209"/>
              </p:ext>
            </p:extLst>
          </p:nvPr>
        </p:nvGraphicFramePr>
        <p:xfrm>
          <a:off x="724694" y="1052417"/>
          <a:ext cx="9212263" cy="5540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9677"/>
                <a:gridCol w="5501042"/>
                <a:gridCol w="961544"/>
              </a:tblGrid>
              <a:tr h="2482781">
                <a:tc gridSpan="3">
                  <a:txBody>
                    <a:bodyPr/>
                    <a:lstStyle/>
                    <a:p>
                      <a:pPr marL="742950" lvl="1" indent="-285750" algn="ctr">
                        <a:spcBef>
                          <a:spcPts val="1200"/>
                        </a:spcBef>
                        <a:spcAft>
                          <a:spcPts val="300"/>
                        </a:spcAft>
                        <a:buFont typeface="Arial"/>
                        <a:buChar char=""/>
                      </a:pPr>
                      <a:r>
                        <a:rPr lang="ru-RU" sz="1400" dirty="0">
                          <a:effectLst/>
                        </a:rPr>
                        <a:t>РАЗЪЯСНЕНИЕ О ПОРЯДКЕ ЗАПОЛНЕНИЯ БЮЛЛЕТЕНЯ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Поставьте любой знак в пустом квадрате  справа от наименования общественной территории не более чем 1 общественной территории, в пользу которых  сделан выбор.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Бюллетень, в котором знаки  проставлены более чем в 1 квадратах   либо бюллетень,  в котором  знаки не проставлены  ни в одном из квадратов - считаются недействительными</a:t>
                      </a:r>
                      <a:r>
                        <a:rPr lang="ru-RU" sz="900" dirty="0">
                          <a:effectLst/>
                        </a:rPr>
                        <a:t>.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192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400"/>
                        <a:buFont typeface="Arial"/>
                        <a:buAutoNum type="arabicPeriod"/>
                      </a:pPr>
                      <a:r>
                        <a:rPr lang="en-US" sz="1400" dirty="0" err="1">
                          <a:effectLst/>
                        </a:rPr>
                        <a:t>Аллея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en-US" sz="1400" dirty="0" err="1">
                          <a:effectLst/>
                        </a:rPr>
                        <a:t>имени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ru-RU" sz="10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Сергея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dirty="0" err="1" smtClean="0">
                          <a:effectLst/>
                        </a:rPr>
                        <a:t>Есенина</a:t>
                      </a:r>
                      <a:endParaRPr lang="ru-RU" sz="10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Микрорайон № 3 «Кедровый», от улица Магистральная в юго-западном направлении вдоль микрорайона, пересекая улицы Сергея Есенина, Святослава Федорова до улицы Романа </a:t>
                      </a:r>
                      <a:r>
                        <a:rPr lang="ru-RU" sz="1100" dirty="0" err="1">
                          <a:effectLst/>
                        </a:rPr>
                        <a:t>Кузоваткина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96783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2.   </a:t>
                      </a:r>
                      <a:r>
                        <a:rPr lang="en-US" sz="1400" dirty="0" err="1" smtClean="0">
                          <a:effectLst/>
                        </a:rPr>
                        <a:t>Парк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dirty="0">
                          <a:effectLst/>
                        </a:rPr>
                        <a:t>«</a:t>
                      </a:r>
                      <a:r>
                        <a:rPr lang="en-US" sz="1400" dirty="0" err="1">
                          <a:effectLst/>
                        </a:rPr>
                        <a:t>Сказка</a:t>
                      </a:r>
                      <a:r>
                        <a:rPr lang="en-US" sz="14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Западная часть микрорайона № 1 «Центральный», ограничен с южной стороны улицей Центральная и с западной стороны автодорогой Тюмень-Нефтеюганск.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96783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3.    Аллея </a:t>
                      </a:r>
                      <a:r>
                        <a:rPr lang="ru-RU" sz="1400" dirty="0">
                          <a:effectLst/>
                        </a:rPr>
                        <a:t>Ветеранов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Южная граница микрорайона № 5 «Солнечный»,  в составе мемориального комплекса.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9174958" y="3817001"/>
            <a:ext cx="539750" cy="4746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9174958" y="4862417"/>
            <a:ext cx="539750" cy="446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9174958" y="5776817"/>
            <a:ext cx="539750" cy="446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69159" y="2482009"/>
            <a:ext cx="8763000" cy="140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БЮЛЛЕТЕНЬ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итогового протокола общественной комиссии по обеспечению реализации приоритетного проекта «Формирование комфортной городской среды» об итогах тайного голосования по общественным территориям муниципального образования городской округ город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Пыть-Ях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696494" y="275431"/>
            <a:ext cx="3313906" cy="56941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БЮЛЛЕТЕНЬ</a:t>
            </a: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84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944514"/>
              </p:ext>
            </p:extLst>
          </p:nvPr>
        </p:nvGraphicFramePr>
        <p:xfrm>
          <a:off x="981075" y="351631"/>
          <a:ext cx="8967788" cy="6781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окумент" r:id="rId3" imgW="10032816" imgH="7146443" progId="Word.Document.12">
                  <p:embed/>
                </p:oleObj>
              </mc:Choice>
              <mc:Fallback>
                <p:oleObj name="Документ" r:id="rId3" imgW="10032816" imgH="71464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1075" y="351631"/>
                        <a:ext cx="8967788" cy="678100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07054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593</TotalTime>
  <Words>306</Words>
  <Application>Microsoft Office PowerPoint</Application>
  <PresentationFormat>Произвольный</PresentationFormat>
  <Paragraphs>81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Trebuchet MS</vt:lpstr>
      <vt:lpstr>Verdana</vt:lpstr>
      <vt:lpstr>Wingdings 2</vt:lpstr>
      <vt:lpstr>Summer</vt:lpstr>
      <vt:lpstr>Документ Microsoft Word</vt:lpstr>
      <vt:lpstr>Презентация PowerPoint</vt:lpstr>
      <vt:lpstr>Презентация PowerPoint</vt:lpstr>
      <vt:lpstr>Новостной блок по реализации приоритетного проекта</vt:lpstr>
      <vt:lpstr>Рейтинговое голосование по выбору общественных территорий</vt:lpstr>
      <vt:lpstr>Перечень общественных территорий</vt:lpstr>
      <vt:lpstr>Итоговые результаты сбора предложений граждан по включению общественных территорий в перечень общественных территорий, отобранных для проведения рейтингового голосования.</vt:lpstr>
      <vt:lpstr>Презентация PowerPoint</vt:lpstr>
      <vt:lpstr>БЮЛЛЕТЕНЬ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Елена Павлова</dc:creator>
  <cp:lastModifiedBy>Наталья Борисовна Эспе</cp:lastModifiedBy>
  <cp:revision>46</cp:revision>
  <cp:lastPrinted>2018-01-31T09:29:02Z</cp:lastPrinted>
  <dcterms:created xsi:type="dcterms:W3CDTF">2017-03-14T05:08:06Z</dcterms:created>
  <dcterms:modified xsi:type="dcterms:W3CDTF">2018-02-27T10:11:43Z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