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300" r:id="rId2"/>
    <p:sldId id="384" r:id="rId3"/>
    <p:sldId id="385" r:id="rId4"/>
    <p:sldId id="456" r:id="rId5"/>
    <p:sldId id="457" r:id="rId6"/>
    <p:sldId id="458" r:id="rId7"/>
    <p:sldId id="459" r:id="rId8"/>
    <p:sldId id="319" r:id="rId9"/>
    <p:sldId id="320" r:id="rId10"/>
    <p:sldId id="331" r:id="rId11"/>
    <p:sldId id="321" r:id="rId12"/>
    <p:sldId id="333" r:id="rId13"/>
    <p:sldId id="332" r:id="rId14"/>
    <p:sldId id="338" r:id="rId15"/>
    <p:sldId id="341" r:id="rId16"/>
    <p:sldId id="342" r:id="rId17"/>
    <p:sldId id="343" r:id="rId18"/>
    <p:sldId id="344" r:id="rId19"/>
    <p:sldId id="330" r:id="rId20"/>
    <p:sldId id="334" r:id="rId21"/>
    <p:sldId id="335" r:id="rId22"/>
    <p:sldId id="336" r:id="rId23"/>
    <p:sldId id="337" r:id="rId24"/>
    <p:sldId id="340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39" r:id="rId40"/>
    <p:sldId id="359" r:id="rId41"/>
    <p:sldId id="360" r:id="rId42"/>
    <p:sldId id="363" r:id="rId43"/>
    <p:sldId id="325" r:id="rId44"/>
    <p:sldId id="387" r:id="rId45"/>
    <p:sldId id="310" r:id="rId46"/>
    <p:sldId id="316" r:id="rId47"/>
    <p:sldId id="317" r:id="rId48"/>
    <p:sldId id="364" r:id="rId49"/>
    <p:sldId id="460" r:id="rId50"/>
    <p:sldId id="461" r:id="rId51"/>
    <p:sldId id="361" r:id="rId52"/>
    <p:sldId id="322" r:id="rId53"/>
    <p:sldId id="369" r:id="rId54"/>
    <p:sldId id="368" r:id="rId55"/>
    <p:sldId id="370" r:id="rId56"/>
    <p:sldId id="371" r:id="rId57"/>
    <p:sldId id="323" r:id="rId58"/>
    <p:sldId id="372" r:id="rId59"/>
    <p:sldId id="373" r:id="rId60"/>
    <p:sldId id="367" r:id="rId61"/>
    <p:sldId id="374" r:id="rId62"/>
    <p:sldId id="379" r:id="rId63"/>
    <p:sldId id="375" r:id="rId64"/>
    <p:sldId id="380" r:id="rId65"/>
    <p:sldId id="376" r:id="rId66"/>
    <p:sldId id="381" r:id="rId67"/>
    <p:sldId id="377" r:id="rId68"/>
    <p:sldId id="382" r:id="rId69"/>
    <p:sldId id="378" r:id="rId70"/>
    <p:sldId id="383" r:id="rId71"/>
    <p:sldId id="386" r:id="rId72"/>
    <p:sldId id="389" r:id="rId73"/>
    <p:sldId id="388" r:id="rId74"/>
    <p:sldId id="390" r:id="rId75"/>
    <p:sldId id="391" r:id="rId76"/>
    <p:sldId id="409" r:id="rId77"/>
    <p:sldId id="411" r:id="rId78"/>
    <p:sldId id="392" r:id="rId79"/>
    <p:sldId id="394" r:id="rId80"/>
    <p:sldId id="395" r:id="rId81"/>
    <p:sldId id="396" r:id="rId82"/>
    <p:sldId id="397" r:id="rId83"/>
    <p:sldId id="398" r:id="rId84"/>
    <p:sldId id="326" r:id="rId85"/>
    <p:sldId id="401" r:id="rId86"/>
    <p:sldId id="400" r:id="rId87"/>
    <p:sldId id="405" r:id="rId88"/>
    <p:sldId id="403" r:id="rId89"/>
    <p:sldId id="393" r:id="rId90"/>
    <p:sldId id="408" r:id="rId91"/>
    <p:sldId id="428" r:id="rId92"/>
    <p:sldId id="430" r:id="rId93"/>
    <p:sldId id="431" r:id="rId94"/>
    <p:sldId id="432" r:id="rId95"/>
    <p:sldId id="433" r:id="rId96"/>
    <p:sldId id="434" r:id="rId97"/>
    <p:sldId id="435" r:id="rId98"/>
    <p:sldId id="436" r:id="rId99"/>
    <p:sldId id="437" r:id="rId100"/>
    <p:sldId id="438" r:id="rId101"/>
    <p:sldId id="439" r:id="rId102"/>
    <p:sldId id="440" r:id="rId103"/>
    <p:sldId id="450" r:id="rId104"/>
    <p:sldId id="449" r:id="rId105"/>
    <p:sldId id="448" r:id="rId106"/>
    <p:sldId id="447" r:id="rId107"/>
    <p:sldId id="446" r:id="rId108"/>
    <p:sldId id="445" r:id="rId109"/>
    <p:sldId id="444" r:id="rId110"/>
    <p:sldId id="443" r:id="rId111"/>
    <p:sldId id="452" r:id="rId112"/>
    <p:sldId id="441" r:id="rId113"/>
    <p:sldId id="453" r:id="rId114"/>
    <p:sldId id="451" r:id="rId115"/>
    <p:sldId id="429" r:id="rId116"/>
    <p:sldId id="413" r:id="rId117"/>
    <p:sldId id="414" r:id="rId118"/>
    <p:sldId id="415" r:id="rId119"/>
    <p:sldId id="416" r:id="rId120"/>
    <p:sldId id="418" r:id="rId121"/>
    <p:sldId id="419" r:id="rId122"/>
    <p:sldId id="420" r:id="rId123"/>
    <p:sldId id="421" r:id="rId124"/>
    <p:sldId id="422" r:id="rId125"/>
    <p:sldId id="423" r:id="rId126"/>
    <p:sldId id="424" r:id="rId127"/>
    <p:sldId id="425" r:id="rId128"/>
    <p:sldId id="426" r:id="rId129"/>
    <p:sldId id="462" r:id="rId13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B244"/>
    <a:srgbClr val="FFFFCC"/>
    <a:srgbClr val="FCE3D6"/>
    <a:srgbClr val="A0E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6018" autoAdjust="0"/>
  </p:normalViewPr>
  <p:slideViewPr>
    <p:cSldViewPr snapToGrid="0">
      <p:cViewPr varScale="1">
        <p:scale>
          <a:sx n="111" d="100"/>
          <a:sy n="111" d="100"/>
        </p:scale>
        <p:origin x="42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70" y="1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A1EAF-6BF9-4AC0-B111-40061615A1DC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51" y="4716592"/>
            <a:ext cx="5438140" cy="4467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9779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70" y="9429779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0034F-DEAA-4ABE-A642-840CEEEC2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8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49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44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89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13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55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3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0034F-DEAA-4ABE-A642-840CEEEC2A00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1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4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9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2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08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14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02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0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1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21B7B-788A-4289-9BE1-7DFD61FE8B06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FF39-65A2-4419-A620-1AEC3640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5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01" y="58189"/>
            <a:ext cx="12061767" cy="6741622"/>
          </a:xfrm>
        </p:spPr>
        <p:txBody>
          <a:bodyPr>
            <a:normAutofit lnSpcReduction="10000"/>
          </a:bodyPr>
          <a:lstStyle/>
          <a:p>
            <a:endParaRPr lang="ru-RU" sz="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СЕМИНАР  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ru-RU" sz="4000" dirty="0">
                <a:latin typeface="Arial Black" panose="020B0A04020102020204" pitchFamily="34" charset="0"/>
              </a:rPr>
              <a:t>                                                                                                                                         </a:t>
            </a:r>
            <a:r>
              <a:rPr lang="ru-RU" sz="2000" b="1" dirty="0">
                <a:latin typeface="Arial Black" panose="020B0A04020102020204" pitchFamily="34" charset="0"/>
              </a:rPr>
              <a:t>(сопровождаемый показом слайдов на демонстрационном экране) </a:t>
            </a: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800" b="1" u="sng" dirty="0">
                <a:latin typeface="Arial Black" panose="020B0A04020102020204" pitchFamily="34" charset="0"/>
              </a:rPr>
              <a:t>НА ТЕМУ</a:t>
            </a:r>
            <a:r>
              <a:rPr lang="ru-RU" sz="2800" b="1" dirty="0">
                <a:latin typeface="Arial Black" panose="020B0A040201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Arial Black" panose="020B0A04020102020204" pitchFamily="34" charset="0"/>
              </a:rPr>
              <a:t>«Получение качественной услуги при проведении ремонта/капитального ремонта</a:t>
            </a:r>
            <a:r>
              <a:rPr lang="ru-RU" sz="3000" b="1" dirty="0">
                <a:latin typeface="Arial Black" panose="020B0A04020102020204" pitchFamily="34" charset="0"/>
              </a:rPr>
              <a:t> </a:t>
            </a:r>
            <a:r>
              <a:rPr lang="ru-RU" sz="3000" dirty="0">
                <a:latin typeface="Arial Black" panose="020B0A04020102020204" pitchFamily="34" charset="0"/>
              </a:rPr>
              <a:t>домов, асфальтировании меж-и-придомовых территорий, обустройстве пешеходных зон, рекультивации участков возле тепловых камер и т.д.»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Докладчик Владислав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Пучинкин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3485" y="1326543"/>
            <a:ext cx="100559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ОБЩЕСТВЕННОГО СОВЕТА ГОРОДА ПЫТЬ-ЯХА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779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313" y="102551"/>
            <a:ext cx="11671234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IMG_27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t="15681" r="26465" b="26346"/>
          <a:stretch/>
        </p:blipFill>
        <p:spPr bwMode="auto">
          <a:xfrm>
            <a:off x="5076229" y="702436"/>
            <a:ext cx="6643357" cy="595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8"/>
          <p:cNvSpPr/>
          <p:nvPr/>
        </p:nvSpPr>
        <p:spPr>
          <a:xfrm>
            <a:off x="10156055" y="102551"/>
            <a:ext cx="1563532" cy="548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0618" y="3506680"/>
            <a:ext cx="4500978" cy="314269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     </a:t>
            </a:r>
            <a:r>
              <a:rPr kumimoji="0" lang="ru-RU" altLang="ru-RU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Виталий Петрович</a:t>
            </a:r>
            <a:r>
              <a:rPr kumimoji="0" lang="ru-RU" altLang="ru-RU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!  </a:t>
            </a:r>
            <a:r>
              <a:rPr kumimoji="0" lang="ru-RU" altLang="ru-RU" sz="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kumimoji="0" lang="ru-RU" altLang="ru-RU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Вы сомневались, а жильцы           все-таки не зря боролись –                                с обшитыми торцами балконов (вместо гнилых досок…) дом приобретает  совсем другой внешний вид !!!</a:t>
            </a:r>
          </a:p>
        </p:txBody>
      </p:sp>
      <p:cxnSp>
        <p:nvCxnSpPr>
          <p:cNvPr id="19" name="Прямая со стрелкой 12"/>
          <p:cNvCxnSpPr/>
          <p:nvPr/>
        </p:nvCxnSpPr>
        <p:spPr>
          <a:xfrm flipH="1">
            <a:off x="7986069" y="2113169"/>
            <a:ext cx="411838" cy="298155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432290" y="102551"/>
            <a:ext cx="8173349" cy="474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Торцы балконов после </a:t>
            </a:r>
            <a:r>
              <a:rPr lang="ru-RU" sz="23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кап.ремонта</a:t>
            </a:r>
            <a:r>
              <a:rPr lang="ru-RU" sz="23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дома № 27</a:t>
            </a:r>
          </a:p>
        </p:txBody>
      </p:sp>
      <p:cxnSp>
        <p:nvCxnSpPr>
          <p:cNvPr id="23" name="Прямая со стрелкой 12"/>
          <p:cNvCxnSpPr/>
          <p:nvPr/>
        </p:nvCxnSpPr>
        <p:spPr>
          <a:xfrm flipH="1">
            <a:off x="7691999" y="4779872"/>
            <a:ext cx="411838" cy="298155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Выноска со стрелкой вниз 3"/>
          <p:cNvSpPr/>
          <p:nvPr/>
        </p:nvSpPr>
        <p:spPr>
          <a:xfrm>
            <a:off x="390618" y="790113"/>
            <a:ext cx="4500978" cy="2717666"/>
          </a:xfrm>
          <a:prstGeom prst="downArrowCallout">
            <a:avLst>
              <a:gd name="adj1" fmla="val 12342"/>
              <a:gd name="adj2" fmla="val 16456"/>
              <a:gd name="adj3" fmla="val 16611"/>
              <a:gd name="adj4" fmla="val 7545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Осень 2016 г.                     Фрагмент письма            первому заместителю Главы города </a:t>
            </a:r>
            <a:r>
              <a:rPr lang="ru-RU" sz="20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Пыть-Яха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892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0"/>
            <a:ext cx="20685872" cy="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Picture 1" descr="2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6247" r="2986" b="4224"/>
          <a:stretch>
            <a:fillRect/>
          </a:stretch>
        </p:blipFill>
        <p:spPr bwMode="auto">
          <a:xfrm>
            <a:off x="1142999" y="1"/>
            <a:ext cx="9937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2150" y="-2"/>
            <a:ext cx="476249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1441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7750" y="0"/>
            <a:ext cx="183981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 descr="2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6569" r="2951" b="4817"/>
          <a:stretch>
            <a:fillRect/>
          </a:stretch>
        </p:blipFill>
        <p:spPr bwMode="auto">
          <a:xfrm>
            <a:off x="1047750" y="1"/>
            <a:ext cx="10087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00724" y="-2"/>
            <a:ext cx="54292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357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-1"/>
            <a:ext cx="19115470" cy="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Picture 1" descr="2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5971" r="3987" b="4926"/>
          <a:stretch>
            <a:fillRect/>
          </a:stretch>
        </p:blipFill>
        <p:spPr bwMode="auto">
          <a:xfrm>
            <a:off x="1104899" y="-1"/>
            <a:ext cx="9913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00724" y="-2"/>
            <a:ext cx="54292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36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23950" y="0"/>
            <a:ext cx="222924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1" name="Picture 1" descr="2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6140" r="3380" b="3510"/>
          <a:stretch>
            <a:fillRect/>
          </a:stretch>
        </p:blipFill>
        <p:spPr bwMode="auto">
          <a:xfrm>
            <a:off x="1123950" y="1"/>
            <a:ext cx="9745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67376" y="-2"/>
            <a:ext cx="676274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5936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09699" y="-1"/>
            <a:ext cx="201343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5" name="Picture 1" descr="22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5952" r="3545" b="4613"/>
          <a:stretch>
            <a:fillRect/>
          </a:stretch>
        </p:blipFill>
        <p:spPr bwMode="auto">
          <a:xfrm>
            <a:off x="1409700" y="0"/>
            <a:ext cx="9872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48375" y="-5718"/>
            <a:ext cx="552450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653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62050" y="0"/>
            <a:ext cx="228387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89" name="Picture 1" descr="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6369" r="3548" b="5067"/>
          <a:stretch>
            <a:fillRect/>
          </a:stretch>
        </p:blipFill>
        <p:spPr bwMode="auto">
          <a:xfrm>
            <a:off x="1162050" y="1"/>
            <a:ext cx="9926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29300" y="-5718"/>
            <a:ext cx="5238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658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33500" y="-1"/>
            <a:ext cx="202894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3" name="Picture 1" descr="2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5959" r="3358" b="4214"/>
          <a:stretch>
            <a:fillRect/>
          </a:stretch>
        </p:blipFill>
        <p:spPr bwMode="auto">
          <a:xfrm>
            <a:off x="1333500" y="0"/>
            <a:ext cx="9857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81700" y="-5718"/>
            <a:ext cx="514350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71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9199" y="0"/>
            <a:ext cx="22551864" cy="5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337" name="Picture 1" descr="2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6161" r="3531" b="4424"/>
          <a:stretch>
            <a:fillRect/>
          </a:stretch>
        </p:blipFill>
        <p:spPr bwMode="auto">
          <a:xfrm>
            <a:off x="1219199" y="1"/>
            <a:ext cx="9828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81675" y="-5718"/>
            <a:ext cx="571499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3023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4424" y="0"/>
            <a:ext cx="193876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1" name="Picture 1" descr="2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6535" r="3290" b="3496"/>
          <a:stretch>
            <a:fillRect/>
          </a:stretch>
        </p:blipFill>
        <p:spPr bwMode="auto">
          <a:xfrm>
            <a:off x="1114425" y="1"/>
            <a:ext cx="9905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81675" y="-5718"/>
            <a:ext cx="571499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679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3999" y="0"/>
            <a:ext cx="208353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5" name="Picture 1" descr="2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7173" r="3854" b="4359"/>
          <a:stretch>
            <a:fillRect/>
          </a:stretch>
        </p:blipFill>
        <p:spPr bwMode="auto">
          <a:xfrm>
            <a:off x="1524000" y="1"/>
            <a:ext cx="993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19825" y="-5718"/>
            <a:ext cx="5619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5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656465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83688" y="102551"/>
            <a:ext cx="7900780" cy="4614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Кондиционер до устранения замечаний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153115" y="3215278"/>
            <a:ext cx="1837530" cy="31086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ru-RU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Шланги и кабеля от кондиционера не уложены в короб, тем самым нарушают цветовую гамму и общий вид фасада всего дома.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IMG_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23251" r="46324" b="37857"/>
          <a:stretch>
            <a:fillRect/>
          </a:stretch>
        </p:blipFill>
        <p:spPr bwMode="auto">
          <a:xfrm>
            <a:off x="7123037" y="679241"/>
            <a:ext cx="4595126" cy="608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9898086" y="2679896"/>
            <a:ext cx="508635" cy="302674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IMG_28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r="6844" b="2177"/>
          <a:stretch>
            <a:fillRect/>
          </a:stretch>
        </p:blipFill>
        <p:spPr bwMode="auto">
          <a:xfrm>
            <a:off x="350236" y="679241"/>
            <a:ext cx="4626899" cy="608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1699097" y="3462982"/>
            <a:ext cx="223707" cy="3313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ounded Rectangle 1024"/>
          <p:cNvSpPr/>
          <p:nvPr/>
        </p:nvSpPr>
        <p:spPr>
          <a:xfrm>
            <a:off x="5093293" y="806399"/>
            <a:ext cx="1897352" cy="20248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Жильцы старались устранять даже мелкие недостатки</a:t>
            </a:r>
          </a:p>
        </p:txBody>
      </p:sp>
      <p:sp>
        <p:nvSpPr>
          <p:cNvPr id="22" name="Скругленный прямоугольник 18"/>
          <p:cNvSpPr/>
          <p:nvPr/>
        </p:nvSpPr>
        <p:spPr>
          <a:xfrm>
            <a:off x="10156055" y="102550"/>
            <a:ext cx="1563532" cy="46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31249682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33475" y="0"/>
            <a:ext cx="219082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409" name="Picture 1" descr="2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6447" r="3342" b="4463"/>
          <a:stretch>
            <a:fillRect/>
          </a:stretch>
        </p:blipFill>
        <p:spPr bwMode="auto">
          <a:xfrm>
            <a:off x="1133474" y="1"/>
            <a:ext cx="989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2626" y="-5718"/>
            <a:ext cx="533400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655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09700" y="0"/>
            <a:ext cx="20036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3" name="Picture 1" descr="2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5519" r="3395" b="4871"/>
          <a:stretch>
            <a:fillRect/>
          </a:stretch>
        </p:blipFill>
        <p:spPr bwMode="auto">
          <a:xfrm>
            <a:off x="1409700" y="1"/>
            <a:ext cx="9868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00750" y="-5718"/>
            <a:ext cx="666750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523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61251" y="0"/>
            <a:ext cx="224614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57" name="Picture 1" descr="2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6090" r="3357" b="5289"/>
          <a:stretch>
            <a:fillRect/>
          </a:stretch>
        </p:blipFill>
        <p:spPr bwMode="auto">
          <a:xfrm>
            <a:off x="961250" y="1"/>
            <a:ext cx="9959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1650" y="-5718"/>
            <a:ext cx="6000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211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76708" y="0"/>
            <a:ext cx="234347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 descr="2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5800" r="2919" b="5447"/>
          <a:stretch>
            <a:fillRect/>
          </a:stretch>
        </p:blipFill>
        <p:spPr bwMode="auto">
          <a:xfrm>
            <a:off x="1276708" y="1"/>
            <a:ext cx="10035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29864" y="-5718"/>
            <a:ext cx="586596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785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"/>
            <a:ext cx="16770424" cy="4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 descr="2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6035" r="53008" b="4884"/>
          <a:stretch>
            <a:fillRect/>
          </a:stretch>
        </p:blipFill>
        <p:spPr bwMode="auto">
          <a:xfrm>
            <a:off x="1328468" y="6051"/>
            <a:ext cx="467847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22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21643" r="56358" b="4030"/>
          <a:stretch>
            <a:fillRect/>
          </a:stretch>
        </p:blipFill>
        <p:spPr bwMode="auto">
          <a:xfrm>
            <a:off x="7065034" y="336429"/>
            <a:ext cx="4228022" cy="63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789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11486" r="61971" b="27721"/>
          <a:stretch/>
        </p:blipFill>
        <p:spPr bwMode="auto">
          <a:xfrm>
            <a:off x="285750" y="0"/>
            <a:ext cx="112497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978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7805" t="13656" r="24412" b="5466"/>
          <a:stretch/>
        </p:blipFill>
        <p:spPr bwMode="auto">
          <a:xfrm>
            <a:off x="1049337" y="41910"/>
            <a:ext cx="10093325" cy="6774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70042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8053" t="19604" r="24670" b="4948"/>
          <a:stretch/>
        </p:blipFill>
        <p:spPr bwMode="auto">
          <a:xfrm>
            <a:off x="1028700" y="61545"/>
            <a:ext cx="10462846" cy="6699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0464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805" t="11088" r="24288" b="6802"/>
          <a:stretch/>
        </p:blipFill>
        <p:spPr bwMode="auto">
          <a:xfrm>
            <a:off x="1093469" y="26670"/>
            <a:ext cx="10204645" cy="6804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10264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58" t="11290" r="24412" b="7329"/>
          <a:stretch/>
        </p:blipFill>
        <p:spPr bwMode="auto">
          <a:xfrm>
            <a:off x="896815" y="0"/>
            <a:ext cx="1054197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102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370" y="153824"/>
            <a:ext cx="11536823" cy="65717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>
                <a:latin typeface="Arial Black" panose="020B0A04020102020204" pitchFamily="34" charset="0"/>
              </a:rPr>
              <a:t>УВАЖАЕМЫЕ ЖИТЕЛИ!</a:t>
            </a: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400" dirty="0"/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В связи с ремонтом фасада дома просим Вас демонтировать (</a:t>
            </a:r>
            <a:r>
              <a:rPr lang="ru-RU" b="1" dirty="0" err="1">
                <a:latin typeface="Arial Black" panose="020B0A04020102020204" pitchFamily="34" charset="0"/>
              </a:rPr>
              <a:t>отсоеденить</a:t>
            </a:r>
            <a:r>
              <a:rPr lang="ru-RU" b="1" dirty="0">
                <a:latin typeface="Arial Black" panose="020B0A04020102020204" pitchFamily="34" charset="0"/>
              </a:rPr>
              <a:t>/отрезать) выступающие детали на балконах: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b="1" dirty="0">
                <a:latin typeface="Arial Black" panose="020B0A04020102020204" pitchFamily="34" charset="0"/>
              </a:rPr>
              <a:t>Кронштейны белье-</a:t>
            </a:r>
            <a:r>
              <a:rPr lang="ru-RU" b="1" dirty="0" err="1">
                <a:latin typeface="Arial Black" panose="020B0A04020102020204" pitchFamily="34" charset="0"/>
              </a:rPr>
              <a:t>сушителей</a:t>
            </a:r>
            <a:r>
              <a:rPr lang="ru-RU" b="1" dirty="0">
                <a:latin typeface="Arial Black" panose="020B0A04020102020204" pitchFamily="34" charset="0"/>
              </a:rPr>
              <a:t>;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b="1" dirty="0">
                <a:latin typeface="Arial Black" panose="020B0A04020102020204" pitchFamily="34" charset="0"/>
              </a:rPr>
              <a:t>Консоли и сами кондиционеры;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b="1" dirty="0">
                <a:latin typeface="Arial Black" panose="020B0A04020102020204" pitchFamily="34" charset="0"/>
              </a:rPr>
              <a:t>Спутниковые </a:t>
            </a:r>
            <a:r>
              <a:rPr lang="ru-RU" b="1" dirty="0" err="1">
                <a:latin typeface="Arial Black" panose="020B0A04020102020204" pitchFamily="34" charset="0"/>
              </a:rPr>
              <a:t>антены</a:t>
            </a:r>
            <a:r>
              <a:rPr lang="ru-RU" b="1" dirty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После окончания ремонта  - изменять дизайн фасада дома запрещено. </a:t>
            </a: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Любые выступающие детали окон, балконов должны быть согласованы с Администрацией г. </a:t>
            </a:r>
            <a:r>
              <a:rPr lang="ru-RU" b="1" dirty="0" err="1">
                <a:latin typeface="Arial Black" panose="020B0A04020102020204" pitchFamily="34" charset="0"/>
              </a:rPr>
              <a:t>Пыть-Ях</a:t>
            </a:r>
            <a:r>
              <a:rPr lang="ru-RU" b="1" dirty="0">
                <a:latin typeface="Arial Black" panose="020B0A04020102020204" pitchFamily="34" charset="0"/>
              </a:rPr>
              <a:t> и ТСЖ «Сибиряк».</a:t>
            </a: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Правление ТСЖ «Сибиряк»    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51036" y="5127477"/>
            <a:ext cx="3768695" cy="1333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Данное объявление на подъездах дома и беседы с жителями – дали нужный результат!</a:t>
            </a:r>
          </a:p>
        </p:txBody>
      </p:sp>
      <p:sp>
        <p:nvSpPr>
          <p:cNvPr id="5" name="Скругленный прямоугольник 18"/>
          <p:cNvSpPr/>
          <p:nvPr/>
        </p:nvSpPr>
        <p:spPr>
          <a:xfrm>
            <a:off x="10036413" y="188006"/>
            <a:ext cx="1563532" cy="5554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3225820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59" t="10793" r="24546" b="6608"/>
          <a:stretch/>
        </p:blipFill>
        <p:spPr bwMode="auto">
          <a:xfrm>
            <a:off x="1108710" y="16192"/>
            <a:ext cx="10048728" cy="682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9491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805" t="10792" r="24659" b="6155"/>
          <a:stretch/>
        </p:blipFill>
        <p:spPr bwMode="auto">
          <a:xfrm>
            <a:off x="1139190" y="317"/>
            <a:ext cx="10018248" cy="6857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9491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58" t="10793" r="24660" b="5934"/>
          <a:stretch/>
        </p:blipFill>
        <p:spPr bwMode="auto">
          <a:xfrm>
            <a:off x="1172527" y="26670"/>
            <a:ext cx="9940950" cy="6804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9491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929" t="10574" r="24412" b="5933"/>
          <a:stretch/>
        </p:blipFill>
        <p:spPr bwMode="auto">
          <a:xfrm>
            <a:off x="1172844" y="11430"/>
            <a:ext cx="9958217" cy="6835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9491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58" t="10792" r="24660" b="5714"/>
          <a:stretch/>
        </p:blipFill>
        <p:spPr bwMode="auto">
          <a:xfrm>
            <a:off x="1158240" y="7620"/>
            <a:ext cx="9999198" cy="684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9491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805" t="10352" r="24536" b="6373"/>
          <a:stretch/>
        </p:blipFill>
        <p:spPr bwMode="auto">
          <a:xfrm>
            <a:off x="1165224" y="15240"/>
            <a:ext cx="9974629" cy="6827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9491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434" t="9912" r="24670" b="5727"/>
          <a:stretch/>
        </p:blipFill>
        <p:spPr bwMode="auto">
          <a:xfrm>
            <a:off x="1217294" y="19050"/>
            <a:ext cx="9913767" cy="681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54647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681" t="10132" r="24412" b="5933"/>
          <a:stretch/>
        </p:blipFill>
        <p:spPr bwMode="auto">
          <a:xfrm>
            <a:off x="1180464" y="22860"/>
            <a:ext cx="9976973" cy="6835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54647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435" t="9692" r="24917" b="7269"/>
          <a:stretch/>
        </p:blipFill>
        <p:spPr bwMode="auto">
          <a:xfrm>
            <a:off x="1195754" y="76493"/>
            <a:ext cx="9882773" cy="6781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54647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63023-D4BE-4E2A-B3B7-AF25FB403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224286"/>
            <a:ext cx="11343736" cy="63059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874A38-2DDE-4AC6-9D12-3030FD411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536" y="944354"/>
            <a:ext cx="9540875" cy="4525963"/>
          </a:xfrm>
          <a:prstGeom prst="rect">
            <a:avLst/>
          </a:prstGeom>
          <a:solidFill>
            <a:srgbClr val="FFFF00"/>
          </a:solidFill>
          <a:ln w="9525">
            <a:solidFill>
              <a:srgbClr val="B4C7E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en-US" sz="3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Важный момент.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Ради выполнения ремонта дома - собираемость платежей за коммунальные услуги и капитальный ремонт в тот период дому достигла 90 %.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 Кстати всем надо знать о том, что, если собираемость менее 70 % - рассчитывать на успех – бесполезно.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2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81120" y="841047"/>
            <a:ext cx="2654290" cy="26420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Шланги от кондиционера уже закрыты коробом.                                        5 сентября        2016 г.                      (т.е. через три дня)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7" name="Picture 5" descr="DSC0209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8378" r="15225" b="8046"/>
          <a:stretch/>
        </p:blipFill>
        <p:spPr bwMode="auto">
          <a:xfrm>
            <a:off x="4124631" y="800303"/>
            <a:ext cx="7506257" cy="583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6586327" y="1724382"/>
            <a:ext cx="224948" cy="43770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700613" y="132916"/>
            <a:ext cx="8183855" cy="4614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Кондиционер после устранения замечаний</a:t>
            </a:r>
          </a:p>
        </p:txBody>
      </p:sp>
      <p:sp>
        <p:nvSpPr>
          <p:cNvPr id="22" name="Скругленный прямоугольник 18"/>
          <p:cNvSpPr/>
          <p:nvPr/>
        </p:nvSpPr>
        <p:spPr>
          <a:xfrm>
            <a:off x="10147256" y="146191"/>
            <a:ext cx="1563532" cy="5289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  <p:cxnSp>
        <p:nvCxnSpPr>
          <p:cNvPr id="23" name="Straight Arrow Connector 28"/>
          <p:cNvCxnSpPr/>
          <p:nvPr/>
        </p:nvCxnSpPr>
        <p:spPr>
          <a:xfrm flipH="1">
            <a:off x="6870819" y="4597637"/>
            <a:ext cx="273465" cy="4379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81120" y="3718409"/>
            <a:ext cx="2654290" cy="2642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Некоторые из нас могут сказать, что это мелочи…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Нет. Общий дизайн дома и любого объекта складывается именно из мелких составляющих.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9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05568" y="979375"/>
            <a:ext cx="2929317" cy="53164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Подрядчик не обязан выполнять ремонт входной группы магазина в доме.     Поэтому ТСЖ и жильцам, чтобы не нарушать общую цветовую гамму дома, пришлось убеждать собственника магазина за свой счет сделать ремонт.               А это очень трудная задача, чтобы убедить хозяина вместо прибыли – понести затраты.                            </a:t>
            </a:r>
            <a:r>
              <a:rPr lang="ru-RU" sz="1700" dirty="0">
                <a:solidFill>
                  <a:srgbClr val="C00000"/>
                </a:solidFill>
                <a:latin typeface="Arial Black" panose="020B0A04020102020204" pitchFamily="34" charset="0"/>
              </a:rPr>
              <a:t>Но у жителей получилось!</a:t>
            </a:r>
          </a:p>
        </p:txBody>
      </p:sp>
      <p:pic>
        <p:nvPicPr>
          <p:cNvPr id="5" name="Рисунок 1" descr="F:\Дом 27\Магазин в доме 27\IMG_274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5"/>
          <a:stretch/>
        </p:blipFill>
        <p:spPr bwMode="auto">
          <a:xfrm>
            <a:off x="89013" y="113289"/>
            <a:ext cx="8577557" cy="6522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18"/>
          <p:cNvSpPr/>
          <p:nvPr/>
        </p:nvSpPr>
        <p:spPr>
          <a:xfrm>
            <a:off x="9880847" y="200204"/>
            <a:ext cx="1563532" cy="46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3540686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85724"/>
            <a:ext cx="11791950" cy="667702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921809" y="897306"/>
            <a:ext cx="2726108" cy="54778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После   окончания ремонтных   работ -               входная группа магазина (козырек, обшивка по периметру   снизу и т.д.) стала одним целым с фасадом всего дома.</a:t>
            </a:r>
          </a:p>
          <a:p>
            <a:pPr algn="ctr"/>
            <a:endParaRPr lang="ru-RU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(Фото на следующем слайде)</a:t>
            </a:r>
          </a:p>
        </p:txBody>
      </p:sp>
      <p:pic>
        <p:nvPicPr>
          <p:cNvPr id="1026" name="Picture 2" descr="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1" t="5405" r="3313"/>
          <a:stretch>
            <a:fillRect/>
          </a:stretch>
        </p:blipFill>
        <p:spPr bwMode="auto">
          <a:xfrm>
            <a:off x="4161802" y="188007"/>
            <a:ext cx="4537816" cy="644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ыноска со стрелкой вправо 5"/>
          <p:cNvSpPr/>
          <p:nvPr/>
        </p:nvSpPr>
        <p:spPr>
          <a:xfrm>
            <a:off x="188006" y="905854"/>
            <a:ext cx="3973795" cy="5477854"/>
          </a:xfrm>
          <a:prstGeom prst="rightArrowCallout">
            <a:avLst>
              <a:gd name="adj1" fmla="val 9516"/>
              <a:gd name="adj2" fmla="val 9516"/>
              <a:gd name="adj3" fmla="val 13817"/>
              <a:gd name="adj4" fmla="val 7676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solidFill>
                  <a:schemeClr val="tx1"/>
                </a:solidFill>
                <a:latin typeface="Arial Black" panose="020B0A04020102020204" pitchFamily="34" charset="0"/>
              </a:rPr>
              <a:t>Фрагмент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Собственник магазина оплатил изготовление эскиза,  согласовал в Администрации      и ТСЖ «Сибиряк». Да, на это были потрачены средства и время.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Но жильцы настояли на этом. И это было выполнено! 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18"/>
          <p:cNvSpPr/>
          <p:nvPr/>
        </p:nvSpPr>
        <p:spPr>
          <a:xfrm>
            <a:off x="9959500" y="170914"/>
            <a:ext cx="1563532" cy="5554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2267566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612" y="68366"/>
            <a:ext cx="11639372" cy="667426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9799" y="5829300"/>
            <a:ext cx="1676401" cy="10212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Нужный результат – достигнут!</a:t>
            </a:r>
          </a:p>
        </p:txBody>
      </p:sp>
      <p:sp>
        <p:nvSpPr>
          <p:cNvPr id="5" name="Скругленный прямоугольник 18"/>
          <p:cNvSpPr/>
          <p:nvPr/>
        </p:nvSpPr>
        <p:spPr>
          <a:xfrm>
            <a:off x="10635562" y="3048"/>
            <a:ext cx="1563532" cy="5554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2320924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187" y="128186"/>
            <a:ext cx="11682101" cy="659735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3106" y="4883921"/>
            <a:ext cx="11160807" cy="1320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Из-за постоянного заезда машин для выгрузки товаров в магазин –                          была сильно повреждена зеленая зона, газон с обратной стороны дома.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IMG_27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/>
          <a:stretch>
            <a:fillRect/>
          </a:stretch>
        </p:blipFill>
        <p:spPr bwMode="auto">
          <a:xfrm>
            <a:off x="170916" y="211931"/>
            <a:ext cx="63246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3" name="AutoShape 5"/>
          <p:cNvCxnSpPr>
            <a:cxnSpLocks noChangeShapeType="1"/>
          </p:cNvCxnSpPr>
          <p:nvPr/>
        </p:nvCxnSpPr>
        <p:spPr bwMode="auto">
          <a:xfrm>
            <a:off x="914400" y="2352583"/>
            <a:ext cx="3438525" cy="1332005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4" name="Picture 6" descr="IMG_27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r="9750" b="395"/>
          <a:stretch/>
        </p:blipFill>
        <p:spPr bwMode="auto">
          <a:xfrm>
            <a:off x="6739437" y="1068719"/>
            <a:ext cx="5062303" cy="36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AutoShape 5"/>
          <p:cNvCxnSpPr>
            <a:cxnSpLocks noChangeShapeType="1"/>
          </p:cNvCxnSpPr>
          <p:nvPr/>
        </p:nvCxnSpPr>
        <p:spPr bwMode="auto">
          <a:xfrm flipV="1">
            <a:off x="3529523" y="1502279"/>
            <a:ext cx="631615" cy="129450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5"/>
          <p:cNvCxnSpPr>
            <a:cxnSpLocks noChangeShapeType="1"/>
          </p:cNvCxnSpPr>
          <p:nvPr/>
        </p:nvCxnSpPr>
        <p:spPr bwMode="auto">
          <a:xfrm flipV="1">
            <a:off x="2356116" y="2106642"/>
            <a:ext cx="0" cy="321336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5"/>
          <p:cNvCxnSpPr>
            <a:cxnSpLocks noChangeShapeType="1"/>
          </p:cNvCxnSpPr>
          <p:nvPr/>
        </p:nvCxnSpPr>
        <p:spPr bwMode="auto">
          <a:xfrm flipH="1" flipV="1">
            <a:off x="2633662" y="2760955"/>
            <a:ext cx="699554" cy="282377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5"/>
          <p:cNvCxnSpPr>
            <a:cxnSpLocks noChangeShapeType="1"/>
          </p:cNvCxnSpPr>
          <p:nvPr/>
        </p:nvCxnSpPr>
        <p:spPr bwMode="auto">
          <a:xfrm flipH="1" flipV="1">
            <a:off x="3423641" y="3070225"/>
            <a:ext cx="929284" cy="348991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AutoShape 5"/>
          <p:cNvCxnSpPr>
            <a:cxnSpLocks noChangeShapeType="1"/>
          </p:cNvCxnSpPr>
          <p:nvPr/>
        </p:nvCxnSpPr>
        <p:spPr bwMode="auto">
          <a:xfrm flipH="1" flipV="1">
            <a:off x="2356116" y="2475129"/>
            <a:ext cx="210502" cy="260721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5"/>
          <p:cNvCxnSpPr>
            <a:cxnSpLocks noChangeShapeType="1"/>
          </p:cNvCxnSpPr>
          <p:nvPr/>
        </p:nvCxnSpPr>
        <p:spPr bwMode="auto">
          <a:xfrm flipV="1">
            <a:off x="2383719" y="1873188"/>
            <a:ext cx="249943" cy="217219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AutoShape 5"/>
          <p:cNvCxnSpPr>
            <a:cxnSpLocks noChangeShapeType="1"/>
          </p:cNvCxnSpPr>
          <p:nvPr/>
        </p:nvCxnSpPr>
        <p:spPr bwMode="auto">
          <a:xfrm flipV="1">
            <a:off x="2688518" y="1764578"/>
            <a:ext cx="294921" cy="108611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5"/>
          <p:cNvCxnSpPr>
            <a:cxnSpLocks noChangeShapeType="1"/>
          </p:cNvCxnSpPr>
          <p:nvPr/>
        </p:nvCxnSpPr>
        <p:spPr bwMode="auto">
          <a:xfrm flipV="1">
            <a:off x="3107184" y="1679487"/>
            <a:ext cx="316457" cy="85091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Скругленный прямоугольник 18"/>
          <p:cNvSpPr/>
          <p:nvPr/>
        </p:nvSpPr>
        <p:spPr>
          <a:xfrm>
            <a:off x="9880847" y="200204"/>
            <a:ext cx="1563532" cy="46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303124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41" y="116617"/>
            <a:ext cx="11838648" cy="66435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ru-RU" dirty="0"/>
          </a:p>
        </p:txBody>
      </p:sp>
      <p:pic>
        <p:nvPicPr>
          <p:cNvPr id="1026" name="Picture 2" descr="DSC028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8" y="116617"/>
            <a:ext cx="11414533" cy="641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399" y="2019869"/>
            <a:ext cx="4340430" cy="20187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  <a:latin typeface="Arial Black" panose="020B0A04020102020204" pitchFamily="34" charset="0"/>
              </a:rPr>
              <a:t>Помощь экологов                            не потребовалась. Хозяин магазина все сделал сам.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Добровольно-принудительный метод убеждения иногда тоже дает не плохие результаты 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534150" y="3305175"/>
            <a:ext cx="942975" cy="49530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0093918" y="5124451"/>
            <a:ext cx="1295400" cy="257174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8"/>
          <p:cNvSpPr/>
          <p:nvPr/>
        </p:nvSpPr>
        <p:spPr>
          <a:xfrm>
            <a:off x="10155399" y="116617"/>
            <a:ext cx="1563532" cy="5554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893363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41" y="111094"/>
            <a:ext cx="11639372" cy="66058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5854" y="213645"/>
            <a:ext cx="6368403" cy="4358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Крыльцо в подъезде до ремонта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IMG_267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5374"/>
          <a:stretch/>
        </p:blipFill>
        <p:spPr bwMode="auto">
          <a:xfrm>
            <a:off x="247827" y="871672"/>
            <a:ext cx="6631538" cy="553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6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86" y="863127"/>
            <a:ext cx="4608563" cy="34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37392" y="4811282"/>
            <a:ext cx="4033614" cy="141860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О «плачевном» состоянии крыльца – без комментариев.</a:t>
            </a:r>
          </a:p>
        </p:txBody>
      </p:sp>
      <p:sp>
        <p:nvSpPr>
          <p:cNvPr id="9" name="Скругленный прямоугольник 18"/>
          <p:cNvSpPr/>
          <p:nvPr/>
        </p:nvSpPr>
        <p:spPr>
          <a:xfrm>
            <a:off x="10156055" y="102550"/>
            <a:ext cx="1563532" cy="46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238483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34" y="145279"/>
            <a:ext cx="11613734" cy="6614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       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Для жителей каждого города, большого или маленького,– вопросы ЖКК, обустройства городских территорий -это одна из самых важных тем! А цель - чтобы в наших домах, наших дворах жизнь становилась лучше!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       </a:t>
            </a:r>
            <a:r>
              <a:rPr lang="ru-RU" sz="2600" dirty="0">
                <a:latin typeface="Arial Black" panose="020B0A04020102020204" pitchFamily="34" charset="0"/>
              </a:rPr>
              <a:t>Сегодня на примере одного дома, одного двора</a:t>
            </a:r>
            <a:r>
              <a:rPr lang="ru-RU" sz="2600">
                <a:latin typeface="Arial Black" panose="020B0A04020102020204" pitchFamily="34" charset="0"/>
              </a:rPr>
              <a:t>, одного микрорайона </a:t>
            </a:r>
            <a:r>
              <a:rPr lang="ru-RU" sz="2600" dirty="0">
                <a:latin typeface="Arial Black" panose="020B0A04020102020204" pitchFamily="34" charset="0"/>
              </a:rPr>
              <a:t>для Вас будет проведен «мастер-класс» - как надо отстаивать свои права для получения качественной услуги при проведении капитального ремонта домов и дворов.</a:t>
            </a:r>
            <a:r>
              <a:rPr lang="ru-RU" sz="2600" b="1" dirty="0">
                <a:latin typeface="Arial Black" panose="020B0A04020102020204" pitchFamily="34" charset="0"/>
              </a:rPr>
              <a:t> Потому,  очень важно, чтобы Ваш дом или придомовая территория были отремонтированы не только красиво, но и качественно, долговечно.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Поверьте через несколько лет вновь на этот же объект денег никто не выделит.</a:t>
            </a:r>
            <a:r>
              <a:rPr lang="ru-RU" sz="2600" b="1" dirty="0">
                <a:latin typeface="Arial Black" panose="020B0A04020102020204" pitchFamily="34" charset="0"/>
              </a:rPr>
              <a:t> </a:t>
            </a:r>
            <a:r>
              <a:rPr lang="ru-RU" sz="2700" b="1" dirty="0">
                <a:latin typeface="Arial Black" panose="020B0A04020102020204" pitchFamily="34" charset="0"/>
              </a:rPr>
              <a:t>Именно во время проведения ремонтных работ, всем нам необходимо активно участвовать в их приемке и качественном выполнении.</a:t>
            </a:r>
            <a:endParaRPr lang="ru-RU" sz="27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2308" y="155767"/>
            <a:ext cx="7725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УВАЖАЕМЫЕ, ДРУЗЬЯ 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9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81" y="89012"/>
            <a:ext cx="11692991" cy="6667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4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1" t="22978" r="25320" b="16394"/>
          <a:stretch>
            <a:fillRect/>
          </a:stretch>
        </p:blipFill>
        <p:spPr bwMode="auto">
          <a:xfrm>
            <a:off x="368905" y="145658"/>
            <a:ext cx="9397450" cy="631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94763" y="914400"/>
            <a:ext cx="2047285" cy="55470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Жильцы сами сделали эскиз крыльца             (с учетом пандуса) и совместно с ТСЖ начали поиск и заказ нужных материалов и состав-</a:t>
            </a:r>
            <a:r>
              <a:rPr lang="ru-RU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ляющих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…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Постарались учесть все мелочи.  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18"/>
          <p:cNvSpPr/>
          <p:nvPr/>
        </p:nvSpPr>
        <p:spPr>
          <a:xfrm>
            <a:off x="10008597" y="221858"/>
            <a:ext cx="1563532" cy="56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323763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66675"/>
            <a:ext cx="11658600" cy="66675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229600" y="976311"/>
            <a:ext cx="3305174" cy="5329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Даже к заказу перил для крыльца своего подъезда – жильцы отнеслись творчески.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              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Для того, чтобы мастер смог правильно выполнить нужный угол ковки - жителям пришлось вспомнить тригонометрию из школьной программы, чтобы рассчитать по катетам нужный           угол загиба!!!                       Но зато перила "удались", далее на фото будет видно!</a:t>
            </a: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5" t="32214" r="33521" b="16066"/>
          <a:stretch>
            <a:fillRect/>
          </a:stretch>
        </p:blipFill>
        <p:spPr bwMode="auto">
          <a:xfrm>
            <a:off x="188118" y="138111"/>
            <a:ext cx="7831932" cy="641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18"/>
          <p:cNvSpPr/>
          <p:nvPr/>
        </p:nvSpPr>
        <p:spPr>
          <a:xfrm>
            <a:off x="9708380" y="90486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72471" y="2341548"/>
            <a:ext cx="230736" cy="299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5099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85724"/>
            <a:ext cx="11715750" cy="667702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9505950" y="166685"/>
            <a:ext cx="2190750" cy="6434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А каких трудов стоило сделать ремонт крыльца.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Конец октября – как всегда, мороз, ветер, снег…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Руководство ТСЖ, Подрядчик, актив дома уже начинали сомневаться в выполнении работ.                   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Но в конечном итоге мы      все-равно нашли выход из сложной ситуации…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DSC021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r="13186" b="8057"/>
          <a:stretch/>
        </p:blipFill>
        <p:spPr bwMode="auto">
          <a:xfrm>
            <a:off x="157162" y="85724"/>
            <a:ext cx="9209278" cy="65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0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6675"/>
            <a:ext cx="11677650" cy="66675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9858374" y="794758"/>
            <a:ext cx="1895475" cy="53869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Изготовили тамбур, установили тепловую пушку, некоторые жильцы по ночам дежурили для </a:t>
            </a:r>
            <a:r>
              <a:rPr lang="ru-RU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поддер-жания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 нужной температуры в тамбуре.       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И за неделю ремонт крыльца был закончен!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DSC021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1279"/>
          <a:stretch/>
        </p:blipFill>
        <p:spPr bwMode="auto">
          <a:xfrm>
            <a:off x="76200" y="176213"/>
            <a:ext cx="9709600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18"/>
          <p:cNvSpPr/>
          <p:nvPr/>
        </p:nvSpPr>
        <p:spPr>
          <a:xfrm>
            <a:off x="10101487" y="90486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3767296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6" y="64736"/>
            <a:ext cx="11790096" cy="673257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DSC027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6" y="150419"/>
            <a:ext cx="11679388" cy="653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35908" y="4025069"/>
            <a:ext cx="2677716" cy="26589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Пандус, кованые перила, </a:t>
            </a:r>
            <a:r>
              <a:rPr lang="ru-RU" sz="16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керамо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-гранитная плитка, «ершовый» коврик, прорезиненные уголки, антивандальный </a:t>
            </a:r>
            <a:r>
              <a:rPr lang="ru-RU" sz="16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сайдинг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,                  современные         двери …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234" y="3762374"/>
            <a:ext cx="2694423" cy="6953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В итоге - отличный результат!</a:t>
            </a:r>
          </a:p>
        </p:txBody>
      </p:sp>
      <p:sp>
        <p:nvSpPr>
          <p:cNvPr id="8" name="Скругленный прямоугольник 18"/>
          <p:cNvSpPr/>
          <p:nvPr/>
        </p:nvSpPr>
        <p:spPr>
          <a:xfrm>
            <a:off x="9693000" y="150419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3240341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66" y="102550"/>
            <a:ext cx="11716284" cy="66828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18363" y="811850"/>
            <a:ext cx="2601224" cy="56914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u="sng" dirty="0">
                <a:solidFill>
                  <a:srgbClr val="0070C0"/>
                </a:solidFill>
                <a:latin typeface="Arial Black" panose="020B0A04020102020204" pitchFamily="34" charset="0"/>
              </a:rPr>
              <a:t>Выбор фасадных кассет и панелей.</a:t>
            </a:r>
          </a:p>
          <a:p>
            <a:pPr algn="ctr"/>
            <a:endParaRPr lang="ru-RU" sz="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Актив дома не только ждал   от Подрядчика        3-4 варианта предложений. Жильцы сами подключились    к поиску наиболее приемлемых решений.     </a:t>
            </a:r>
          </a:p>
        </p:txBody>
      </p:sp>
      <p:pic>
        <p:nvPicPr>
          <p:cNvPr id="2050" name="Picture 2" descr="IMG-20160516-WA00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2" y="162371"/>
            <a:ext cx="8859674" cy="65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18"/>
          <p:cNvSpPr/>
          <p:nvPr/>
        </p:nvSpPr>
        <p:spPr>
          <a:xfrm>
            <a:off x="10156055" y="102550"/>
            <a:ext cx="1563532" cy="46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1296934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12" y="102550"/>
            <a:ext cx="11690647" cy="66742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912" y="1512606"/>
            <a:ext cx="1837346" cy="368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Посмотрели образцы фасадных кассет в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Пыть-Яхе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  на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дейст-вующих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объектах: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например, детский сад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IMG_20160109_164305_4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24" y="230353"/>
            <a:ext cx="9759296" cy="64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18"/>
          <p:cNvSpPr/>
          <p:nvPr/>
        </p:nvSpPr>
        <p:spPr>
          <a:xfrm>
            <a:off x="213819" y="230353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580075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57" y="102550"/>
            <a:ext cx="11682101" cy="66828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IMG_20160109_164412_4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8" b="2923"/>
          <a:stretch/>
        </p:blipFill>
        <p:spPr bwMode="auto">
          <a:xfrm>
            <a:off x="111095" y="179461"/>
            <a:ext cx="11595456" cy="656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18"/>
          <p:cNvSpPr/>
          <p:nvPr/>
        </p:nvSpPr>
        <p:spPr>
          <a:xfrm>
            <a:off x="179636" y="221424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9921841" y="221424"/>
            <a:ext cx="1563532" cy="5857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Бассейн</a:t>
            </a:r>
          </a:p>
        </p:txBody>
      </p:sp>
    </p:spTree>
    <p:extLst>
      <p:ext uri="{BB962C8B-B14F-4D97-AF65-F5344CB8AC3E}">
        <p14:creationId xmlns:p14="http://schemas.microsoft.com/office/powerpoint/2010/main" val="2940158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65" y="111095"/>
            <a:ext cx="11690647" cy="665717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IMG_20160109_164602_105"/>
          <p:cNvPicPr>
            <a:picLocks noChangeAspect="1" noChangeArrowheads="1"/>
          </p:cNvPicPr>
          <p:nvPr/>
        </p:nvPicPr>
        <p:blipFill rotWithShape="1"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2"/>
          <a:stretch/>
        </p:blipFill>
        <p:spPr bwMode="auto">
          <a:xfrm>
            <a:off x="76738" y="119640"/>
            <a:ext cx="11656638" cy="658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18"/>
          <p:cNvSpPr/>
          <p:nvPr/>
        </p:nvSpPr>
        <p:spPr>
          <a:xfrm>
            <a:off x="76738" y="119640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67669" y="119640"/>
            <a:ext cx="1905712" cy="10131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Детская школа искусств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79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" y="128186"/>
            <a:ext cx="11656463" cy="662299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IMG_20160109_164323_42"/>
          <p:cNvPicPr>
            <a:picLocks noChangeAspect="1" noChangeArrowheads="1"/>
          </p:cNvPicPr>
          <p:nvPr/>
        </p:nvPicPr>
        <p:blipFill>
          <a:blip r:embed="rId2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18" y="153823"/>
            <a:ext cx="9639657" cy="643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9640" y="1169474"/>
            <a:ext cx="1905712" cy="52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На предыдущих слайдах были хорошие примеры,         но они не подходили для данного дома.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Да и технологии за эти годы ушли вперед.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290730" y="153823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 rot="21246998">
            <a:off x="5454628" y="2745355"/>
            <a:ext cx="1828106" cy="2596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</a:rPr>
              <a:t>27 дом, 5 </a:t>
            </a:r>
            <a:r>
              <a:rPr lang="ru-RU" sz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мкр</a:t>
            </a:r>
            <a: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145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34" y="110773"/>
            <a:ext cx="11613734" cy="66144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2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/>
              <a:t>      </a:t>
            </a:r>
            <a:r>
              <a:rPr lang="ru-RU" sz="2600" dirty="0">
                <a:latin typeface="Arial Black" panose="020B0A04020102020204" pitchFamily="34" charset="0"/>
              </a:rPr>
              <a:t>- донести до горожан, общественников, активов домов, членов правления ТСЖ, ТСН и Управляющих компаний, членов Общественного совета по ЖКК, депутатского корпуса, СМИ информацию о том, как надо отстаивать свои права для получения качественной услуги при проведении капитального ремонта</a:t>
            </a:r>
            <a:r>
              <a:rPr lang="ru-RU" sz="2600" b="1" dirty="0">
                <a:latin typeface="Arial Black" panose="020B0A04020102020204" pitchFamily="34" charset="0"/>
              </a:rPr>
              <a:t> </a:t>
            </a:r>
            <a:r>
              <a:rPr lang="ru-RU" sz="2600" dirty="0">
                <a:latin typeface="Arial Black" panose="020B0A04020102020204" pitchFamily="34" charset="0"/>
              </a:rPr>
              <a:t>домов, рекультивации участков возле тепловых камер и трансформаторных подстанций, асфальтировании, обустройстве пешеходных зон и т.д.        Для каждого муниципального образования – это одна из приоритетных задач.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0665" y="155767"/>
            <a:ext cx="9488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ЦЕЛЬ ДАННОГО СЕМИНАРА -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5967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41" y="94004"/>
            <a:ext cx="11579552" cy="66913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2370" y="1102407"/>
            <a:ext cx="1845891" cy="525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Поэтому жители тоже пошли вперед… </a:t>
            </a:r>
          </a:p>
          <a:p>
            <a:pPr algn="ctr"/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 Изначально совместно с </a:t>
            </a:r>
            <a:r>
              <a:rPr lang="ru-RU" sz="1700" b="1" dirty="0">
                <a:solidFill>
                  <a:schemeClr val="tx1"/>
                </a:solidFill>
                <a:latin typeface="Arial Black" panose="020B0A04020102020204" pitchFamily="34" charset="0"/>
              </a:rPr>
              <a:t>Подрядчиком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 «на бумаге» создали и утвердили тот вариант, который затем был воплощен в красивый и 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современный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дом.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 descr="D:\МОИ. Общая\ФОТО. Проезд. Май 2017г\IMG_0422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82"/>
          <a:stretch/>
        </p:blipFill>
        <p:spPr bwMode="auto">
          <a:xfrm>
            <a:off x="2078764" y="94004"/>
            <a:ext cx="9603336" cy="6640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18"/>
          <p:cNvSpPr/>
          <p:nvPr/>
        </p:nvSpPr>
        <p:spPr>
          <a:xfrm>
            <a:off x="290730" y="153823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1312672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66" y="94004"/>
            <a:ext cx="11656464" cy="66742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sz="16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600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</a:rPr>
              <a:t>Мы с вами живем в районах крайнего севера и вопрос утепления, обшивки наших домов каждый последующий год также будет существовать. В этом году Вы, в следующем году Ваши соседи и так далее, будут сталкиваться с похожими проблемами. Фасады домов будут утепляться и облагораживаться. Поэтому в данном «мастер-классе» на капитальном ремонте фасада домов я остановился более подробно.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1859" y="78857"/>
            <a:ext cx="904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Друзья! Уважаемые коллеги!</a:t>
            </a:r>
          </a:p>
        </p:txBody>
      </p:sp>
    </p:spTree>
    <p:extLst>
      <p:ext uri="{BB962C8B-B14F-4D97-AF65-F5344CB8AC3E}">
        <p14:creationId xmlns:p14="http://schemas.microsoft.com/office/powerpoint/2010/main" val="92642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58" y="102550"/>
            <a:ext cx="11622280" cy="664008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94378" y="683663"/>
            <a:ext cx="2153540" cy="47770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solidFill>
                  <a:srgbClr val="0070C0"/>
                </a:solidFill>
                <a:latin typeface="Arial Black" panose="020B0A04020102020204" pitchFamily="34" charset="0"/>
              </a:rPr>
              <a:t>1-й вариант.</a:t>
            </a:r>
          </a:p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Подрядчик предоставил    3 варианта цветовой гаммы фасада дома, из которых жителям предстояло выбрать один и затем утвердить в </a:t>
            </a:r>
            <a:r>
              <a:rPr lang="ru-RU" sz="1700" dirty="0">
                <a:solidFill>
                  <a:schemeClr val="tx1"/>
                </a:solidFill>
                <a:latin typeface="Arial Black" panose="020B0A04020102020204" pitchFamily="34" charset="0"/>
              </a:rPr>
              <a:t>Администрации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города.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4124" t="25992" r="19580" b="20916"/>
          <a:stretch/>
        </p:blipFill>
        <p:spPr bwMode="auto">
          <a:xfrm>
            <a:off x="66764" y="117968"/>
            <a:ext cx="9333610" cy="6616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кругленный прямоугольник 18"/>
          <p:cNvSpPr/>
          <p:nvPr/>
        </p:nvSpPr>
        <p:spPr>
          <a:xfrm>
            <a:off x="10156055" y="102550"/>
            <a:ext cx="1563532" cy="4614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1896493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" y="85458"/>
            <a:ext cx="11665009" cy="66828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97824" y="922946"/>
            <a:ext cx="2379830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2-й вариант цветовой гаммы фасада дома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4000" t="25550" r="19350" b="20916"/>
          <a:stretch/>
        </p:blipFill>
        <p:spPr bwMode="auto">
          <a:xfrm>
            <a:off x="125552" y="101801"/>
            <a:ext cx="8965182" cy="6572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кругленный прямоугольник 18"/>
          <p:cNvSpPr/>
          <p:nvPr/>
        </p:nvSpPr>
        <p:spPr>
          <a:xfrm>
            <a:off x="9705973" y="105727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2375554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" y="85458"/>
            <a:ext cx="11665009" cy="66828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97824" y="922946"/>
            <a:ext cx="2379830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3-й вариант цветовой гаммы фасада дома</a:t>
            </a: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9705973" y="105727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4132" t="25772" r="19621" b="21482"/>
          <a:stretch/>
        </p:blipFill>
        <p:spPr bwMode="auto">
          <a:xfrm>
            <a:off x="186429" y="105727"/>
            <a:ext cx="8966117" cy="660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392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" y="85458"/>
            <a:ext cx="11665009" cy="66828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333286" y="100359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50219" t="25771" r="13753" b="45359"/>
          <a:stretch/>
        </p:blipFill>
        <p:spPr bwMode="auto">
          <a:xfrm>
            <a:off x="3486684" y="393254"/>
            <a:ext cx="8238146" cy="5981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Выноска со стрелкой вправо 1"/>
          <p:cNvSpPr/>
          <p:nvPr/>
        </p:nvSpPr>
        <p:spPr>
          <a:xfrm>
            <a:off x="333285" y="854579"/>
            <a:ext cx="3743059" cy="5732653"/>
          </a:xfrm>
          <a:prstGeom prst="rightArrowCallout">
            <a:avLst>
              <a:gd name="adj1" fmla="val 7874"/>
              <a:gd name="adj2" fmla="val 7228"/>
              <a:gd name="adj3" fmla="val 8809"/>
              <a:gd name="adj4" fmla="val 836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Архитекторы и актив дома, рассмотрев все варианты Подрядчика, сопоставили их          с общей цветовой гаммой домов               5-го </a:t>
            </a:r>
            <a:r>
              <a:rPr lang="ru-RU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мкр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.               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(исп. фото с вертолета)</a:t>
            </a:r>
            <a:r>
              <a:rPr lang="ru-RU" sz="16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создали из 3-х вариантов «ассорти»,                     т.е. 4-й вариант, который и был отправлен Подрядчику            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(на след. слайде). </a:t>
            </a:r>
          </a:p>
        </p:txBody>
      </p:sp>
    </p:spTree>
    <p:extLst>
      <p:ext uri="{BB962C8B-B14F-4D97-AF65-F5344CB8AC3E}">
        <p14:creationId xmlns:p14="http://schemas.microsoft.com/office/powerpoint/2010/main" val="2049228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58" y="94004"/>
            <a:ext cx="11630826" cy="66742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81017" y="170915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2142" t="23627" r="12887" b="7920"/>
          <a:stretch/>
        </p:blipFill>
        <p:spPr bwMode="auto">
          <a:xfrm>
            <a:off x="133347" y="162371"/>
            <a:ext cx="11548754" cy="6469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18"/>
          <p:cNvSpPr/>
          <p:nvPr/>
        </p:nvSpPr>
        <p:spPr>
          <a:xfrm>
            <a:off x="10118569" y="162371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2797734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" y="119641"/>
            <a:ext cx="11571005" cy="66571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200" dirty="0"/>
              <a:t>         </a:t>
            </a:r>
            <a:r>
              <a:rPr lang="ru-RU" sz="3200" dirty="0">
                <a:latin typeface="Arial Black" panose="020B0A04020102020204" pitchFamily="34" charset="0"/>
              </a:rPr>
              <a:t>Некоторые из нас могут сказать, а для чего жителям это нужно, чтобы за Подрядчика ходить и согласовывать эскизы?!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9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200" dirty="0">
                <a:latin typeface="Arial Black" panose="020B0A04020102020204" pitchFamily="34" charset="0"/>
              </a:rPr>
              <a:t>Ответ простой: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Собственники квартир после капитального ремонта хотели жить в таком доме, внешний вид и цветовую гамму которого они создадут сами. Ведь именно им, а не Подрядчику впоследствии ежедневно возвращаться в свой дом, свой очаг.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Arial Black" panose="020B0A04020102020204" pitchFamily="34" charset="0"/>
              </a:rPr>
              <a:t>      </a:t>
            </a:r>
            <a:endParaRPr lang="ru-RU" sz="2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3885" y="78857"/>
            <a:ext cx="6202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Уважаемые друзья!</a:t>
            </a:r>
          </a:p>
        </p:txBody>
      </p:sp>
    </p:spTree>
    <p:extLst>
      <p:ext uri="{BB962C8B-B14F-4D97-AF65-F5344CB8AC3E}">
        <p14:creationId xmlns:p14="http://schemas.microsoft.com/office/powerpoint/2010/main" val="3480019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41" y="136733"/>
            <a:ext cx="11622280" cy="664008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5775" y="145278"/>
            <a:ext cx="3623417" cy="65709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Каждый из нас                       с самого рождения                            /по конституции/         обладает правами и свободами, т.е. и правом выбора.                                   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Так вот, жильцы этого дома могли ничего не делать и выбрать на долгие годы то ужасное крыльцо 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(как на предыдущих слайдах)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или потратить некоторую часть своих сил и времени для того, чтобы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«завтра»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, выходя утром из дома и возвращаясь вечером домой, с радостным настроением наступать на ступеньки красивого крыльца. Задумайтесь…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Стоило это потраченных сил или нет?!</a:t>
            </a:r>
          </a:p>
        </p:txBody>
      </p:sp>
      <p:pic>
        <p:nvPicPr>
          <p:cNvPr id="5" name="Picture 2" descr="DSC0276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21132"/>
          <a:stretch/>
        </p:blipFill>
        <p:spPr bwMode="auto">
          <a:xfrm>
            <a:off x="128185" y="145278"/>
            <a:ext cx="7873849" cy="657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17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19" y="89012"/>
            <a:ext cx="11652531" cy="66678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136733" y="196553"/>
            <a:ext cx="9494377" cy="6152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Актив дома внимательно проверял качество поступающих материалов</a:t>
            </a:r>
          </a:p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IMG_272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/>
          <a:stretch/>
        </p:blipFill>
        <p:spPr bwMode="auto">
          <a:xfrm>
            <a:off x="136732" y="1076770"/>
            <a:ext cx="6370349" cy="557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731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r="12665" b="26898"/>
          <a:stretch>
            <a:fillRect/>
          </a:stretch>
        </p:blipFill>
        <p:spPr bwMode="auto">
          <a:xfrm>
            <a:off x="6614444" y="3503776"/>
            <a:ext cx="5082919" cy="30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/>
          <p:nvPr/>
        </p:nvSpPr>
        <p:spPr>
          <a:xfrm>
            <a:off x="6614444" y="1076770"/>
            <a:ext cx="5082919" cy="217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2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Пример</a:t>
            </a: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 Осмотр 3-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</a:rPr>
              <a:t>D</a:t>
            </a: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 кассет.            Цвет, толщина, завод-изготовитель, технические характеристики, жесткость, возможность крепления...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18"/>
          <p:cNvSpPr/>
          <p:nvPr/>
        </p:nvSpPr>
        <p:spPr>
          <a:xfrm>
            <a:off x="10156055" y="102550"/>
            <a:ext cx="1563532" cy="461471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8980714" y="3134213"/>
            <a:ext cx="350377" cy="48920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5853869" y="2997479"/>
            <a:ext cx="760575" cy="38133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9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4" y="76912"/>
            <a:ext cx="11793197" cy="665717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      </a:t>
            </a:r>
            <a:r>
              <a:rPr lang="ru-RU" dirty="0">
                <a:latin typeface="Arial Black" panose="020B0A04020102020204" pitchFamily="34" charset="0"/>
              </a:rPr>
              <a:t>Общественный Совет </a:t>
            </a:r>
            <a:r>
              <a:rPr lang="ru-RU" dirty="0" err="1">
                <a:latin typeface="Arial Black" panose="020B0A04020102020204" pitchFamily="34" charset="0"/>
              </a:rPr>
              <a:t>Пыть-Яха</a:t>
            </a:r>
            <a:r>
              <a:rPr lang="ru-RU" dirty="0">
                <a:latin typeface="Arial Black" panose="020B0A04020102020204" pitchFamily="34" charset="0"/>
              </a:rPr>
              <a:t> разработал </a:t>
            </a:r>
            <a:r>
              <a:rPr lang="ru-RU" dirty="0">
                <a:solidFill>
                  <a:srgbClr val="00B0F0"/>
                </a:solidFill>
                <a:latin typeface="Arial Black" panose="020B0A04020102020204" pitchFamily="34" charset="0"/>
              </a:rPr>
              <a:t>ПАМЯТКУ:</a:t>
            </a:r>
          </a:p>
          <a:p>
            <a:pPr marL="0" indent="0" algn="ctr">
              <a:buNone/>
            </a:pPr>
            <a:endParaRPr lang="ru-RU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8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  <a:latin typeface="Arial Black" panose="020B0A04020102020204" pitchFamily="34" charset="0"/>
              </a:rPr>
              <a:t>     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00B0F0"/>
                </a:solidFill>
                <a:latin typeface="Arial Black" panose="020B0A04020102020204" pitchFamily="34" charset="0"/>
              </a:rPr>
              <a:t>В Памятке «пошагово» расписаны все действия, которые необходимы с первых дней после включения дома в план капитального ремонта /на сайте/.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8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Памятка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400" dirty="0">
                <a:latin typeface="Arial Black" panose="020B0A04020102020204" pitchFamily="34" charset="0"/>
              </a:rPr>
              <a:t>будет продемонстрирована на следующем слайде</a:t>
            </a:r>
            <a:r>
              <a:rPr lang="ru-RU" sz="2000" dirty="0">
                <a:latin typeface="Arial Black" panose="020B0A04020102020204" pitchFamily="34" charset="0"/>
              </a:rPr>
              <a:t>.                              </a:t>
            </a:r>
            <a:r>
              <a:rPr lang="ru-RU" sz="2400" dirty="0">
                <a:latin typeface="Arial Black" panose="020B0A04020102020204" pitchFamily="34" charset="0"/>
              </a:rPr>
              <a:t>Мы передали ее вместе с Буклетом Югорского фонда капитального ремонта многоквартирных домов в Общественную палату Югры.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0664" y="992038"/>
            <a:ext cx="10904433" cy="16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0664" y="583535"/>
            <a:ext cx="1090443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СОВЕТЫ СОБСТВЕННИКАМ ЖИЛЬЯ МНОГОКАВРТИРНЫХ ДОМОВ,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КОТОРЫХ ПРЕДСТОИТ </a:t>
            </a:r>
            <a:r>
              <a:rPr lang="ru-RU" sz="32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КАПИТАЛЬНЫЙ РЕМОНТ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157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66" y="111095"/>
            <a:ext cx="11647918" cy="66571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25136" y="859254"/>
            <a:ext cx="2256964" cy="57533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Актив дома внимательно проверял качество всех материалов: </a:t>
            </a:r>
            <a:r>
              <a:rPr lang="ru-RU" dirty="0" err="1">
                <a:solidFill>
                  <a:schemeClr val="tx1"/>
                </a:solidFill>
                <a:latin typeface="Arial Black" panose="020B0A04020102020204" pitchFamily="34" charset="0"/>
              </a:rPr>
              <a:t>линерных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 панелей, </a:t>
            </a:r>
            <a:r>
              <a:rPr lang="ru-RU" dirty="0" err="1">
                <a:solidFill>
                  <a:schemeClr val="tx1"/>
                </a:solidFill>
                <a:latin typeface="Arial Black" panose="020B0A04020102020204" pitchFamily="34" charset="0"/>
              </a:rPr>
              <a:t>минплиты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...       И только после этого ТСЖ согласовывало или подписывало документы Подрядчику.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Только так и никак иначе можно достичь нужного качества работ!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Picture 1" descr="Image (3)"/>
          <p:cNvPicPr>
            <a:picLocks noChangeAspect="1" noChangeArrowheads="1"/>
          </p:cNvPicPr>
          <p:nvPr/>
        </p:nvPicPr>
        <p:blipFill>
          <a:blip r:embed="rId2" cstate="print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5054" r="5756" b="15041"/>
          <a:stretch>
            <a:fillRect/>
          </a:stretch>
        </p:blipFill>
        <p:spPr bwMode="auto">
          <a:xfrm>
            <a:off x="187921" y="162371"/>
            <a:ext cx="9237215" cy="61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18"/>
          <p:cNvSpPr/>
          <p:nvPr/>
        </p:nvSpPr>
        <p:spPr>
          <a:xfrm>
            <a:off x="10118569" y="162371"/>
            <a:ext cx="1563532" cy="585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  <p:sp>
        <p:nvSpPr>
          <p:cNvPr id="2" name="Rectangle 1"/>
          <p:cNvSpPr/>
          <p:nvPr/>
        </p:nvSpPr>
        <p:spPr>
          <a:xfrm>
            <a:off x="319383" y="4274028"/>
            <a:ext cx="3328692" cy="2338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Жители проверяли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даже качество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минплиты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  и тот факт, чтобы она крепилась к стенам именно в шахматном порядке </a:t>
            </a:r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(один слой должен перекрывать другой слой). 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Подрядчику пришлось исправить первые ряды.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5892325" y="4274029"/>
            <a:ext cx="3324225" cy="2338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Проверяли и какую нагрузку (сколько килоньютонов) выдерживают забитые в панели дюбели. Для того, чтобы быть уверенными в том, что при сильных порывах ветра с верхних этажей не будет сорвана облицовка.</a:t>
            </a:r>
          </a:p>
        </p:txBody>
      </p:sp>
    </p:spTree>
    <p:extLst>
      <p:ext uri="{BB962C8B-B14F-4D97-AF65-F5344CB8AC3E}">
        <p14:creationId xmlns:p14="http://schemas.microsoft.com/office/powerpoint/2010/main" val="1791829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50" y="102550"/>
            <a:ext cx="11605188" cy="664008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4351" y="662296"/>
            <a:ext cx="7238288" cy="271380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u="sng" dirty="0">
                <a:solidFill>
                  <a:srgbClr val="0070C0"/>
                </a:solidFill>
                <a:latin typeface="Arial Black" panose="020B0A04020102020204" pitchFamily="34" charset="0"/>
              </a:rPr>
              <a:t>Интересный пример.</a:t>
            </a:r>
          </a:p>
          <a:p>
            <a:pPr algn="ctr">
              <a:lnSpc>
                <a:spcPct val="150000"/>
              </a:lnSpc>
            </a:pPr>
            <a:r>
              <a:rPr lang="ru-RU" sz="1700" dirty="0" err="1">
                <a:solidFill>
                  <a:schemeClr val="tx1"/>
                </a:solidFill>
                <a:latin typeface="Arial Black" panose="020B0A04020102020204" pitchFamily="34" charset="0"/>
              </a:rPr>
              <a:t>Линерные</a:t>
            </a:r>
            <a:r>
              <a:rPr lang="ru-RU" sz="1700" dirty="0">
                <a:solidFill>
                  <a:schemeClr val="tx1"/>
                </a:solidFill>
                <a:latin typeface="Arial Black" panose="020B0A04020102020204" pitchFamily="34" charset="0"/>
              </a:rPr>
              <a:t> панели были 6 м длины. Подрядчику важно было экономное расходование материалов, а жителям – важно выдержать симметрию и рисунок торца дома. По 3 м не получалось. Резать панели по 3, 2 м, тогда куда девать остаток 2,8 м.? Подрядчик предложил нарушить симметрию и выполнить другое расположение рисунка. 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354" t="19383" r="76212" b="8810"/>
          <a:stretch/>
        </p:blipFill>
        <p:spPr bwMode="auto">
          <a:xfrm>
            <a:off x="97670" y="95034"/>
            <a:ext cx="4055586" cy="6562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76814" y="3546506"/>
            <a:ext cx="4725825" cy="29786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Активисты вынесли во двор большой стол, ватман, рулетки…    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Я и сам не знал, что в нашем доме проживает столько математиков!                            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Но, честно слово, мы нашли выход! И симметрию выдержали, и узор, а главное безотходное производство для Подрядчика!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18"/>
          <p:cNvSpPr/>
          <p:nvPr/>
        </p:nvSpPr>
        <p:spPr>
          <a:xfrm>
            <a:off x="10087688" y="102550"/>
            <a:ext cx="1563532" cy="461471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  <p:pic>
        <p:nvPicPr>
          <p:cNvPr id="9" name="Рисунок 8" descr="http://s3-ap-southeast-1.amazonaws.com/ima-wp/wp-content/uploads/sites/5/2016/09/25233410/table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51" y="4512583"/>
            <a:ext cx="2324456" cy="201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thumbs.dreamstime.com/z/yardstick-1300067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4755" r="3057" b="16797"/>
          <a:stretch/>
        </p:blipFill>
        <p:spPr bwMode="auto">
          <a:xfrm rot="20869623">
            <a:off x="4330461" y="3947997"/>
            <a:ext cx="1194435" cy="754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media.220-volt.ru/f/a0/ru/images/catalogue/359/35927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1019" r="5765" b="5635"/>
          <a:stretch/>
        </p:blipFill>
        <p:spPr bwMode="auto">
          <a:xfrm>
            <a:off x="4356134" y="3637506"/>
            <a:ext cx="989255" cy="386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1887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105487"/>
            <a:ext cx="11639372" cy="66571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</a:t>
            </a:r>
            <a:r>
              <a:rPr lang="ru-RU" dirty="0" err="1">
                <a:solidFill>
                  <a:srgbClr val="0070C0"/>
                </a:solidFill>
                <a:latin typeface="Arial Black" panose="020B0A04020102020204" pitchFamily="34" charset="0"/>
              </a:rPr>
              <a:t>ледующий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 пример – также показательный для всех.</a:t>
            </a:r>
          </a:p>
          <a:p>
            <a:pPr marL="0" indent="0">
              <a:buNone/>
            </a:pPr>
            <a:endParaRPr lang="ru-RU" sz="4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Трудно поверить – но это факт! Жители настояли на том, чтобы заново была перебрана обшивка/панели всей торцевой стены 10-этажного дома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(на </a:t>
            </a:r>
            <a:r>
              <a:rPr lang="ru-RU" sz="2400" b="1" dirty="0" err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след.слайде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Месяц борьбы! А какой объем работы для самого Подрядчика! </a:t>
            </a: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К нам приезжали: представитель завода-изготовителя этих панелей, генеральный директор Подрядчика и т.д.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Но жители победили! </a:t>
            </a: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Панели со всей стены были сняты и вместо них установлены другие. 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95" y="4732623"/>
            <a:ext cx="11639372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Это наглядный пример всем </a:t>
            </a:r>
            <a:r>
              <a:rPr lang="ru-RU" sz="33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югорчанам</a:t>
            </a:r>
            <a:r>
              <a:rPr lang="ru-RU" sz="3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sz="3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как надо отстаивать свои права и</a:t>
            </a:r>
          </a:p>
          <a:p>
            <a:pPr algn="ctr"/>
            <a:r>
              <a:rPr lang="ru-RU" sz="33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добиваться качественного выполнения работ.</a:t>
            </a:r>
            <a:r>
              <a:rPr lang="ru-RU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ru-RU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499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DSC020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986" r="13036" b="4023"/>
          <a:stretch/>
        </p:blipFill>
        <p:spPr bwMode="auto">
          <a:xfrm>
            <a:off x="174813" y="16824"/>
            <a:ext cx="10279373" cy="675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9563100" y="3911606"/>
            <a:ext cx="721496" cy="196970"/>
          </a:xfrm>
          <a:prstGeom prst="straightConnector1">
            <a:avLst/>
          </a:prstGeom>
          <a:ln w="603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953500" y="685801"/>
            <a:ext cx="703248" cy="180975"/>
          </a:xfrm>
          <a:prstGeom prst="straightConnector1">
            <a:avLst/>
          </a:prstGeom>
          <a:ln w="603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182100" y="2001245"/>
            <a:ext cx="627760" cy="240812"/>
          </a:xfrm>
          <a:prstGeom prst="straightConnector1">
            <a:avLst/>
          </a:prstGeom>
          <a:ln w="603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0475177" y="866776"/>
            <a:ext cx="1467195" cy="2924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Заново была </a:t>
            </a:r>
            <a:r>
              <a:rPr lang="ru-RU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перебрана </a:t>
            </a:r>
            <a:r>
              <a:rPr 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обшивка/ панели всей торцевой стены 10-этажного дома.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Скругленный прямоугольник 18"/>
          <p:cNvSpPr/>
          <p:nvPr/>
        </p:nvSpPr>
        <p:spPr>
          <a:xfrm>
            <a:off x="10475176" y="47091"/>
            <a:ext cx="1446205" cy="388745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475176" y="3911606"/>
            <a:ext cx="1467196" cy="254634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Жители проверяли микрометром толщину панелей и           3-</a:t>
            </a:r>
            <a:r>
              <a:rPr lang="en-US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D</a:t>
            </a:r>
            <a:r>
              <a:rPr 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кассет.  Внимательно читали сертификаты и договор поставки. Но это было      не напрасно!    </a:t>
            </a: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36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МОИ. Общая\ФОТО. Проезд. Май 2017г\IMG_04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/>
          <a:stretch/>
        </p:blipFill>
        <p:spPr bwMode="auto">
          <a:xfrm>
            <a:off x="87922" y="0"/>
            <a:ext cx="115618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7921" y="0"/>
            <a:ext cx="250581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Отличный финал !!!</a:t>
            </a:r>
          </a:p>
        </p:txBody>
      </p:sp>
    </p:spTree>
    <p:extLst>
      <p:ext uri="{BB962C8B-B14F-4D97-AF65-F5344CB8AC3E}">
        <p14:creationId xmlns:p14="http://schemas.microsoft.com/office/powerpoint/2010/main" val="2825182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4" name="Объект 4163"/>
          <p:cNvGraphicFramePr>
            <a:graphicFrameLocks noGrp="1"/>
          </p:cNvGraphicFramePr>
          <p:nvPr>
            <p:ph idx="1"/>
          </p:nvPr>
        </p:nvGraphicFramePr>
        <p:xfrm>
          <a:off x="3952399" y="999490"/>
          <a:ext cx="4282440" cy="4709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1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ОБЩЕСТВЕННЫЙ КОНТРОЛЬ ГОРОДА ПЫТЬ-ЯХА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ОБЩ. СОВЕТ           по ЖКК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АКТИВ             </a:t>
                      </a:r>
                      <a:r>
                        <a:rPr lang="ru-RU" sz="1200">
                          <a:effectLst/>
                        </a:rPr>
                        <a:t>дома № 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ДЕПУТАТЫ                      </a:t>
                      </a:r>
                      <a:r>
                        <a:rPr lang="ru-RU" sz="1200">
                          <a:effectLst/>
                        </a:rPr>
                        <a:t>2 мкр.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СМИ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5457" y="230811"/>
            <a:ext cx="11682102" cy="665865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7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 вот во время комиссионной приемки выполненных работ по капитальному ремонту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дома во 2-м </a:t>
            </a:r>
            <a:r>
              <a:rPr lang="ru-RU" sz="17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мкр</a:t>
            </a:r>
            <a:r>
              <a:rPr lang="ru-RU" sz="17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 Общественный Совет города </a:t>
            </a:r>
            <a:r>
              <a:rPr lang="ru-RU" sz="17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Пыть-Яха</a:t>
            </a:r>
            <a:r>
              <a:rPr lang="ru-RU" sz="17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выявил следующее: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1106680" y="2491394"/>
            <a:ext cx="1856284" cy="680156"/>
          </a:xfrm>
          <a:prstGeom prst="roundRect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СУРГУТСКОЕ ООО  - ???</a:t>
            </a: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8674170" y="3452040"/>
            <a:ext cx="2670103" cy="679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Управляющая Компания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1953927" y="907416"/>
            <a:ext cx="1950194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ЗАКАЗЧИК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4127666" y="1183962"/>
            <a:ext cx="3854154" cy="29474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приемке КР /утепления фасада</a:t>
            </a:r>
            <a:endParaRPr lang="ru-RU" sz="11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Рисунок 108" descr="D:\МОИ. Общая\фото\IMG_733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13747" r="2613"/>
          <a:stretch/>
        </p:blipFill>
        <p:spPr bwMode="auto">
          <a:xfrm>
            <a:off x="4257102" y="1588244"/>
            <a:ext cx="3612280" cy="2454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1" name="Скругленный прямоугольник 110"/>
          <p:cNvSpPr/>
          <p:nvPr/>
        </p:nvSpPr>
        <p:spPr>
          <a:xfrm>
            <a:off x="85457" y="902444"/>
            <a:ext cx="186847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ЮГОРСКИЙ ФОНД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854579" y="1777525"/>
            <a:ext cx="2360486" cy="707669"/>
          </a:xfrm>
          <a:prstGeom prst="roundRect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ТЕХНИЧЕСКИЙ</a:t>
            </a:r>
            <a:r>
              <a:rPr lang="ru-RU" sz="1800" b="1" baseline="0" dirty="0">
                <a:latin typeface="Arial Black" panose="020B0A04020102020204" pitchFamily="34" charset="0"/>
                <a:cs typeface="Times New Roman" panose="02020603050405020304" pitchFamily="18" charset="0"/>
              </a:rPr>
              <a:t> НАДЗОР</a:t>
            </a:r>
            <a:endParaRPr lang="ru-RU" sz="1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Стрелка вправо 112"/>
          <p:cNvSpPr/>
          <p:nvPr/>
        </p:nvSpPr>
        <p:spPr>
          <a:xfrm rot="1968049">
            <a:off x="3867751" y="1494579"/>
            <a:ext cx="272389" cy="200084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14" name="Стрелка вправо 113"/>
          <p:cNvSpPr/>
          <p:nvPr/>
        </p:nvSpPr>
        <p:spPr>
          <a:xfrm>
            <a:off x="3215065" y="2003335"/>
            <a:ext cx="912601" cy="250417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8461783" y="1992648"/>
            <a:ext cx="1623500" cy="4720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АДМИНИСТР.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10098812" y="1871529"/>
            <a:ext cx="1623499" cy="69220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ЖКК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</a:t>
            </a:r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8674171" y="2905544"/>
            <a:ext cx="2670104" cy="519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УПРАВЛЕНЧЕЕСКИЙ</a:t>
            </a:r>
            <a:r>
              <a:rPr lang="ru-RU" sz="1400" b="1" baseline="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КОНТРОЛЬ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9767842" y="1201718"/>
            <a:ext cx="258330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Стрелка вправо 139"/>
          <p:cNvSpPr/>
          <p:nvPr/>
        </p:nvSpPr>
        <p:spPr>
          <a:xfrm rot="10800000">
            <a:off x="7935097" y="2100658"/>
            <a:ext cx="508226" cy="250417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172" name="Прямоугольник 4171"/>
          <p:cNvSpPr/>
          <p:nvPr/>
        </p:nvSpPr>
        <p:spPr>
          <a:xfrm>
            <a:off x="3324314" y="4450223"/>
            <a:ext cx="5349855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ОБЩЕСТВЕННЫЙ КОНТРОЛЬ ГОРОДА ПЫТЬ-ЯХА</a:t>
            </a:r>
          </a:p>
        </p:txBody>
      </p:sp>
      <p:sp>
        <p:nvSpPr>
          <p:cNvPr id="144" name="Стрелка вправо 143"/>
          <p:cNvSpPr/>
          <p:nvPr/>
        </p:nvSpPr>
        <p:spPr>
          <a:xfrm rot="9473938">
            <a:off x="7966607" y="1481226"/>
            <a:ext cx="357887" cy="187614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50" name="Стрелка вправо 149"/>
          <p:cNvSpPr/>
          <p:nvPr/>
        </p:nvSpPr>
        <p:spPr>
          <a:xfrm rot="10800000">
            <a:off x="7985276" y="3326831"/>
            <a:ext cx="688895" cy="233310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4177" name="Прямоугольник 4176"/>
          <p:cNvSpPr/>
          <p:nvPr/>
        </p:nvSpPr>
        <p:spPr>
          <a:xfrm>
            <a:off x="2962964" y="5229034"/>
            <a:ext cx="1515032" cy="6409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ОБЩ.СОВЕТ   по ЖКК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4644110" y="5230455"/>
            <a:ext cx="1324598" cy="6409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дома</a:t>
            </a:r>
          </a:p>
        </p:txBody>
      </p:sp>
      <p:sp>
        <p:nvSpPr>
          <p:cNvPr id="153" name="Стрелка вправо 152"/>
          <p:cNvSpPr/>
          <p:nvPr/>
        </p:nvSpPr>
        <p:spPr>
          <a:xfrm rot="16200000">
            <a:off x="5903859" y="4196302"/>
            <a:ext cx="318770" cy="189071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54" name="Прямоугольник 153"/>
          <p:cNvSpPr/>
          <p:nvPr/>
        </p:nvSpPr>
        <p:spPr>
          <a:xfrm>
            <a:off x="6054742" y="5230455"/>
            <a:ext cx="1576652" cy="6409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ДЕПУТАТЫ</a:t>
            </a:r>
            <a:r>
              <a:rPr lang="ru-RU" sz="13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избир.округа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7749048" y="5230884"/>
            <a:ext cx="1324598" cy="6409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</a:p>
        </p:txBody>
      </p:sp>
      <p:sp>
        <p:nvSpPr>
          <p:cNvPr id="156" name="Стрелка вправо 155"/>
          <p:cNvSpPr/>
          <p:nvPr/>
        </p:nvSpPr>
        <p:spPr>
          <a:xfrm rot="16200000">
            <a:off x="8225041" y="4976964"/>
            <a:ext cx="318770" cy="189071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57" name="Стрелка вправо 156"/>
          <p:cNvSpPr/>
          <p:nvPr/>
        </p:nvSpPr>
        <p:spPr>
          <a:xfrm rot="16200000">
            <a:off x="6727148" y="4976534"/>
            <a:ext cx="318770" cy="189071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58" name="Стрелка вправо 157"/>
          <p:cNvSpPr/>
          <p:nvPr/>
        </p:nvSpPr>
        <p:spPr>
          <a:xfrm rot="16200000">
            <a:off x="5147024" y="4976534"/>
            <a:ext cx="318770" cy="189071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59" name="Стрелка вправо 158"/>
          <p:cNvSpPr/>
          <p:nvPr/>
        </p:nvSpPr>
        <p:spPr>
          <a:xfrm rot="16200000">
            <a:off x="3650200" y="4972272"/>
            <a:ext cx="318770" cy="189071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cxnSp>
        <p:nvCxnSpPr>
          <p:cNvPr id="4179" name="Прямая соединительная линия 4178"/>
          <p:cNvCxnSpPr/>
          <p:nvPr/>
        </p:nvCxnSpPr>
        <p:spPr>
          <a:xfrm>
            <a:off x="3439941" y="2003335"/>
            <a:ext cx="264641" cy="25041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1" name="Прямая соединительная линия 4180"/>
          <p:cNvCxnSpPr/>
          <p:nvPr/>
        </p:nvCxnSpPr>
        <p:spPr>
          <a:xfrm flipH="1">
            <a:off x="3439942" y="1970642"/>
            <a:ext cx="231423" cy="28311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3704582" y="5066807"/>
            <a:ext cx="210006" cy="1593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 flipH="1">
            <a:off x="3715050" y="5066807"/>
            <a:ext cx="189071" cy="16407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6" name="Прямоугольная выноска 4185"/>
          <p:cNvSpPr/>
          <p:nvPr/>
        </p:nvSpPr>
        <p:spPr>
          <a:xfrm>
            <a:off x="85457" y="3812284"/>
            <a:ext cx="2794476" cy="2793615"/>
          </a:xfrm>
          <a:prstGeom prst="wedgeRectCallout">
            <a:avLst>
              <a:gd name="adj1" fmla="val 94914"/>
              <a:gd name="adj2" fmla="val -7360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Вот так, как указано на схеме - должно быть и в жизни, т.е. все контролирующие органы и представители общественности должны были принять непосредственное участие в приемке дома.</a:t>
            </a:r>
          </a:p>
        </p:txBody>
      </p:sp>
      <p:sp>
        <p:nvSpPr>
          <p:cNvPr id="179" name="Прямоугольная выноска 178"/>
          <p:cNvSpPr/>
          <p:nvPr/>
        </p:nvSpPr>
        <p:spPr>
          <a:xfrm>
            <a:off x="9180623" y="4912114"/>
            <a:ext cx="2521010" cy="957855"/>
          </a:xfrm>
          <a:prstGeom prst="wedgeRectCallout">
            <a:avLst>
              <a:gd name="adj1" fmla="val -96698"/>
              <a:gd name="adj2" fmla="val -15781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Но на комиссионной приемке многие отсутствовали:</a:t>
            </a:r>
            <a:endParaRPr lang="ru-RU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0" name="Стрелка вправо 179"/>
          <p:cNvSpPr/>
          <p:nvPr/>
        </p:nvSpPr>
        <p:spPr>
          <a:xfrm rot="8232258">
            <a:off x="10043968" y="5773769"/>
            <a:ext cx="438471" cy="196100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/>
          </a:p>
        </p:txBody>
      </p:sp>
      <p:sp>
        <p:nvSpPr>
          <p:cNvPr id="181" name="Прямоугольник 180"/>
          <p:cNvSpPr/>
          <p:nvPr/>
        </p:nvSpPr>
        <p:spPr>
          <a:xfrm>
            <a:off x="7749048" y="6013889"/>
            <a:ext cx="2331931" cy="3204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следующем слайде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24464" y="858818"/>
            <a:ext cx="2116664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ПОДРЯДЧИК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>
            <a:off x="8106784" y="2104633"/>
            <a:ext cx="231423" cy="28311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8214321" y="3326831"/>
            <a:ext cx="231423" cy="28311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8106784" y="2104633"/>
            <a:ext cx="264641" cy="25041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214321" y="3326831"/>
            <a:ext cx="264641" cy="25041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226777" y="5064956"/>
            <a:ext cx="189071" cy="16407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6796422" y="5071499"/>
            <a:ext cx="189071" cy="16407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5190939" y="5071499"/>
            <a:ext cx="210006" cy="1593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775487" y="5071499"/>
            <a:ext cx="210006" cy="1593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11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187" y="102550"/>
            <a:ext cx="11853017" cy="668281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ru-RU" sz="1800" b="1" u="sng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отсутствовал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представитель «Технического надзора»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неизвестная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Компания, которая должна осуществлять технический надзор. Объясняю почему неизвестная. Вопрос о названии компании был задан всем основным участникам комиссии. Ответ прозвучал одинаковый : «Не – помним кто это. Надо посмотреть документацию». А это тревожный сигнал к … </a:t>
            </a:r>
          </a:p>
          <a:p>
            <a:pPr algn="just">
              <a:lnSpc>
                <a:spcPct val="120000"/>
              </a:lnSpc>
            </a:pPr>
            <a:r>
              <a:rPr lang="ru-RU" sz="1800" b="1" u="sng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отсутствовал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представитель Управления по ЖКК.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появление на объекте через 45 минут после начала приемки, когда все практически разошлись, – нельзя считать фактом присутствия. </a:t>
            </a:r>
          </a:p>
          <a:p>
            <a:pPr algn="just">
              <a:lnSpc>
                <a:spcPct val="120000"/>
              </a:lnSpc>
            </a:pPr>
            <a:r>
              <a:rPr lang="ru-RU" sz="1800" b="1" u="sng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отсутствовал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представитель Общественного Совета по ЖКК.</a:t>
            </a:r>
          </a:p>
          <a:p>
            <a:pPr lvl="0" algn="just">
              <a:lnSpc>
                <a:spcPct val="120000"/>
              </a:lnSpc>
            </a:pPr>
            <a:r>
              <a:rPr lang="ru-RU" sz="1800" b="1" u="sng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отсутствовали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депутаты данного микрорайона. </a:t>
            </a:r>
          </a:p>
          <a:p>
            <a:pPr lvl="0" algn="just">
              <a:lnSpc>
                <a:spcPct val="120000"/>
              </a:lnSpc>
            </a:pPr>
            <a:r>
              <a:rPr lang="ru-RU" sz="1800" b="1" u="sng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отсутствовал</a:t>
            </a:r>
            <a:r>
              <a:rPr lang="ru-RU" sz="18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актив собственников жилья самого дома.</a:t>
            </a:r>
          </a:p>
          <a:p>
            <a:pPr lvl="0" algn="just">
              <a:lnSpc>
                <a:spcPct val="120000"/>
              </a:lnSpc>
            </a:pPr>
            <a:r>
              <a:rPr lang="ru-RU" sz="1800" b="1" u="sng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отсутствовал</a:t>
            </a:r>
            <a:r>
              <a:rPr lang="ru-RU" sz="1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директор управляющей компании дома.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Представляете, фасадная стена дома справа от 3-го подъезда затоплена водой не менее, чем на 25-30 см., невозможно без сапог подойти. Но никто не спрашивает, да и никто и не знает, а на какую высоту будет в дальнейшем изготовлена опалубка по периметру дома. Да кому нужна будет через несколько лет вся эта красивая обшивка дома, если сгниет фундамент и дом даст наклон или трещины?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Надо сегодня «бить в колокола». </a:t>
            </a:r>
          </a:p>
          <a:p>
            <a:pPr marL="0" indent="0" algn="just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63195" y="5498628"/>
            <a:ext cx="11382999" cy="1087145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Жильцы таких домов ждали кап. ремонта 40 лет и второго шанса у них не будет.                                       Давайте все вместе поможем своим горожанам получить качественную услугу!</a:t>
            </a:r>
          </a:p>
        </p:txBody>
      </p:sp>
    </p:spTree>
    <p:extLst>
      <p:ext uri="{BB962C8B-B14F-4D97-AF65-F5344CB8AC3E}">
        <p14:creationId xmlns:p14="http://schemas.microsoft.com/office/powerpoint/2010/main" val="4102280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31812" y="138677"/>
            <a:ext cx="77283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Фрагмент письма Главе города: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310" y="781235"/>
            <a:ext cx="11539480" cy="5944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… считаем, что на данном примере стоит сделать некоторые организационные выводы. А главное, на что хотелось бы обратить Ваше внимание – это на необходимость доведения до жителей города информации о том, что их непосредственное участие (с первых дней начала капитального ремонта дома до момента «сдачи объекта под ключ») – это более половины успеха в качественно и своевременно выполненном ремонте. Если 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- депутаты конкретного избирательного округа,</a:t>
            </a:r>
          </a:p>
          <a:p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- собственники жилья,                                                                                                                                                </a:t>
            </a:r>
          </a:p>
          <a:p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- Управляющие Компании или ТСН, </a:t>
            </a:r>
          </a:p>
          <a:p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- Общественный Совет по ЖКК,       - СМИ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будут постоянно держать под контролем капитальный ремонт объектов, то и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Заказчик</a:t>
            </a: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и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Подрядчик</a:t>
            </a: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и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Технический надзор</a:t>
            </a: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и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Управление по ЖКК </a:t>
            </a: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будут вынуждены должным образом выполнять свою работу.   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12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76912"/>
            <a:ext cx="11639372" cy="665717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10000"/>
              </a:lnSpc>
              <a:buNone/>
            </a:pPr>
            <a:r>
              <a:rPr lang="ru-RU" dirty="0"/>
              <a:t>      </a:t>
            </a:r>
            <a:r>
              <a:rPr lang="ru-RU" sz="2400" dirty="0">
                <a:latin typeface="Arial Black" panose="020B0A04020102020204" pitchFamily="34" charset="0"/>
              </a:rPr>
              <a:t>Заранее отвечаю на возможные возражения: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 «А, если  некоторые их них не знали – когда будет комиссия». 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Ответ не правильный.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     </a:t>
            </a:r>
            <a:r>
              <a:rPr lang="ru-RU" sz="2400" u="sng" dirty="0">
                <a:latin typeface="Arial Black" panose="020B0A04020102020204" pitchFamily="34" charset="0"/>
              </a:rPr>
              <a:t>Пример</a:t>
            </a:r>
            <a:r>
              <a:rPr lang="ru-RU" sz="2400" dirty="0">
                <a:latin typeface="Arial Black" panose="020B0A04020102020204" pitchFamily="34" charset="0"/>
              </a:rPr>
              <a:t>. ТСЖ и актив предыдущего дома в течение всего периода ремонта не только знали, но и даже согласовывали, а иногда и просили перенести на день или два промежуточную приемочную комиссию.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С начала года всем нам надо относить капитальный ремонт многоквартирных домов в своих планах - в раздел важнейших мероприятий на весь год. Это относиться не только к общественникам, но и к депутатскому корпусу.</a:t>
            </a: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3885" y="78857"/>
            <a:ext cx="6202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Уважаемые друзья!</a:t>
            </a:r>
          </a:p>
        </p:txBody>
      </p:sp>
    </p:spTree>
    <p:extLst>
      <p:ext uri="{BB962C8B-B14F-4D97-AF65-F5344CB8AC3E}">
        <p14:creationId xmlns:p14="http://schemas.microsoft.com/office/powerpoint/2010/main" val="2603771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76912"/>
            <a:ext cx="11639372" cy="66571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600" dirty="0"/>
              <a:t>        </a:t>
            </a:r>
            <a:r>
              <a:rPr lang="ru-RU" sz="2600" dirty="0">
                <a:latin typeface="Arial Black" panose="020B0A04020102020204" pitchFamily="34" charset="0"/>
              </a:rPr>
              <a:t>Так, Общественный совет </a:t>
            </a:r>
            <a:r>
              <a:rPr lang="ru-RU" sz="2600" dirty="0" err="1">
                <a:latin typeface="Arial Black" panose="020B0A04020102020204" pitchFamily="34" charset="0"/>
              </a:rPr>
              <a:t>Сургутского</a:t>
            </a:r>
            <a:r>
              <a:rPr lang="ru-RU" sz="2600" dirty="0">
                <a:latin typeface="Arial Black" panose="020B0A04020102020204" pitchFamily="34" charset="0"/>
              </a:rPr>
              <a:t> района второй год поднимает вопрос о ненадлежащем качестве работ, выполняемых Подрядчиками Югорского фонда капремонта.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      </a:t>
            </a:r>
            <a:r>
              <a:rPr lang="ru-RU" sz="2600" dirty="0">
                <a:latin typeface="Arial Black" panose="020B0A04020102020204" pitchFamily="34" charset="0"/>
              </a:rPr>
              <a:t>Общественники из Нижневартовска 17 ноября 2017г. на ВКС с Правительством округа подняли вопрос о том, что большинство многоквартирных домов утепляют/обшивают однообразным </a:t>
            </a:r>
            <a:r>
              <a:rPr lang="ru-RU" sz="2600" dirty="0" err="1">
                <a:latin typeface="Arial Black" panose="020B0A04020102020204" pitchFamily="34" charset="0"/>
              </a:rPr>
              <a:t>сайдингом</a:t>
            </a:r>
            <a:r>
              <a:rPr lang="ru-RU" sz="2600" dirty="0">
                <a:latin typeface="Arial Black" panose="020B0A04020102020204" pitchFamily="34" charset="0"/>
              </a:rPr>
              <a:t>. И действительно, таким образом, через 5-10 лет мы можем не узнать свою Югру. Никто не хочет возвращаться в «хрущевские времена».   Это серьезные и злободневные проблемы.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600" dirty="0">
                <a:latin typeface="Arial Black" panose="020B0A04020102020204" pitchFamily="34" charset="0"/>
              </a:rPr>
              <a:t>       </a:t>
            </a:r>
            <a:r>
              <a:rPr lang="ru-RU" sz="2600" dirty="0">
                <a:solidFill>
                  <a:srgbClr val="FF0000"/>
                </a:solidFill>
                <a:latin typeface="Arial Black" panose="020B0A04020102020204" pitchFamily="34" charset="0"/>
              </a:rPr>
              <a:t>Поэтому еще раз довожу до всех присутствующих мысль о том , что качество ремонта, качество нашей жизни – во многом зависит от нас самих! От того, как мы будем отстаивать свои права и добиваться успеха.</a:t>
            </a: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6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76912"/>
            <a:ext cx="11639372" cy="665717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   ПАМЯТКА</a:t>
            </a:r>
          </a:p>
          <a:p>
            <a:pPr marL="0" indent="0">
              <a:buNone/>
            </a:pPr>
            <a:endParaRPr lang="ru-RU" sz="2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1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7011" r="6876" b="10680"/>
          <a:stretch>
            <a:fillRect/>
          </a:stretch>
        </p:blipFill>
        <p:spPr bwMode="auto">
          <a:xfrm>
            <a:off x="228600" y="428097"/>
            <a:ext cx="4760607" cy="630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111"/>
          <p:cNvPicPr>
            <a:picLocks noChangeAspect="1" noChangeArrowheads="1"/>
          </p:cNvPicPr>
          <p:nvPr/>
        </p:nvPicPr>
        <p:blipFill>
          <a:blip r:embed="rId3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 t="560" b="1682"/>
          <a:stretch>
            <a:fillRect/>
          </a:stretch>
        </p:blipFill>
        <p:spPr bwMode="auto">
          <a:xfrm>
            <a:off x="6714067" y="101106"/>
            <a:ext cx="4690533" cy="67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386745" y="177306"/>
            <a:ext cx="16911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БУКЛЕТ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881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76912"/>
            <a:ext cx="11639372" cy="66571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solidFill>
                  <a:srgbClr val="FF0000"/>
                </a:solidFill>
              </a:rPr>
              <a:t>       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А рычаги воздействия на весь процесс капитального ремонта у  общественности есть!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600" dirty="0">
                <a:latin typeface="Arial Black" panose="020B0A04020102020204" pitchFamily="34" charset="0"/>
              </a:rPr>
              <a:t>- Акты-приемки выполненных работ подписывают руководство наших УК и ТСН, </a:t>
            </a:r>
            <a:r>
              <a:rPr lang="ru-RU" sz="2300" dirty="0">
                <a:latin typeface="Arial Black" panose="020B0A04020102020204" pitchFamily="34" charset="0"/>
              </a:rPr>
              <a:t>(с которых надо спрашивать)</a:t>
            </a:r>
            <a:r>
              <a:rPr lang="ru-RU" sz="2600" dirty="0">
                <a:latin typeface="Arial Black" panose="020B0A04020102020204" pitchFamily="34" charset="0"/>
              </a:rPr>
              <a:t>, представители общественности </a:t>
            </a:r>
            <a:r>
              <a:rPr lang="ru-RU" sz="2300" dirty="0">
                <a:latin typeface="Arial Black" panose="020B0A04020102020204" pitchFamily="34" charset="0"/>
              </a:rPr>
              <a:t>(сегодня в каждом акте предусмотрена подпись общественников) </a:t>
            </a:r>
            <a:r>
              <a:rPr lang="ru-RU" sz="2600" dirty="0">
                <a:latin typeface="Arial Black" panose="020B0A04020102020204" pitchFamily="34" charset="0"/>
              </a:rPr>
              <a:t>и т.д.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600" dirty="0">
                <a:latin typeface="Arial Black" panose="020B0A04020102020204" pitchFamily="34" charset="0"/>
              </a:rPr>
              <a:t>- Необходимо в течение всего срока контролировать качество ремонта </a:t>
            </a:r>
            <a:r>
              <a:rPr lang="ru-RU" sz="2300" dirty="0">
                <a:latin typeface="Arial Black" panose="020B0A04020102020204" pitchFamily="34" charset="0"/>
              </a:rPr>
              <a:t>(а не в последний день на приемочной комиссии)</a:t>
            </a:r>
            <a:r>
              <a:rPr lang="ru-RU" sz="2600" dirty="0">
                <a:latin typeface="Arial Black" panose="020B0A04020102020204" pitchFamily="34" charset="0"/>
              </a:rPr>
              <a:t> и своевременно выявлять недостатки и «бить в колокола». </a:t>
            </a:r>
            <a:r>
              <a:rPr lang="ru-RU" sz="2600" dirty="0">
                <a:solidFill>
                  <a:srgbClr val="FF0000"/>
                </a:solidFill>
                <a:latin typeface="Arial Black" panose="020B0A04020102020204" pitchFamily="34" charset="0"/>
              </a:rPr>
              <a:t>Лежа на диване – жизнь не улучшить!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600" dirty="0">
                <a:latin typeface="Arial Black" panose="020B0A04020102020204" pitchFamily="34" charset="0"/>
              </a:rPr>
              <a:t>- Взаимодействовать со СМИ, с депутатами </a:t>
            </a:r>
            <a:r>
              <a:rPr lang="ru-RU" sz="2300" dirty="0">
                <a:latin typeface="Arial Black" panose="020B0A04020102020204" pitchFamily="34" charset="0"/>
              </a:rPr>
              <a:t>(а, если честно – то они сами должны быть такими же лидерами в этих вопросах, как и активисты от общественности)</a:t>
            </a:r>
            <a:r>
              <a:rPr lang="ru-RU" sz="2600" dirty="0">
                <a:latin typeface="Arial Black" panose="020B0A0402010202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ru-RU" sz="2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4" y="76912"/>
            <a:ext cx="11699193" cy="6657174"/>
          </a:xfrm>
        </p:spPr>
        <p:txBody>
          <a:bodyPr/>
          <a:lstStyle/>
          <a:p>
            <a:pPr marL="0" indent="0">
              <a:buNone/>
            </a:pP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8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000" dirty="0">
                <a:latin typeface="Arial Black" panose="020B0A04020102020204" pitchFamily="34" charset="0"/>
              </a:rPr>
              <a:t>«Асфальтирование меж-и-придомовых территорий, обустройство пешеходных зон, рекультивация участков возле тепловых камер и т.д.»</a:t>
            </a:r>
            <a:endParaRPr lang="ru-RU" sz="3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8491" y="198497"/>
            <a:ext cx="113276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ТЕПЕРЬ ПЕРЕХОДИМ К ТЕМАМ, КОТОРЫЕ </a:t>
            </a:r>
          </a:p>
          <a:p>
            <a:pPr algn="ctr"/>
            <a:r>
              <a:rPr lang="ru-RU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НЕ МЕНЕЕ ИНТЕРЕСНЫ ДЛЯ НАШИХ </a:t>
            </a:r>
            <a:r>
              <a:rPr lang="ru-RU" sz="3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югорчАН</a:t>
            </a:r>
            <a:r>
              <a:rPr lang="ru-RU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: </a:t>
            </a:r>
            <a:endParaRPr lang="ru-RU" sz="3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30736" y="3170489"/>
            <a:ext cx="11588098" cy="334140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>
                <a:solidFill>
                  <a:srgbClr val="0070C0"/>
                </a:solidFill>
                <a:latin typeface="Arial Black" panose="020B0A04020102020204" pitchFamily="34" charset="0"/>
              </a:rPr>
              <a:t>Не стоит думать, что это, тот объем работ, который запланировала Администрация города и он выполнится сам собой, и который нельзя изменить или должным образом потребовать качественного выполнения работ.  </a:t>
            </a:r>
            <a:r>
              <a:rPr lang="ru-RU" sz="2600" dirty="0">
                <a:solidFill>
                  <a:srgbClr val="C00000"/>
                </a:solidFill>
                <a:latin typeface="Arial Black" panose="020B0A04020102020204" pitchFamily="34" charset="0"/>
              </a:rPr>
              <a:t>Сейчас мы убедим Вас в обратном!</a:t>
            </a:r>
          </a:p>
        </p:txBody>
      </p:sp>
    </p:spTree>
    <p:extLst>
      <p:ext uri="{BB962C8B-B14F-4D97-AF65-F5344CB8AC3E}">
        <p14:creationId xmlns:p14="http://schemas.microsoft.com/office/powerpoint/2010/main" val="4272121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93862" y="102551"/>
            <a:ext cx="8828444" cy="367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Меж-домовая территория в 5-м микрорайоне г. </a:t>
            </a:r>
            <a:r>
              <a:rPr lang="ru-RU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Пыть-Яха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43386" y="503384"/>
            <a:ext cx="4496367" cy="88338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3-х летняя борьба жителей за асфальтирование.                        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0" name="Picture 4" descr="DSC01887"/>
          <p:cNvPicPr>
            <a:picLocks noChangeAspect="1" noChangeArrowheads="1"/>
          </p:cNvPicPr>
          <p:nvPr/>
        </p:nvPicPr>
        <p:blipFill>
          <a:blip r:embed="rId2" cstate="print">
            <a:lum bright="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3" t="1549" r="6880"/>
          <a:stretch>
            <a:fillRect/>
          </a:stretch>
        </p:blipFill>
        <p:spPr bwMode="auto">
          <a:xfrm>
            <a:off x="7363074" y="1386768"/>
            <a:ext cx="4576680" cy="522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SC01881"/>
          <p:cNvPicPr>
            <a:picLocks noChangeAspect="1" noChangeArrowheads="1"/>
          </p:cNvPicPr>
          <p:nvPr/>
        </p:nvPicPr>
        <p:blipFill rotWithShape="1">
          <a:blip r:embed="rId3" cstate="print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21391" b="10341"/>
          <a:stretch/>
        </p:blipFill>
        <p:spPr bwMode="auto">
          <a:xfrm>
            <a:off x="201145" y="558033"/>
            <a:ext cx="7108945" cy="605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8"/>
          <p:cNvSpPr/>
          <p:nvPr/>
        </p:nvSpPr>
        <p:spPr>
          <a:xfrm>
            <a:off x="10261533" y="115458"/>
            <a:ext cx="1446205" cy="328923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2183167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amamedov2\Desktop\image6DX488J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r="2812"/>
          <a:stretch/>
        </p:blipFill>
        <p:spPr bwMode="auto">
          <a:xfrm>
            <a:off x="85457" y="81100"/>
            <a:ext cx="11763406" cy="654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457" y="81099"/>
            <a:ext cx="11763406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ОБЩЕГОРОДСКАЯ ВСТРЕЧА РУКОВОДСТВА ГОРОДА С ЖИТЕЛЯМИ ПЫТЬ-ЯХА.    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92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629079" cy="66874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1" descr="C:\Users\amamedov2\Desktop\imageWHQLY44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/>
        </p:blipFill>
        <p:spPr bwMode="auto">
          <a:xfrm>
            <a:off x="136734" y="59822"/>
            <a:ext cx="11721652" cy="673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6734" y="81099"/>
            <a:ext cx="11721652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ОБЩЕГОРОДСКАЯ ВСТРЕЧА РУКОВОДСТВА ГОРОДА С ЖИТЕЛЯМИ ПЫТЬ-ЯХА.    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76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800" dirty="0"/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/>
              <a:t>         </a:t>
            </a:r>
            <a:r>
              <a:rPr lang="ru-RU" dirty="0">
                <a:latin typeface="Arial Black" panose="020B0A04020102020204" pitchFamily="34" charset="0"/>
              </a:rPr>
              <a:t>С самого начала обращаем Ваше внимание на то, что прежде, чем начать контролировать качество работ надо добиться того,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чтобы Подрядчик вышел на Ваш объект.</a:t>
            </a:r>
            <a:r>
              <a:rPr lang="ru-RU" dirty="0">
                <a:latin typeface="Arial Black" panose="020B0A04020102020204" pitchFamily="34" charset="0"/>
              </a:rPr>
              <a:t> Администрацию города тоже можно понять – не на все дела достаточно местного бюджета, строгое распределение дотационных средств из Округа и т.д. Но надо постоянно озвучивать свои проблемы, на всех информационных площадках. </a:t>
            </a:r>
            <a:r>
              <a:rPr lang="ru-RU" sz="2700" dirty="0">
                <a:solidFill>
                  <a:srgbClr val="0070C0"/>
                </a:solidFill>
                <a:latin typeface="Arial Black" panose="020B0A04020102020204" pitchFamily="34" charset="0"/>
              </a:rPr>
              <a:t>Да, порой обидно, когда проходят мимо Ваших проблем, и порой хочется «опустить руки». </a:t>
            </a:r>
            <a:r>
              <a:rPr lang="ru-RU" dirty="0">
                <a:latin typeface="Arial Black" panose="020B0A04020102020204" pitchFamily="34" charset="0"/>
              </a:rPr>
              <a:t> Но так и только так Вас услышат – пусть не сегодня, а на следующий год, но все-таки услышат. </a:t>
            </a:r>
            <a:r>
              <a:rPr lang="ru-RU" sz="3000" dirty="0">
                <a:solidFill>
                  <a:srgbClr val="FF0000"/>
                </a:solidFill>
                <a:latin typeface="Arial Black" panose="020B0A04020102020204" pitchFamily="34" charset="0"/>
              </a:rPr>
              <a:t>Под лежащий камень – вода не течет!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3738" y="97893"/>
            <a:ext cx="46826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Друзья!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К</a:t>
            </a:r>
            <a:r>
              <a:rPr lang="ru-RU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оллеги!</a:t>
            </a:r>
          </a:p>
        </p:txBody>
      </p:sp>
    </p:spTree>
    <p:extLst>
      <p:ext uri="{BB962C8B-B14F-4D97-AF65-F5344CB8AC3E}">
        <p14:creationId xmlns:p14="http://schemas.microsoft.com/office/powerpoint/2010/main" val="2961971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4738" y="106209"/>
            <a:ext cx="9731695" cy="48570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3-х летняя борьба жителей за асфальтирование – увенчалась успехом!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4739" y="5724358"/>
            <a:ext cx="11588098" cy="77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ru-RU" sz="2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Жители сами вышли на субботник! Приобрели асфальтную краску, сделали рейки, купили валики, кисти и нанесли разметку!!!</a:t>
            </a:r>
            <a:endParaRPr kumimoji="0" lang="ru-RU" alt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IMG_28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9955"/>
          <a:stretch/>
        </p:blipFill>
        <p:spPr bwMode="auto">
          <a:xfrm>
            <a:off x="324739" y="591914"/>
            <a:ext cx="5363144" cy="495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G_284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r="4092"/>
          <a:stretch/>
        </p:blipFill>
        <p:spPr bwMode="auto">
          <a:xfrm>
            <a:off x="5817666" y="591914"/>
            <a:ext cx="6095171" cy="495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8"/>
          <p:cNvSpPr/>
          <p:nvPr/>
        </p:nvSpPr>
        <p:spPr>
          <a:xfrm>
            <a:off x="10261533" y="115458"/>
            <a:ext cx="1446205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1384379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5" name="Picture 5" descr="DSC027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9" y="156423"/>
            <a:ext cx="11553754" cy="66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Callout 1"/>
          <p:cNvSpPr/>
          <p:nvPr/>
        </p:nvSpPr>
        <p:spPr>
          <a:xfrm>
            <a:off x="6059606" y="4462818"/>
            <a:ext cx="5648133" cy="2218212"/>
          </a:xfrm>
          <a:prstGeom prst="upArrowCallout">
            <a:avLst>
              <a:gd name="adj1" fmla="val 22356"/>
              <a:gd name="adj2" fmla="val 0"/>
              <a:gd name="adj3" fmla="val 22001"/>
              <a:gd name="adj4" fmla="val 709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Первое время были сомнения в том, что водители начнут ставить машины строго по разметке, а не как кому захочется. Однако напрасно сомневались. 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Красота и культура – дисциплинируют людей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endParaRPr lang="ru-RU" altLang="ru-RU" sz="14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8"/>
          <p:cNvSpPr/>
          <p:nvPr/>
        </p:nvSpPr>
        <p:spPr>
          <a:xfrm>
            <a:off x="10310667" y="102728"/>
            <a:ext cx="1512605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3147394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9"/>
          <p:cNvSpPr/>
          <p:nvPr/>
        </p:nvSpPr>
        <p:spPr>
          <a:xfrm>
            <a:off x="8887626" y="1286143"/>
            <a:ext cx="3042302" cy="5351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Стоит рассказать- каких трудов стоило жителям добиться </a:t>
            </a:r>
            <a:r>
              <a:rPr lang="ru-RU" sz="1600" b="1" dirty="0" err="1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асфальтирова-ния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этой меж-домовой территории в начале октября 2016 года – за    1 день до выпадения снега. Потому как, если бы не активные действия жителей, то никакого асфальта в </a:t>
            </a:r>
            <a:r>
              <a:rPr lang="ru-RU" sz="15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2016г. 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 дворе не было. Это может подтвердить и первый заместитель Главы города, т.к. потенциальный Подрядчик отказался выходить на объект из-за погоды и возможных штрафных санкций.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34691" t="9251" r="34954" b="13656"/>
          <a:stretch/>
        </p:blipFill>
        <p:spPr bwMode="auto">
          <a:xfrm rot="16200000">
            <a:off x="1310881" y="-919571"/>
            <a:ext cx="6398529" cy="8584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9"/>
          <p:cNvSpPr/>
          <p:nvPr/>
        </p:nvSpPr>
        <p:spPr>
          <a:xfrm>
            <a:off x="8887626" y="713572"/>
            <a:ext cx="3042302" cy="4871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Схема, подготовленная специалистами УКС.</a:t>
            </a:r>
          </a:p>
        </p:txBody>
      </p:sp>
      <p:sp>
        <p:nvSpPr>
          <p:cNvPr id="14" name="Скругленный прямоугольник 18"/>
          <p:cNvSpPr/>
          <p:nvPr/>
        </p:nvSpPr>
        <p:spPr>
          <a:xfrm>
            <a:off x="10310667" y="102728"/>
            <a:ext cx="1512605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1583189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  <a:r>
              <a:rPr lang="ru-RU" dirty="0">
                <a:latin typeface="Arial Black" panose="020B0A04020102020204" pitchFamily="34" charset="0"/>
              </a:rPr>
              <a:t>Подрядчик осенью 2016 г. имел большие муниципальные контракты в </a:t>
            </a:r>
            <a:r>
              <a:rPr lang="ru-RU" dirty="0" err="1">
                <a:latin typeface="Arial Black" panose="020B0A04020102020204" pitchFamily="34" charset="0"/>
              </a:rPr>
              <a:t>г.Нефтеюганске</a:t>
            </a:r>
            <a:r>
              <a:rPr lang="ru-RU" sz="2400" dirty="0">
                <a:latin typeface="Arial Black" panose="020B0A04020102020204" pitchFamily="34" charset="0"/>
              </a:rPr>
              <a:t>, </a:t>
            </a:r>
            <a:r>
              <a:rPr lang="ru-RU" dirty="0">
                <a:latin typeface="Arial Black" panose="020B0A04020102020204" pitchFamily="34" charset="0"/>
              </a:rPr>
              <a:t>которые ему также  необходимо было выполнить до выпадения первого снега. Сумма этих контрактов кратно превышала </a:t>
            </a:r>
            <a:r>
              <a:rPr lang="ru-RU" dirty="0" err="1">
                <a:latin typeface="Arial Black" panose="020B0A04020102020204" pitchFamily="34" charset="0"/>
              </a:rPr>
              <a:t>Пыть-Яхский</a:t>
            </a:r>
            <a:r>
              <a:rPr lang="ru-RU" dirty="0">
                <a:latin typeface="Arial Black" panose="020B0A04020102020204" pitchFamily="34" charset="0"/>
              </a:rPr>
              <a:t>, поэтому снимать целую бригаду в другой город для Подрядчика было не целесообразно.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000" dirty="0">
                <a:solidFill>
                  <a:srgbClr val="FF0000"/>
                </a:solidFill>
                <a:latin typeface="Arial Black" panose="020B0A04020102020204" pitchFamily="34" charset="0"/>
              </a:rPr>
              <a:t>      </a:t>
            </a:r>
            <a:r>
              <a:rPr lang="ru-RU" dirty="0">
                <a:latin typeface="Arial Black" panose="020B0A04020102020204" pitchFamily="34" charset="0"/>
              </a:rPr>
              <a:t>Тем более, что по схеме, которую предоставил УКС </a:t>
            </a:r>
            <a:r>
              <a:rPr lang="ru-RU" sz="2400" dirty="0">
                <a:latin typeface="Arial Black" panose="020B0A04020102020204" pitchFamily="34" charset="0"/>
              </a:rPr>
              <a:t>(честное слово, никого не хочу обидеть, но в то время это было именно так) </a:t>
            </a:r>
            <a:r>
              <a:rPr lang="ru-RU" dirty="0">
                <a:latin typeface="Arial Black" panose="020B0A04020102020204" pitchFamily="34" charset="0"/>
              </a:rPr>
              <a:t>не понятен был объем работ на объекте и конкретно на самой территории.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dirty="0">
                <a:latin typeface="Arial Black" panose="020B0A04020102020204" pitchFamily="34" charset="0"/>
              </a:rPr>
              <a:t>       Тогда жители сделали свою схему и сами поехали к руководству Подрядчика.</a:t>
            </a:r>
          </a:p>
        </p:txBody>
      </p:sp>
    </p:spTree>
    <p:extLst>
      <p:ext uri="{BB962C8B-B14F-4D97-AF65-F5344CB8AC3E}">
        <p14:creationId xmlns:p14="http://schemas.microsoft.com/office/powerpoint/2010/main" val="92612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" y="85458"/>
            <a:ext cx="11673555" cy="664862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34118" y="698740"/>
            <a:ext cx="3273620" cy="5650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Активы домов, руководство УК        или ТСН должны детально знать «проблемы своего дома» и заранее готовить свои предложения.</a:t>
            </a:r>
          </a:p>
          <a:p>
            <a:pPr algn="ctr">
              <a:lnSpc>
                <a:spcPts val="2400"/>
              </a:lnSpc>
            </a:pP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С первых дней надо знакомиться с Подрядчиком!</a:t>
            </a:r>
          </a:p>
          <a:p>
            <a:pPr algn="ctr">
              <a:lnSpc>
                <a:spcPts val="2400"/>
              </a:lnSpc>
            </a:pP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 Посмотрите вот эти семь пожеланий, с которыми их </a:t>
            </a: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встре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-тили собственники квартир данного дома…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2835" t="21025" r="23333" b="8660"/>
          <a:stretch/>
        </p:blipFill>
        <p:spPr bwMode="auto">
          <a:xfrm>
            <a:off x="213064" y="119642"/>
            <a:ext cx="8110539" cy="6529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трелка влево 1"/>
          <p:cNvSpPr/>
          <p:nvPr/>
        </p:nvSpPr>
        <p:spPr>
          <a:xfrm>
            <a:off x="7624523" y="5495255"/>
            <a:ext cx="619572" cy="47001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452217" y="5858142"/>
            <a:ext cx="102549" cy="269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19895" y="5745622"/>
            <a:ext cx="185741" cy="269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99927" y="6167215"/>
            <a:ext cx="185741" cy="269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80276" y="504202"/>
            <a:ext cx="185741" cy="269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36413" y="119642"/>
            <a:ext cx="185741" cy="269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70966" y="2110811"/>
            <a:ext cx="248672" cy="2051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149963" y="5151691"/>
            <a:ext cx="248672" cy="35037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200527" y="2207667"/>
            <a:ext cx="248672" cy="35037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7971788" y="4297823"/>
            <a:ext cx="122516" cy="34040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109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3" y="68365"/>
            <a:ext cx="11767559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9"/>
          <p:cNvSpPr/>
          <p:nvPr/>
        </p:nvSpPr>
        <p:spPr>
          <a:xfrm>
            <a:off x="9690929" y="820397"/>
            <a:ext cx="2110811" cy="74348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 вот схема, подготовленная жителями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528561" y="1661800"/>
            <a:ext cx="2387753" cy="49875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ru-RU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Жители сами перемерили </a:t>
            </a:r>
            <a:r>
              <a:rPr lang="ru-RU" sz="16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междомовую</a:t>
            </a:r>
            <a:r>
              <a:rPr lang="ru-RU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территорию рулеткой </a:t>
            </a:r>
            <a:r>
              <a:rPr lang="ru-RU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(метр в метр, сантиметр в сантиметр). </a:t>
            </a:r>
            <a:r>
              <a:rPr lang="ru-RU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Рассчитали бордюры, тротуары,     общую площадь асфальтирования и уточнили угол наклона полотна   для сточных вод… Подрядчику с такой схемой работать было значительно проще!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777"/>
          <p:cNvPicPr>
            <a:picLocks noChangeAspect="1" noChangeArrowheads="1"/>
          </p:cNvPicPr>
          <p:nvPr/>
        </p:nvPicPr>
        <p:blipFill>
          <a:blip r:embed="rId2" cstate="print">
            <a:lum bright="-4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t="7819" r="4309" b="4938"/>
          <a:stretch>
            <a:fillRect/>
          </a:stretch>
        </p:blipFill>
        <p:spPr bwMode="auto">
          <a:xfrm>
            <a:off x="417782" y="213064"/>
            <a:ext cx="9048538" cy="64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8"/>
          <p:cNvSpPr/>
          <p:nvPr/>
        </p:nvSpPr>
        <p:spPr>
          <a:xfrm>
            <a:off x="10289135" y="107090"/>
            <a:ext cx="1512605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3941605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                                                                    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48768" y="111095"/>
            <a:ext cx="6093151" cy="66571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Общественники пообещали руководству Подрядчика: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за сутки освободить дворы от автомобилей (тогда мы еще сами не знали – как это будет трудно выполнить. Но мы это сделали!) 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Огородить прилегающую территорию своими силами;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В случае успеха дать рекламу Подрядчику;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Прорабу пообещали Благодарствен-</a:t>
            </a:r>
            <a:r>
              <a:rPr lang="ru-RU" sz="2000" dirty="0" err="1">
                <a:solidFill>
                  <a:schemeClr val="tx1"/>
                </a:solidFill>
                <a:latin typeface="Arial Black" panose="020B0A04020102020204" pitchFamily="34" charset="0"/>
              </a:rPr>
              <a:t>ное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 письмо, на основании которого он, кстати, получил хорошую премию;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Да много еще чего пообещали, но все выполнили. «По-джентельменски» !</a:t>
            </a:r>
          </a:p>
          <a:p>
            <a:r>
              <a:rPr lang="ru-RU" sz="2100" dirty="0">
                <a:solidFill>
                  <a:srgbClr val="0070C0"/>
                </a:solidFill>
                <a:latin typeface="Arial Black" panose="020B0A04020102020204" pitchFamily="34" charset="0"/>
              </a:rPr>
              <a:t>7 октября 2016 г. работы были закончены, 8 октября (в субботу) мы нанесли разметку, а 9 октября выпал первый снег.                                                 </a:t>
            </a:r>
            <a:r>
              <a:rPr lang="ru-RU" sz="2300" dirty="0">
                <a:solidFill>
                  <a:srgbClr val="FF0000"/>
                </a:solidFill>
                <a:latin typeface="Arial Black" panose="020B0A04020102020204" pitchFamily="34" charset="0"/>
              </a:rPr>
              <a:t>На грани фола, но мы победили!!!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0384" t="23019" r="65385" b="19772"/>
          <a:stretch/>
        </p:blipFill>
        <p:spPr bwMode="auto">
          <a:xfrm>
            <a:off x="153824" y="111095"/>
            <a:ext cx="5366759" cy="6657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8471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656" y="1775089"/>
            <a:ext cx="11618344" cy="2144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700"/>
              </a:lnSpc>
            </a:pP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Далее для Вас будет приведен хороший пример –          как надо отстаивать свои права при рекультивации земельных участков возле тепловых камер,                   трансформаторных подстанций и т.д.                                          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656" y="90438"/>
            <a:ext cx="11632379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2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Рекультивация участков </a:t>
            </a:r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после очередного</a:t>
            </a:r>
          </a:p>
          <a:p>
            <a:pPr algn="ctr">
              <a:lnSpc>
                <a:spcPts val="3400"/>
              </a:lnSpc>
            </a:pPr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«перекапывания» специалистами УГХ,</a:t>
            </a:r>
          </a:p>
          <a:p>
            <a:pPr algn="ctr">
              <a:lnSpc>
                <a:spcPts val="3400"/>
              </a:lnSpc>
            </a:pPr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энергетическими Компаниями или другими организациями.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095" y="3969075"/>
            <a:ext cx="112535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4400"/>
              </a:lnSpc>
            </a:pPr>
            <a:r>
              <a:rPr lang="ru-RU" sz="32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Искренне желаем, чтобы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жители и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ts val="4400"/>
              </a:lnSpc>
            </a:pPr>
            <a:r>
              <a:rPr lang="ru-RU" sz="32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других домов и дворов достигали таких же </a:t>
            </a:r>
          </a:p>
          <a:p>
            <a:pPr algn="ctr">
              <a:lnSpc>
                <a:spcPts val="4400"/>
              </a:lnSpc>
            </a:pPr>
            <a:r>
              <a:rPr lang="ru-RU" sz="32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победных конечных результатов!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523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/>
          <a:stretch>
            <a:fillRect/>
          </a:stretch>
        </p:blipFill>
        <p:spPr bwMode="auto">
          <a:xfrm>
            <a:off x="160296" y="94005"/>
            <a:ext cx="9769917" cy="655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 со стрелкой вниз 3"/>
          <p:cNvSpPr/>
          <p:nvPr/>
        </p:nvSpPr>
        <p:spPr>
          <a:xfrm>
            <a:off x="8579977" y="726393"/>
            <a:ext cx="914400" cy="807577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ТК</a:t>
            </a:r>
          </a:p>
        </p:txBody>
      </p:sp>
      <p:cxnSp>
        <p:nvCxnSpPr>
          <p:cNvPr id="7" name="AutoShape 3"/>
          <p:cNvCxnSpPr>
            <a:cxnSpLocks noChangeShapeType="1"/>
          </p:cNvCxnSpPr>
          <p:nvPr/>
        </p:nvCxnSpPr>
        <p:spPr bwMode="auto">
          <a:xfrm flipH="1">
            <a:off x="5650030" y="3234450"/>
            <a:ext cx="173038" cy="809625"/>
          </a:xfrm>
          <a:prstGeom prst="straightConnector1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3"/>
          <p:cNvCxnSpPr>
            <a:cxnSpLocks noChangeShapeType="1"/>
          </p:cNvCxnSpPr>
          <p:nvPr/>
        </p:nvCxnSpPr>
        <p:spPr bwMode="auto">
          <a:xfrm flipH="1">
            <a:off x="4405457" y="4156594"/>
            <a:ext cx="173038" cy="809625"/>
          </a:xfrm>
          <a:prstGeom prst="straightConnector1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3"/>
          <p:cNvCxnSpPr>
            <a:cxnSpLocks noChangeShapeType="1"/>
          </p:cNvCxnSpPr>
          <p:nvPr/>
        </p:nvCxnSpPr>
        <p:spPr bwMode="auto">
          <a:xfrm flipH="1">
            <a:off x="2812099" y="5110384"/>
            <a:ext cx="173038" cy="809625"/>
          </a:xfrm>
          <a:prstGeom prst="straightConnector1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Скругленный прямоугольник 18"/>
          <p:cNvSpPr/>
          <p:nvPr/>
        </p:nvSpPr>
        <p:spPr>
          <a:xfrm>
            <a:off x="10295716" y="94004"/>
            <a:ext cx="1446205" cy="393107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23586" y="553915"/>
            <a:ext cx="1820884" cy="609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Между двумя 10-этажными домами в        5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мкр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. находится ТК /тепловая камера/.      Из-за замены труб - УГХ перекопали в 2015 г. территорию возле этих домов, но участок после окончания работ не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рекультиви-ровали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, и не собирались это делать и в следующем году.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90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2" y="158261"/>
            <a:ext cx="11685880" cy="6550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       Актив дома отправился к руководству УГХ с коллективным заявлением, фотографиями, подготовленным письмом к экологам.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Но УГХ в любом муниципалитете организация солидная – на испуг   не возьмешь.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Нас «немножко» услышали, но ответили, что засыпать смогут только песком. Можете себе представить, что Вы будите выходить из подъезда и вместо асфальта с одной стороны и годами утрамбованного грунта с травой с другой стороны – идти по песку. 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Тем более, что автомобили за один день после дождя превратили бы этот песок в жижу и грязь.</a:t>
            </a: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Жители настаивали на асфальтировании, УГХ на завозе песка. После добровольно-принудительного метода убеждения </a:t>
            </a:r>
            <a:r>
              <a:rPr lang="ru-RU" sz="1900" dirty="0">
                <a:solidFill>
                  <a:schemeClr val="tx1"/>
                </a:solidFill>
                <a:latin typeface="Arial Black" panose="020B0A04020102020204" pitchFamily="34" charset="0"/>
              </a:rPr>
              <a:t>(говорить о деталях - будет не совсем корректно)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нашли компромисс – асфальтная крошка. Одна машина, но большая! </a:t>
            </a:r>
          </a:p>
          <a:p>
            <a:pPr algn="just">
              <a:lnSpc>
                <a:spcPts val="3000"/>
              </a:lnSpc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latin typeface="Arial Black" panose="020B0A04020102020204" pitchFamily="34" charset="0"/>
              </a:rPr>
              <a:t>Но УГХ выдвинуло условие (подробно на следующем слайде).</a:t>
            </a:r>
          </a:p>
        </p:txBody>
      </p:sp>
    </p:spTree>
    <p:extLst>
      <p:ext uri="{BB962C8B-B14F-4D97-AF65-F5344CB8AC3E}">
        <p14:creationId xmlns:p14="http://schemas.microsoft.com/office/powerpoint/2010/main" val="35411988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3" name="Picture 3" descr="DSC01899"/>
          <p:cNvPicPr>
            <a:picLocks noChangeAspect="1" noChangeArrowheads="1"/>
          </p:cNvPicPr>
          <p:nvPr/>
        </p:nvPicPr>
        <p:blipFill>
          <a:blip r:embed="rId2" cstate="print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97893"/>
            <a:ext cx="11733376" cy="66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095" y="3789484"/>
            <a:ext cx="4496075" cy="291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ru-RU" sz="1500" dirty="0">
                <a:solidFill>
                  <a:schemeClr val="tx1"/>
                </a:solidFill>
                <a:latin typeface="Arial Black" panose="020B0A04020102020204" pitchFamily="34" charset="0"/>
              </a:rPr>
              <a:t>Жители в свою очередь должны -           на 2 дня убрать от подъезда все а/м, чтобы «грунт отдохнул» и огородить участок. Зря некоторые улыбаются, но это было реальное условие УГХ. Они вряд ли верили, что можно добиться от жильцов не ставить а/м во дворе даже на один день. Руководство УГХ даже заезжало по вечерам смотреть объект.                             </a:t>
            </a:r>
            <a:r>
              <a:rPr lang="ru-RU" sz="1600" dirty="0">
                <a:solidFill>
                  <a:srgbClr val="0070C0"/>
                </a:solidFill>
                <a:latin typeface="Arial Black" panose="020B0A04020102020204" pitchFamily="34" charset="0"/>
              </a:rPr>
              <a:t>Но жильцы выполнили условие!  </a:t>
            </a:r>
            <a:r>
              <a:rPr lang="ru-RU" sz="1500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                    </a:t>
            </a:r>
            <a:endParaRPr lang="ru-RU" sz="1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286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DSC019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" y="70338"/>
            <a:ext cx="11692749" cy="656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9913" y="1116623"/>
            <a:ext cx="6207371" cy="13891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0070C0"/>
                </a:solidFill>
                <a:latin typeface="Arial Black" panose="020B0A04020102020204" pitchFamily="34" charset="0"/>
              </a:rPr>
              <a:t>Фрагмент письма директору УГХ:</a:t>
            </a: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</a:rPr>
              <a:t>       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«Александр </a:t>
            </a:r>
            <a:r>
              <a:rPr lang="ru-RU" sz="16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Эмильевич</a:t>
            </a:r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! Жители и ТСЖ «Сибиряк» свою часть работы выполнили оперативно. Участок возле теплового узла огорожен. Автомобили убраны.(Фото прилагается)»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928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IMG_2764"/>
          <p:cNvPicPr>
            <a:picLocks noChangeAspect="1" noChangeArrowheads="1"/>
          </p:cNvPicPr>
          <p:nvPr/>
        </p:nvPicPr>
        <p:blipFill rotWithShape="1">
          <a:blip r:embed="rId2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9" b="5003"/>
          <a:stretch/>
        </p:blipFill>
        <p:spPr bwMode="auto">
          <a:xfrm>
            <a:off x="92684" y="70338"/>
            <a:ext cx="11548329" cy="668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2267" y="3921369"/>
            <a:ext cx="4496075" cy="2795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УГХ завезли 1 машину асфальтной крошки, но маленький самосвал. Актив дома позвонил и напомнил о договоренности. УГХ пошли навстречу. Довезли 2-ю, но тоже маленькую машину.                    </a:t>
            </a:r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(точно как у Романа Карцева про раков). 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Участок до конца не спланировали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            </a:t>
            </a:r>
            <a:endParaRPr lang="ru-RU" dirty="0"/>
          </a:p>
        </p:txBody>
      </p:sp>
      <p:sp>
        <p:nvSpPr>
          <p:cNvPr id="5" name="Скругленный прямоугольник 18"/>
          <p:cNvSpPr/>
          <p:nvPr/>
        </p:nvSpPr>
        <p:spPr>
          <a:xfrm>
            <a:off x="10108049" y="589330"/>
            <a:ext cx="1495690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843631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74823" y="214062"/>
            <a:ext cx="2263583" cy="6424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u="sng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Искреннее спасибо за начало работ по рекультивации  участка возле       ТК домов:         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*</a:t>
            </a: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крышку камеры покрасили;                 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*</a:t>
            </a: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2 машины «крошки» завезено;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*</a:t>
            </a: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«Крошка» УДС предварительно разравнена.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Пожалуйста, возьмите под свой контроль окончание работ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– планировку участка.           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Так объект оставлять нельзя.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18"/>
          <p:cNvSpPr/>
          <p:nvPr/>
        </p:nvSpPr>
        <p:spPr>
          <a:xfrm>
            <a:off x="181534" y="214062"/>
            <a:ext cx="1495690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pic>
        <p:nvPicPr>
          <p:cNvPr id="2050" name="Picture 2" descr="IMG_2762"/>
          <p:cNvPicPr>
            <a:picLocks noChangeAspect="1" noChangeArrowheads="1"/>
          </p:cNvPicPr>
          <p:nvPr/>
        </p:nvPicPr>
        <p:blipFill>
          <a:blip r:embed="rId2">
            <a:lum bright="-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8"/>
          <a:stretch>
            <a:fillRect/>
          </a:stretch>
        </p:blipFill>
        <p:spPr bwMode="auto">
          <a:xfrm>
            <a:off x="114300" y="1212501"/>
            <a:ext cx="9398977" cy="549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ыноска со стрелкой вправо 4"/>
          <p:cNvSpPr/>
          <p:nvPr/>
        </p:nvSpPr>
        <p:spPr>
          <a:xfrm>
            <a:off x="4167553" y="214062"/>
            <a:ext cx="5407269" cy="90560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37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Фрагмент письма директору УГХ                           (с прилагаемыми фотографиями)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272811" y="1212501"/>
            <a:ext cx="347297" cy="52837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643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       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IMG_277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1"/>
          <a:stretch>
            <a:fillRect/>
          </a:stretch>
        </p:blipFill>
        <p:spPr bwMode="auto">
          <a:xfrm>
            <a:off x="79132" y="26377"/>
            <a:ext cx="9829800" cy="67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18"/>
          <p:cNvSpPr/>
          <p:nvPr/>
        </p:nvSpPr>
        <p:spPr>
          <a:xfrm>
            <a:off x="10108049" y="38216"/>
            <a:ext cx="1495690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85455" y="841207"/>
            <a:ext cx="1822614" cy="55420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А когда и этот объем работ был выполнен, но мы увидели, что нужна еще и  3-я машина «крошки» - к </a:t>
            </a:r>
            <a:r>
              <a:rPr lang="ru-RU" sz="1700" dirty="0">
                <a:solidFill>
                  <a:srgbClr val="C00000"/>
                </a:solidFill>
                <a:latin typeface="Arial Black" panose="020B0A04020102020204" pitchFamily="34" charset="0"/>
              </a:rPr>
              <a:t>директору идти не решились! </a:t>
            </a:r>
            <a:r>
              <a:rPr lang="ru-RU" sz="1500" dirty="0">
                <a:solidFill>
                  <a:schemeClr val="tx1"/>
                </a:solidFill>
                <a:latin typeface="Arial Black" panose="020B0A04020102020204" pitchFamily="34" charset="0"/>
              </a:rPr>
              <a:t>На этот раз обратились к 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заместителю. </a:t>
            </a:r>
            <a:r>
              <a:rPr lang="ru-RU" sz="1500" dirty="0">
                <a:solidFill>
                  <a:srgbClr val="0070C0"/>
                </a:solidFill>
                <a:latin typeface="Arial Black" panose="020B0A04020102020204" pitchFamily="34" charset="0"/>
              </a:rPr>
              <a:t>(подробно на след. слайде)</a:t>
            </a:r>
          </a:p>
        </p:txBody>
      </p:sp>
    </p:spTree>
    <p:extLst>
      <p:ext uri="{BB962C8B-B14F-4D97-AF65-F5344CB8AC3E}">
        <p14:creationId xmlns:p14="http://schemas.microsoft.com/office/powerpoint/2010/main" val="399850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34" y="110773"/>
            <a:ext cx="11613734" cy="66144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dirty="0"/>
              <a:t>      </a:t>
            </a:r>
            <a:r>
              <a:rPr lang="ru-RU" sz="3000" dirty="0">
                <a:solidFill>
                  <a:srgbClr val="002060"/>
                </a:solidFill>
                <a:latin typeface="Arial Black" panose="020B0A04020102020204" pitchFamily="34" charset="0"/>
              </a:rPr>
              <a:t>Теперь переходим к конкретным примерам          по отдельным видам работ при выполнении капитального ремонта дома.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</a:pPr>
            <a:r>
              <a:rPr lang="ru-RU" dirty="0">
                <a:latin typeface="Arial Black" panose="020B0A04020102020204" pitchFamily="34" charset="0"/>
              </a:rPr>
              <a:t>Вашему вниманию будут представлены и прокомментированы фотографии до ремонта и после ремонта дома. Рассказано о том, как собственники квартир смогли этого добиться, и как в течение всего срока ремонта контролировали качество работ.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/При подготовке вопросов, которые Вы сможете задать после доклада – пожалуйста, записывайте номер примера, который указан в правом верхнем углу на слайде/</a:t>
            </a:r>
          </a:p>
        </p:txBody>
      </p:sp>
    </p:spTree>
    <p:extLst>
      <p:ext uri="{BB962C8B-B14F-4D97-AF65-F5344CB8AC3E}">
        <p14:creationId xmlns:p14="http://schemas.microsoft.com/office/powerpoint/2010/main" val="1369972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260" y="167053"/>
            <a:ext cx="11553094" cy="2233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latin typeface="Arial Black" panose="020B0A04020102020204" pitchFamily="34" charset="0"/>
              </a:rPr>
              <a:t>Фрагмент письма (с прилагаемым фото) заместителю директора УГХ</a:t>
            </a:r>
            <a:r>
              <a:rPr lang="ru-RU" sz="2000" dirty="0">
                <a:latin typeface="Arial Black" panose="020B0A04020102020204" pitchFamily="34" charset="0"/>
              </a:rPr>
              <a:t>: </a:t>
            </a:r>
          </a:p>
          <a:p>
            <a:pPr algn="just">
              <a:lnSpc>
                <a:spcPts val="2500"/>
              </a:lnSpc>
            </a:pPr>
            <a:r>
              <a:rPr lang="ru-RU" sz="2000" b="1" dirty="0">
                <a:latin typeface="Arial Black" panose="020B0A04020102020204" pitchFamily="34" charset="0"/>
              </a:rPr>
              <a:t>Жители 27 дома, 5 </a:t>
            </a:r>
            <a:r>
              <a:rPr lang="ru-RU" sz="2000" b="1" dirty="0" err="1">
                <a:latin typeface="Arial Black" panose="020B0A04020102020204" pitchFamily="34" charset="0"/>
              </a:rPr>
              <a:t>мкр</a:t>
            </a:r>
            <a:r>
              <a:rPr lang="ru-RU" sz="2000" b="1" dirty="0">
                <a:latin typeface="Arial Black" panose="020B0A04020102020204" pitchFamily="34" charset="0"/>
              </a:rPr>
              <a:t>. и ТСЖ «Сибиряк» благодарны Вашему предприятию за проделанную работу по рекультивации участка возле тепловой камеры 27 дома. Но требуется еще 1 машина асфальтной «крошки», чтобы участок действительно приобрел нормальный вид. Пожалуйста, окажите содействие в окончании работ.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IMG_2770"/>
          <p:cNvPicPr>
            <a:picLocks noChangeAspect="1" noChangeArrowheads="1"/>
          </p:cNvPicPr>
          <p:nvPr/>
        </p:nvPicPr>
        <p:blipFill>
          <a:blip r:embed="rId2" cstate="print">
            <a:lum bright="6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/>
          <a:stretch>
            <a:fillRect/>
          </a:stretch>
        </p:blipFill>
        <p:spPr bwMode="auto">
          <a:xfrm>
            <a:off x="228600" y="2488223"/>
            <a:ext cx="6156203" cy="421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10754" y="3220872"/>
            <a:ext cx="4800600" cy="3478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И у жителей получилось!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Руководство УГХ и на этот раз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(не сразу)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, но пошло навстречу.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В конечном итоге все работы были выполнены в полном объеме. </a:t>
            </a:r>
            <a:r>
              <a:rPr lang="ru-RU" sz="1900" dirty="0">
                <a:solidFill>
                  <a:schemeClr val="tx1"/>
                </a:solidFill>
                <a:latin typeface="Arial Black" panose="020B0A04020102020204" pitchFamily="34" charset="0"/>
              </a:rPr>
              <a:t>Директор УГХ напоследок сказал, что такого он еще не видел - как  активистам удалось «сварить кашу из топора…» !</a:t>
            </a:r>
          </a:p>
        </p:txBody>
      </p:sp>
      <p:sp>
        <p:nvSpPr>
          <p:cNvPr id="6" name="Скругленный прямоугольник 18"/>
          <p:cNvSpPr/>
          <p:nvPr/>
        </p:nvSpPr>
        <p:spPr>
          <a:xfrm>
            <a:off x="10215664" y="2473685"/>
            <a:ext cx="1495690" cy="551114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</p:spTree>
    <p:extLst>
      <p:ext uri="{BB962C8B-B14F-4D97-AF65-F5344CB8AC3E}">
        <p14:creationId xmlns:p14="http://schemas.microsoft.com/office/powerpoint/2010/main" val="41844263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1" y="79132"/>
            <a:ext cx="11782595" cy="6629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9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ОБУСТРОЙСТВО ТРОТУАРОВ И ПЕШЕХОДНЫХ ЗОН</a:t>
            </a:r>
          </a:p>
        </p:txBody>
      </p:sp>
      <p:pic>
        <p:nvPicPr>
          <p:cNvPr id="4" name="Рисунок 3" descr="D:\МОИ. Общая\ФОТО. Проезд. Май 2017г\IMG_0436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7" t="10540" r="1"/>
          <a:stretch/>
        </p:blipFill>
        <p:spPr bwMode="auto">
          <a:xfrm>
            <a:off x="130981" y="572967"/>
            <a:ext cx="7729341" cy="6137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5187462" y="2760785"/>
            <a:ext cx="0" cy="32531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682761" y="2222986"/>
            <a:ext cx="0" cy="32531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241431" y="4955932"/>
            <a:ext cx="0" cy="32531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261339" y="3729401"/>
            <a:ext cx="0" cy="32531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974623" y="1134208"/>
            <a:ext cx="3833446" cy="2356338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Надо  добиваться, чтобы  мы  и  наши дети  ходили  по безопасным тротуарам,                  а  не прыгали  по сторонам  от  автомашин. </a:t>
            </a:r>
          </a:p>
        </p:txBody>
      </p:sp>
      <p:sp>
        <p:nvSpPr>
          <p:cNvPr id="16" name="Скругленный прямоугольник 18"/>
          <p:cNvSpPr/>
          <p:nvPr/>
        </p:nvSpPr>
        <p:spPr>
          <a:xfrm>
            <a:off x="10295716" y="553916"/>
            <a:ext cx="1446205" cy="393107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74622" y="3622430"/>
            <a:ext cx="3833447" cy="3068514"/>
          </a:xfrm>
          <a:prstGeom prst="rect">
            <a:avLst/>
          </a:prstGeom>
          <a:solidFill>
            <a:srgbClr val="FCE3D6"/>
          </a:solidFill>
          <a:scene3d>
            <a:camera prst="orthographicFront"/>
            <a:lightRig rig="threePt" dir="t"/>
          </a:scene3d>
          <a:sp3d>
            <a:bevelB w="1968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Вдоль этих домов с первых дней создания 5 </a:t>
            </a:r>
            <a:r>
              <a:rPr lang="ru-RU" dirty="0" err="1">
                <a:solidFill>
                  <a:schemeClr val="tx1"/>
                </a:solidFill>
                <a:latin typeface="Arial Black" panose="020B0A04020102020204" pitchFamily="34" charset="0"/>
              </a:rPr>
              <a:t>мкр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. не было тротуара. Жители были вынуждены ходить    по проезжей части.           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Но совместные действия </a:t>
            </a:r>
            <a:r>
              <a:rPr lang="ru-RU" sz="1700" dirty="0">
                <a:solidFill>
                  <a:srgbClr val="FF0000"/>
                </a:solidFill>
                <a:latin typeface="Arial Black" panose="020B0A04020102020204" pitchFamily="34" charset="0"/>
              </a:rPr>
              <a:t>активистов этих и соседних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домов в течение 2,5 лет все-таки привели к нужному результату!</a:t>
            </a:r>
          </a:p>
        </p:txBody>
      </p:sp>
      <p:sp>
        <p:nvSpPr>
          <p:cNvPr id="19" name="Выноска со стрелкой вправо 18"/>
          <p:cNvSpPr/>
          <p:nvPr/>
        </p:nvSpPr>
        <p:spPr>
          <a:xfrm>
            <a:off x="6400799" y="1969477"/>
            <a:ext cx="1116624" cy="1116623"/>
          </a:xfrm>
          <a:prstGeom prst="right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25 дом 5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мкр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34461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2" y="79132"/>
            <a:ext cx="11685880" cy="67173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sz="29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2050" name="Picture 3" descr="C:\Users\amamedov2\Desktop\imageNGF525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5"/>
          <a:stretch/>
        </p:blipFill>
        <p:spPr bwMode="auto">
          <a:xfrm>
            <a:off x="130980" y="114303"/>
            <a:ext cx="11573057" cy="668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76746" y="114303"/>
            <a:ext cx="4327291" cy="562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Тернистый путь у активистов …</a:t>
            </a:r>
          </a:p>
        </p:txBody>
      </p:sp>
    </p:spTree>
    <p:extLst>
      <p:ext uri="{BB962C8B-B14F-4D97-AF65-F5344CB8AC3E}">
        <p14:creationId xmlns:p14="http://schemas.microsoft.com/office/powerpoint/2010/main" val="17746477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2" y="79132"/>
            <a:ext cx="11685880" cy="67173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sz="29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1026" name="Picture 4" descr="C:\Users\amamedov2\Desktop\imageNMQE0JE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" t="17139"/>
          <a:stretch/>
        </p:blipFill>
        <p:spPr bwMode="auto">
          <a:xfrm>
            <a:off x="130981" y="79132"/>
            <a:ext cx="11761548" cy="671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132885" y="114303"/>
            <a:ext cx="3759644" cy="641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Но этот путь надо пройти, чтобы Вас услышали …</a:t>
            </a:r>
          </a:p>
        </p:txBody>
      </p:sp>
    </p:spTree>
    <p:extLst>
      <p:ext uri="{BB962C8B-B14F-4D97-AF65-F5344CB8AC3E}">
        <p14:creationId xmlns:p14="http://schemas.microsoft.com/office/powerpoint/2010/main" val="1070328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1" y="79132"/>
            <a:ext cx="11782595" cy="6629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9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ОБУСТРОЙСТВО ТРОТУАРОВ И ПЕШЕХОДНЫХ ЗОН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74623" y="1248508"/>
            <a:ext cx="3833446" cy="1406769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ru-RU" sz="2400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Надо   добиваться   своего права  на безопасный  и комфортный  двор. </a:t>
            </a:r>
          </a:p>
        </p:txBody>
      </p:sp>
      <p:sp>
        <p:nvSpPr>
          <p:cNvPr id="16" name="Скругленный прямоугольник 18"/>
          <p:cNvSpPr/>
          <p:nvPr/>
        </p:nvSpPr>
        <p:spPr>
          <a:xfrm>
            <a:off x="10225454" y="553916"/>
            <a:ext cx="1516467" cy="580292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pic>
        <p:nvPicPr>
          <p:cNvPr id="12" name="Рисунок 11" descr="IMG_28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/>
          <a:stretch/>
        </p:blipFill>
        <p:spPr bwMode="auto">
          <a:xfrm>
            <a:off x="130980" y="553916"/>
            <a:ext cx="7694173" cy="61370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Выноска со стрелкой вправо 12"/>
          <p:cNvSpPr/>
          <p:nvPr/>
        </p:nvSpPr>
        <p:spPr>
          <a:xfrm>
            <a:off x="6145822" y="1820009"/>
            <a:ext cx="1116624" cy="1151792"/>
          </a:xfrm>
          <a:prstGeom prst="right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26 дом 5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мкр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699490" y="3393831"/>
            <a:ext cx="219808" cy="5275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19701" y="2299188"/>
            <a:ext cx="219808" cy="4396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53808" y="1670535"/>
            <a:ext cx="219808" cy="4396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974623" y="2831123"/>
            <a:ext cx="3833446" cy="3780692"/>
          </a:xfrm>
          <a:prstGeom prst="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400" b="1" dirty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В  очередной  раз обращаю  внимание -   не стоит надеяться  на  то,   что  о  Ваших проблемах услышат  сегодня или даже             в этом году.                            </a:t>
            </a:r>
            <a:r>
              <a:rPr lang="ru-RU" sz="2400" b="1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Но ради улучшения  условий  нашей   жизни – нужно  отстаивать свои  права!</a:t>
            </a:r>
          </a:p>
        </p:txBody>
      </p:sp>
    </p:spTree>
    <p:extLst>
      <p:ext uri="{BB962C8B-B14F-4D97-AF65-F5344CB8AC3E}">
        <p14:creationId xmlns:p14="http://schemas.microsoft.com/office/powerpoint/2010/main" val="40920134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1" y="79132"/>
            <a:ext cx="11782595" cy="6629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9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ОБУСТРОЙСТВО ТРОТУАРОВ И ПЕШЕХОДНЫХ ЗОН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74623" y="1129811"/>
            <a:ext cx="3833446" cy="1683727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ru-RU" sz="24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Надо   не  только обустраивать свой  дом,  но  и  </a:t>
            </a:r>
            <a:r>
              <a:rPr lang="ru-RU" sz="2400" b="1" dirty="0" err="1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по-возможности</a:t>
            </a:r>
            <a:r>
              <a:rPr lang="ru-RU" sz="24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помогать соседям.</a:t>
            </a:r>
            <a:r>
              <a:rPr lang="ru-RU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</a:p>
        </p:txBody>
      </p:sp>
      <p:sp>
        <p:nvSpPr>
          <p:cNvPr id="16" name="Скругленный прямоугольник 18"/>
          <p:cNvSpPr/>
          <p:nvPr/>
        </p:nvSpPr>
        <p:spPr>
          <a:xfrm>
            <a:off x="10225454" y="483577"/>
            <a:ext cx="1516467" cy="580292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945739" y="3006970"/>
            <a:ext cx="3833446" cy="3701560"/>
          </a:xfrm>
          <a:prstGeom prst="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ea typeface="PMingLiU" panose="02020500000000000000" pitchFamily="18" charset="-120"/>
              </a:rPr>
              <a:t>Именно,  актив 27 дома помог своим соседям из 25 и 26 домов, сделать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  <a:ea typeface="PMingLiU" panose="02020500000000000000" pitchFamily="18" charset="-120"/>
              </a:rPr>
              <a:t>троутар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ea typeface="PMingLiU" panose="02020500000000000000" pitchFamily="18" charset="-120"/>
              </a:rPr>
              <a:t> таким – каким они стал. Подрядчику не выгодно было заниматься фигурным или каскадным обустройством тротуара.            Но тут помог метод человеческого убеждения и смекалка. </a:t>
            </a:r>
            <a:r>
              <a:rPr lang="ru-RU" sz="1600" b="1" dirty="0">
                <a:solidFill>
                  <a:srgbClr val="0070C0"/>
                </a:solidFill>
                <a:latin typeface="Arial Black" panose="020B0A04020102020204" pitchFamily="34" charset="0"/>
                <a:ea typeface="PMingLiU" panose="02020500000000000000" pitchFamily="18" charset="-120"/>
              </a:rPr>
              <a:t>/Это наш маленький дворовой секрет/</a:t>
            </a:r>
          </a:p>
        </p:txBody>
      </p:sp>
      <p:pic>
        <p:nvPicPr>
          <p:cNvPr id="14" name="Рисунок 13" descr="D:\МОИ. Общая\ФОТО. Проезд. Май 2017г\IMG_04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1" y="553916"/>
            <a:ext cx="7746927" cy="61546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Выноска со стрелкой влево 1"/>
          <p:cNvSpPr/>
          <p:nvPr/>
        </p:nvSpPr>
        <p:spPr>
          <a:xfrm>
            <a:off x="3547244" y="1433147"/>
            <a:ext cx="1068718" cy="1257299"/>
          </a:xfrm>
          <a:prstGeom prst="left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26 дом 5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мкр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934308" y="3244362"/>
            <a:ext cx="254977" cy="48357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383825" y="3333749"/>
            <a:ext cx="480644" cy="2754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065585" y="3367454"/>
            <a:ext cx="254977" cy="48357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483702" y="4466491"/>
            <a:ext cx="655027" cy="1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207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168274"/>
            <a:ext cx="10363200" cy="218440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200" dirty="0">
                <a:latin typeface="Arial Black" panose="020B0A04020102020204" pitchFamily="34" charset="0"/>
              </a:rPr>
              <a:t>В 2016 году было произведено благоустройство внутренней территории возле много-этажных домов. В связи с ошибочной ситуацией - </a:t>
            </a:r>
            <a:r>
              <a:rPr lang="ru-RU" sz="2200" b="1" dirty="0">
                <a:latin typeface="Arial Black" panose="020B0A04020102020204" pitchFamily="34" charset="0"/>
              </a:rPr>
              <a:t>работы по озеленению</a:t>
            </a:r>
            <a:r>
              <a:rPr lang="ru-RU" sz="2200" dirty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(укрепление бордюров грунтом с внутренней стороны, завоз грунта, торфа и планировка)          </a:t>
            </a:r>
            <a:r>
              <a:rPr lang="ru-RU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в Техническое задание и Смету не были включены.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2" descr="D:\МОИ. Общая\ФОТО. Проезд. Май 2017г\IMG_043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6" t="16611" r="8739" b="16065"/>
          <a:stretch/>
        </p:blipFill>
        <p:spPr bwMode="auto">
          <a:xfrm>
            <a:off x="42862" y="2371944"/>
            <a:ext cx="4838700" cy="446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VPuchinkin\Desktop\ОБЩ. СОВЕТ\ФОТО\DSC028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8"/>
          <a:stretch/>
        </p:blipFill>
        <p:spPr bwMode="auto">
          <a:xfrm>
            <a:off x="5019676" y="2352676"/>
            <a:ext cx="6934200" cy="4485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18"/>
          <p:cNvSpPr/>
          <p:nvPr/>
        </p:nvSpPr>
        <p:spPr>
          <a:xfrm>
            <a:off x="10448925" y="168275"/>
            <a:ext cx="1397771" cy="355600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62212" y="4604861"/>
            <a:ext cx="514351" cy="487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19300" y="5467350"/>
            <a:ext cx="581025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48262" y="4705350"/>
            <a:ext cx="581025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95600" y="3800475"/>
            <a:ext cx="390526" cy="36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620250" y="2695575"/>
            <a:ext cx="581025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1904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" y="61547"/>
            <a:ext cx="10146323" cy="1811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      </a:t>
            </a:r>
            <a:r>
              <a:rPr lang="ru-RU" sz="2100" dirty="0">
                <a:solidFill>
                  <a:srgbClr val="C00000"/>
                </a:solidFill>
                <a:latin typeface="Arial Black" panose="020B0A04020102020204" pitchFamily="34" charset="0"/>
              </a:rPr>
              <a:t>Специалисты Управления ЖКК и УКС гарантировали исправить данную ситуацию в 2017 году и сдержали слово </a:t>
            </a:r>
            <a:r>
              <a:rPr lang="ru-RU" sz="1900" dirty="0">
                <a:solidFill>
                  <a:srgbClr val="C00000"/>
                </a:solidFill>
                <a:latin typeface="Arial Black" panose="020B0A04020102020204" pitchFamily="34" charset="0"/>
              </a:rPr>
              <a:t>(в </a:t>
            </a:r>
            <a:r>
              <a:rPr lang="ru-RU" sz="19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т.ч</a:t>
            </a:r>
            <a:r>
              <a:rPr lang="ru-RU" sz="1900" dirty="0">
                <a:solidFill>
                  <a:srgbClr val="C00000"/>
                </a:solidFill>
                <a:latin typeface="Arial Black" panose="020B0A04020102020204" pitchFamily="34" charset="0"/>
              </a:rPr>
              <a:t>. и благодаря регулярным письмам общественников и ТСН).</a:t>
            </a:r>
          </a:p>
          <a:p>
            <a:pPr marL="0" indent="0" algn="just">
              <a:buNone/>
            </a:pPr>
            <a:r>
              <a:rPr lang="ru-RU" sz="19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050" dirty="0">
                <a:latin typeface="Arial Black" panose="020B0A04020102020204" pitchFamily="34" charset="0"/>
              </a:rPr>
              <a:t>Действительно, если бы своевременно не укрепили бордюры с обратной стороны грунтом, то в дальнейшем они просто бы упали.</a:t>
            </a:r>
            <a:endParaRPr lang="ru-RU" sz="2050" dirty="0"/>
          </a:p>
        </p:txBody>
      </p:sp>
      <p:pic>
        <p:nvPicPr>
          <p:cNvPr id="6" name="Рисунок 9" descr="IMG_281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15920" r="-1"/>
          <a:stretch/>
        </p:blipFill>
        <p:spPr bwMode="auto">
          <a:xfrm>
            <a:off x="0" y="2008822"/>
            <a:ext cx="5038725" cy="48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VPuchinkin\Desktop\ОБЩ. СОВЕТ\ФОТО\DSC028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2"/>
          <a:stretch/>
        </p:blipFill>
        <p:spPr bwMode="auto">
          <a:xfrm>
            <a:off x="5505451" y="2008822"/>
            <a:ext cx="6419850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18"/>
          <p:cNvSpPr/>
          <p:nvPr/>
        </p:nvSpPr>
        <p:spPr>
          <a:xfrm>
            <a:off x="10330229" y="168275"/>
            <a:ext cx="1516467" cy="580292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окончание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695700" y="4933950"/>
            <a:ext cx="74295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96000" y="4552950"/>
            <a:ext cx="74295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90875" y="3410903"/>
            <a:ext cx="74295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80260" y="2770822"/>
            <a:ext cx="74295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839200" y="4219575"/>
            <a:ext cx="74295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1567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66674"/>
            <a:ext cx="11794148" cy="66960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dirty="0">
                <a:latin typeface="Arial Black" panose="020B0A04020102020204" pitchFamily="34" charset="0"/>
              </a:rPr>
              <a:t>  Так называемая «пешеходная зона» в центре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dirty="0">
                <a:latin typeface="Arial Black" panose="020B0A04020102020204" pitchFamily="34" charset="0"/>
              </a:rPr>
              <a:t>         5-го микрорайона в </a:t>
            </a:r>
            <a:r>
              <a:rPr lang="ru-RU" dirty="0" err="1">
                <a:latin typeface="Arial Black" panose="020B0A04020102020204" pitchFamily="34" charset="0"/>
              </a:rPr>
              <a:t>Пыть-Яхе</a:t>
            </a:r>
            <a:r>
              <a:rPr lang="ru-RU" dirty="0">
                <a:latin typeface="Arial Black" panose="020B0A04020102020204" pitchFamily="34" charset="0"/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Picture 1" descr="55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6620" r="9209" b="14286"/>
          <a:stretch/>
        </p:blipFill>
        <p:spPr bwMode="auto">
          <a:xfrm>
            <a:off x="84396" y="1046285"/>
            <a:ext cx="7927329" cy="573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80131" y="1160583"/>
            <a:ext cx="3815861" cy="56182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Много лет жители         этого микрорайона обращались во все возможные </a:t>
            </a:r>
            <a:r>
              <a:rPr lang="ru-RU" sz="2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инстан-ции</a:t>
            </a: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 с просьбой обустроить                    на этом участке пешеходную зону. 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Безрезультатно. </a:t>
            </a: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 Но и в этой ситуации общественники нашли выход и реализовали в </a:t>
            </a:r>
            <a:r>
              <a:rPr lang="ru-RU" sz="2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Пыть-Яхе</a:t>
            </a:r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 первый проект </a:t>
            </a:r>
            <a:r>
              <a:rPr lang="ru-RU" sz="2200" dirty="0">
                <a:solidFill>
                  <a:srgbClr val="002060"/>
                </a:solidFill>
                <a:latin typeface="Arial Black" panose="020B0A04020102020204" pitchFamily="34" charset="0"/>
              </a:rPr>
              <a:t>ИНИЦИАТИВНОГО БЮДЖЕТИРОВАНИЯ.</a:t>
            </a: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10295715" y="96716"/>
            <a:ext cx="1446205" cy="393107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26235159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2" y="158262"/>
            <a:ext cx="11685880" cy="4967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600"/>
              </a:lnSpc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         </a:t>
            </a:r>
            <a:r>
              <a:rPr lang="ru-RU" sz="2900" dirty="0">
                <a:solidFill>
                  <a:schemeClr val="tx1"/>
                </a:solidFill>
                <a:latin typeface="Arial Black" panose="020B0A04020102020204" pitchFamily="34" charset="0"/>
              </a:rPr>
              <a:t>Жители этого микрорайона уже несколько лет обращались с просьбами обустроить тротуарную дорожку между школой и детским садом, но вместо этого все предыдущие годы делался ремонт только проезжей части.</a:t>
            </a:r>
          </a:p>
          <a:p>
            <a:pPr algn="just">
              <a:lnSpc>
                <a:spcPts val="3600"/>
              </a:lnSpc>
            </a:pP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   Даже тогда, когда проезду в 2015 году вновь потребовался ремонт – средства были выделены только на хороший асфальт, а о пешеходной зоне забыли.</a:t>
            </a:r>
          </a:p>
          <a:p>
            <a:endParaRPr lang="ru-RU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Волна 1"/>
          <p:cNvSpPr/>
          <p:nvPr/>
        </p:nvSpPr>
        <p:spPr>
          <a:xfrm>
            <a:off x="237392" y="4517409"/>
            <a:ext cx="11456377" cy="1751506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atin typeface="Arial Black" panose="020B0A04020102020204" pitchFamily="34" charset="0"/>
              </a:rPr>
              <a:t>У многих бы «опустились руки», но только не у наших общественников!</a:t>
            </a:r>
          </a:p>
        </p:txBody>
      </p:sp>
    </p:spTree>
    <p:extLst>
      <p:ext uri="{BB962C8B-B14F-4D97-AF65-F5344CB8AC3E}">
        <p14:creationId xmlns:p14="http://schemas.microsoft.com/office/powerpoint/2010/main" val="170662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917" y="111095"/>
            <a:ext cx="11630826" cy="6571716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IMG_267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/>
          <a:stretch/>
        </p:blipFill>
        <p:spPr bwMode="auto">
          <a:xfrm>
            <a:off x="243484" y="1237505"/>
            <a:ext cx="5039120" cy="393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Сегодня. Фото\DSC0276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5192" r="47" b="1413"/>
          <a:stretch/>
        </p:blipFill>
        <p:spPr bwMode="auto">
          <a:xfrm>
            <a:off x="6125688" y="1275959"/>
            <a:ext cx="5305489" cy="3862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5964" y="136948"/>
            <a:ext cx="3700732" cy="4614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Опалубка дома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37329" y="5177116"/>
            <a:ext cx="5578955" cy="1411691"/>
          </a:xfrm>
          <a:prstGeom prst="rect">
            <a:avLst/>
          </a:prstGeom>
          <a:solidFill>
            <a:srgbClr val="FFFF00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/>
                <a:cs typeface="Times New Roman" panose="02020603050405020304" pitchFamily="18" charset="0"/>
              </a:rPr>
              <a:t>Жильцы дома убедили Подрядчика в важности вопроса!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/>
                <a:cs typeface="Times New Roman" panose="02020603050405020304" pitchFamily="18" charset="0"/>
              </a:rPr>
              <a:t>Теперь высота опалубки в самых низких местах – составляет не 20-25 см., а </a:t>
            </a:r>
            <a:r>
              <a:rPr lang="ru-RU" sz="20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/>
                <a:cs typeface="Times New Roman" panose="02020603050405020304" pitchFamily="18" charset="0"/>
              </a:rPr>
              <a:t>70</a:t>
            </a:r>
            <a:r>
              <a:rPr lang="ru-RU" sz="14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/>
                <a:cs typeface="Times New Roman" panose="02020603050405020304" pitchFamily="18" charset="0"/>
              </a:rPr>
              <a:t> см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/>
                <a:cs typeface="Times New Roman" panose="02020603050405020304" pitchFamily="18" charset="0"/>
              </a:rPr>
              <a:t>!!!             Бетон залит «каскадом» в соответствии с рельефом местности по периметру дома.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5058" y="720696"/>
            <a:ext cx="4856670" cy="432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До капитального ремонта дома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256971" y="2288025"/>
            <a:ext cx="433029" cy="5473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8766793" y="3523076"/>
            <a:ext cx="23280" cy="1442031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44134" y="2835421"/>
            <a:ext cx="608368" cy="3718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72300" y="5238572"/>
            <a:ext cx="5039120" cy="1350234"/>
          </a:xfrm>
          <a:prstGeom prst="rect">
            <a:avLst/>
          </a:prstGeom>
          <a:solidFill>
            <a:srgbClr val="FFFF00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/>
                <a:cs typeface="Times New Roman" panose="02020603050405020304" pitchFamily="18" charset="0"/>
              </a:rPr>
              <a:t>До капитального ремонта опалубка дома была на одном уровне с грунтом. После дождей талые воды просто стекали в подвал дома...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007126" y="115823"/>
            <a:ext cx="1435694" cy="4481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1-й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14017" y="720696"/>
            <a:ext cx="3939611" cy="432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После кап. ремонта дома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3296347" y="2022147"/>
            <a:ext cx="608368" cy="3718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448320" y="3337131"/>
            <a:ext cx="608368" cy="3718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9707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66674"/>
            <a:ext cx="11807131" cy="66960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dirty="0">
                <a:latin typeface="Arial Black" panose="020B0A04020102020204" pitchFamily="34" charset="0"/>
              </a:rPr>
              <a:t>             «Пешеходная зона» в центре                  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dirty="0">
                <a:latin typeface="Arial Black" panose="020B0A04020102020204" pitchFamily="34" charset="0"/>
              </a:rPr>
              <a:t>             5-го микрорайона в </a:t>
            </a:r>
            <a:r>
              <a:rPr lang="ru-RU" dirty="0" err="1">
                <a:latin typeface="Arial Black" panose="020B0A04020102020204" pitchFamily="34" charset="0"/>
              </a:rPr>
              <a:t>Пыть-Яхе</a:t>
            </a:r>
            <a:r>
              <a:rPr lang="ru-RU" dirty="0">
                <a:latin typeface="Arial Black" panose="020B0A04020102020204" pitchFamily="34" charset="0"/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Скругленный прямоугольник 18"/>
          <p:cNvSpPr/>
          <p:nvPr/>
        </p:nvSpPr>
        <p:spPr>
          <a:xfrm>
            <a:off x="10251831" y="105508"/>
            <a:ext cx="1516467" cy="580292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pic>
        <p:nvPicPr>
          <p:cNvPr id="13" name="Picture 1" descr="55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0949" r="9209" b="16848"/>
          <a:stretch/>
        </p:blipFill>
        <p:spPr bwMode="auto">
          <a:xfrm>
            <a:off x="149468" y="888022"/>
            <a:ext cx="8972785" cy="589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4024" y="2019787"/>
            <a:ext cx="2139707" cy="32775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Arial" pitchFamily="34" charset="0"/>
              </a:rPr>
              <a:t>Фото от 13.10.2016 г.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" name="Выноска со стрелкой влево 3"/>
          <p:cNvSpPr/>
          <p:nvPr/>
        </p:nvSpPr>
        <p:spPr>
          <a:xfrm>
            <a:off x="8792309" y="1362809"/>
            <a:ext cx="2975990" cy="4703884"/>
          </a:xfrm>
          <a:prstGeom prst="leftArrowCallout">
            <a:avLst>
              <a:gd name="adj1" fmla="val 15337"/>
              <a:gd name="adj2" fmla="val 16913"/>
              <a:gd name="adj3" fmla="val 14270"/>
              <a:gd name="adj4" fmla="val 779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Разве эту жижу можно назвать пешеходной зоной? Это неправильно, что жители много лет ходят по грязи, а для водителей через год укладывают новый асфальт или заделывают ямы.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859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66674"/>
            <a:ext cx="11807131" cy="66960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sz="2300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</a:t>
            </a:r>
            <a:r>
              <a:rPr lang="ru-RU" sz="2400" dirty="0">
                <a:latin typeface="Arial Black" panose="020B0A04020102020204" pitchFamily="34" charset="0"/>
              </a:rPr>
              <a:t>«Пешеходная зона» в центре                  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>
                <a:latin typeface="Arial Black" panose="020B0A04020102020204" pitchFamily="34" charset="0"/>
              </a:rPr>
              <a:t>                  5-го микрорайона в </a:t>
            </a:r>
            <a:r>
              <a:rPr lang="ru-RU" sz="2400" dirty="0" err="1">
                <a:latin typeface="Arial Black" panose="020B0A04020102020204" pitchFamily="34" charset="0"/>
              </a:rPr>
              <a:t>Пыть-Яхе</a:t>
            </a:r>
            <a:r>
              <a:rPr lang="ru-RU" sz="2400" dirty="0">
                <a:latin typeface="Arial Black" panose="020B0A04020102020204" pitchFamily="34" charset="0"/>
              </a:rPr>
              <a:t>. </a:t>
            </a:r>
          </a:p>
          <a:p>
            <a:pPr marL="0" indent="0">
              <a:lnSpc>
                <a:spcPct val="80000"/>
              </a:lnSpc>
              <a:buNone/>
            </a:pPr>
            <a:endParaRPr lang="ru-RU" sz="23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9" name="Picture 3" descr="DSC0273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192"/>
          <a:stretch/>
        </p:blipFill>
        <p:spPr bwMode="auto">
          <a:xfrm>
            <a:off x="68200" y="900570"/>
            <a:ext cx="11765211" cy="59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761679" y="5078584"/>
            <a:ext cx="4006619" cy="161805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А ведь справа от пешеходного перехода - Аллея Славы,                    а слева находится СОШ № 5.                                     «В какую сторону надо прыгать жителям, чтобы не попасть под колеса мчащихся машин?»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8"/>
          <p:cNvSpPr/>
          <p:nvPr/>
        </p:nvSpPr>
        <p:spPr>
          <a:xfrm>
            <a:off x="10251831" y="105508"/>
            <a:ext cx="1516467" cy="580292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33140499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500" dirty="0">
                <a:latin typeface="Arial Black" panose="020B0A04020102020204" pitchFamily="34" charset="0"/>
              </a:rPr>
              <a:t>Вот какой выход нашли общественники из этой ситуации!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100" dirty="0"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500" u="sng" dirty="0">
                <a:latin typeface="Arial Black" panose="020B0A04020102020204" pitchFamily="34" charset="0"/>
              </a:rPr>
              <a:t>Более доступно</a:t>
            </a:r>
            <a:r>
              <a:rPr lang="ru-RU" sz="2500" dirty="0">
                <a:latin typeface="Arial Black" panose="020B0A04020102020204" pitchFamily="34" charset="0"/>
              </a:rPr>
              <a:t>:</a:t>
            </a:r>
          </a:p>
          <a:p>
            <a:pPr marL="0" indent="0" algn="just">
              <a:lnSpc>
                <a:spcPts val="3200"/>
              </a:lnSpc>
              <a:buNone/>
            </a:pPr>
            <a:r>
              <a:rPr lang="ru-RU" sz="2200" b="1" dirty="0">
                <a:latin typeface="Arial Black" panose="020B0A04020102020204" pitchFamily="34" charset="0"/>
              </a:rPr>
              <a:t>Между школой и садиком совместными усилиями жителей микрорайона, власти и благотворителей/предпринимателей  обустроен  временный, но хороший участок тротуара. </a:t>
            </a:r>
            <a:r>
              <a:rPr lang="ru-RU" sz="2000" b="1" dirty="0">
                <a:latin typeface="Arial Black" panose="020B0A04020102020204" pitchFamily="34" charset="0"/>
              </a:rPr>
              <a:t>(Полностью обустроить современную пешеходную зону Администрация обещала к Дню Города!)</a:t>
            </a:r>
          </a:p>
          <a:p>
            <a:pPr marL="0" indent="0">
              <a:lnSpc>
                <a:spcPts val="32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262" y="808892"/>
            <a:ext cx="11649807" cy="606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Фрагмент статьи на сайте «Правда </a:t>
            </a:r>
            <a:r>
              <a:rPr lang="ru-RU" sz="20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УрФО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» и Администрации города </a:t>
            </a:r>
            <a:r>
              <a:rPr lang="ru-RU" sz="20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Пыть-Яха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 :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264" y="1648489"/>
            <a:ext cx="116778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500" b="1" cap="all" spc="0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В ПЫТЬ-ЯХЕ РЕАЛИЗОВАН ПЕРВЫЙ ПРОЕКТ</a:t>
            </a:r>
          </a:p>
          <a:p>
            <a:pPr algn="ctr"/>
            <a:r>
              <a:rPr lang="ru-RU" sz="3500" b="1" cap="all" spc="0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 «ИНИЦИАТИВНОГО БЮДЖЕТИРОВАНИЯ»</a:t>
            </a:r>
            <a:endParaRPr lang="ru-RU" sz="35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263" y="5218166"/>
            <a:ext cx="11649806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Это хороший пример совместного сотрудничества </a:t>
            </a:r>
          </a:p>
          <a:p>
            <a:pPr algn="ctr"/>
            <a:r>
              <a:rPr lang="ru-RU" sz="3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общественников, власти и бизнеса!</a:t>
            </a:r>
          </a:p>
        </p:txBody>
      </p:sp>
    </p:spTree>
    <p:extLst>
      <p:ext uri="{BB962C8B-B14F-4D97-AF65-F5344CB8AC3E}">
        <p14:creationId xmlns:p14="http://schemas.microsoft.com/office/powerpoint/2010/main" val="1064247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230" y="98163"/>
            <a:ext cx="11685880" cy="6550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100"/>
              </a:lnSpc>
            </a:pP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        </a:t>
            </a:r>
            <a:endParaRPr lang="ru-RU" sz="2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17" y="224134"/>
            <a:ext cx="10788162" cy="116955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500" b="1" cap="all" spc="0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 ИСТОЧНИКИ ДЕНЕЖНЫХ СРЕДСТВ «ИНИЦИАТИВНОГО БЮДЖЕТИРОВАНИЯ»</a:t>
            </a:r>
            <a:endParaRPr lang="ru-RU" sz="35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230" y="2218587"/>
            <a:ext cx="1803552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Бюджет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06392" y="2218587"/>
            <a:ext cx="1893276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Местный бюджет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16885" y="2227376"/>
            <a:ext cx="1986159" cy="9261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tx1"/>
                </a:solidFill>
                <a:latin typeface="Arial Black" panose="020B0A04020102020204" pitchFamily="34" charset="0"/>
              </a:rPr>
              <a:t>Средства </a:t>
            </a:r>
            <a:r>
              <a:rPr lang="ru-RU" sz="1900" dirty="0" err="1">
                <a:solidFill>
                  <a:schemeClr val="tx1"/>
                </a:solidFill>
                <a:latin typeface="Arial Black" panose="020B0A04020102020204" pitchFamily="34" charset="0"/>
              </a:rPr>
              <a:t>предпри-нимателей</a:t>
            </a:r>
            <a:endParaRPr lang="ru-RU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11162" y="2215639"/>
            <a:ext cx="2039815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Arial Black" panose="020B0A04020102020204" pitchFamily="34" charset="0"/>
              </a:rPr>
              <a:t>Средства </a:t>
            </a:r>
            <a:r>
              <a:rPr lang="ru-RU" sz="19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юридичес</a:t>
            </a:r>
            <a:r>
              <a:rPr lang="ru-RU" sz="1900" dirty="0">
                <a:solidFill>
                  <a:srgbClr val="002060"/>
                </a:solidFill>
                <a:latin typeface="Arial Black" panose="020B0A04020102020204" pitchFamily="34" charset="0"/>
              </a:rPr>
              <a:t>- ких лиц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5499" y="2227376"/>
            <a:ext cx="2031024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Arial Black" panose="020B0A04020102020204" pitchFamily="34" charset="0"/>
              </a:rPr>
              <a:t>Средства жителей города</a:t>
            </a:r>
          </a:p>
        </p:txBody>
      </p:sp>
      <p:sp>
        <p:nvSpPr>
          <p:cNvPr id="5" name="Стрелка вверх 4"/>
          <p:cNvSpPr/>
          <p:nvPr/>
        </p:nvSpPr>
        <p:spPr>
          <a:xfrm>
            <a:off x="987668" y="1393685"/>
            <a:ext cx="306675" cy="824902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3399691" y="1402474"/>
            <a:ext cx="306675" cy="813165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5863312" y="1393685"/>
            <a:ext cx="306675" cy="824902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8124395" y="1393685"/>
            <a:ext cx="306675" cy="824902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>
            <a:off x="10577673" y="1393685"/>
            <a:ext cx="306675" cy="824902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39230" y="3130039"/>
            <a:ext cx="1803552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S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= 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06391" y="3132987"/>
            <a:ext cx="1893276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S</a:t>
            </a: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=0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(ТМЦ)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987667" y="1789331"/>
            <a:ext cx="306675" cy="216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987668" y="1789332"/>
            <a:ext cx="306675" cy="216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0577670" y="1850488"/>
            <a:ext cx="306675" cy="216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8145810" y="1850488"/>
            <a:ext cx="306675" cy="216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577672" y="1850486"/>
            <a:ext cx="306675" cy="216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129014" y="1850487"/>
            <a:ext cx="306675" cy="216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9715499" y="3144697"/>
            <a:ext cx="2031024" cy="457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S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= 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411161" y="3141776"/>
            <a:ext cx="2039815" cy="457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S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= 0</a:t>
            </a:r>
          </a:p>
        </p:txBody>
      </p:sp>
      <p:sp>
        <p:nvSpPr>
          <p:cNvPr id="30" name="Выноска со стрелкой вверх 29"/>
          <p:cNvSpPr/>
          <p:nvPr/>
        </p:nvSpPr>
        <p:spPr>
          <a:xfrm>
            <a:off x="263861" y="3153487"/>
            <a:ext cx="11473116" cy="3373437"/>
          </a:xfrm>
          <a:prstGeom prst="upArrowCallout">
            <a:avLst>
              <a:gd name="adj1" fmla="val 12224"/>
              <a:gd name="adj2" fmla="val 10078"/>
              <a:gd name="adj3" fmla="val 17994"/>
              <a:gd name="adj4" fmla="val 7211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tx1"/>
                </a:solidFill>
                <a:latin typeface="Arial Black" panose="020B0A04020102020204" pitchFamily="34" charset="0"/>
              </a:rPr>
              <a:t>«Так работы по очистке пешеходной зоны выполнили рабочие одного предпринимателя , Администрация предоставила ж/б плиты, которые послужили основой временного тротуара. Чтобы выровнять дорожку, другому предпринимателю, пришлось сначала отсыпать ее щебнем, а затем – выложить плиты. Это позволило поднять ее выше проезжей части и избежать затопления сточными водами.</a:t>
            </a:r>
          </a:p>
        </p:txBody>
      </p:sp>
    </p:spTree>
    <p:extLst>
      <p:ext uri="{BB962C8B-B14F-4D97-AF65-F5344CB8AC3E}">
        <p14:creationId xmlns:p14="http://schemas.microsoft.com/office/powerpoint/2010/main" val="38267572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66674"/>
            <a:ext cx="11846902" cy="66960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«Пешеходная зона» в центре                  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5-го микрорайона в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Пыть-Яхе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21" name="Picture 5" descr="DSC027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954"/>
          <a:stretch/>
        </p:blipFill>
        <p:spPr bwMode="auto">
          <a:xfrm>
            <a:off x="94575" y="2883877"/>
            <a:ext cx="5403045" cy="383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2631" y="1201270"/>
            <a:ext cx="5124300" cy="16046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Фото от 13 апреля 2017 г.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Жителям на свой страх и риск приходится идти рядом с движущимся транспортом. Помимо здоровья – еще и вещи, одежду жалко….</a:t>
            </a:r>
            <a:endParaRPr kumimoji="0" lang="ru-RU" altLang="ru-RU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050" name="Picture 2" descr="IMG_040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3772"/>
          <a:stretch/>
        </p:blipFill>
        <p:spPr bwMode="auto">
          <a:xfrm>
            <a:off x="5549562" y="1714501"/>
            <a:ext cx="6355223" cy="50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8"/>
          <p:cNvSpPr/>
          <p:nvPr/>
        </p:nvSpPr>
        <p:spPr>
          <a:xfrm>
            <a:off x="10251831" y="105508"/>
            <a:ext cx="1516467" cy="580292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окончание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37817" y="1068170"/>
            <a:ext cx="51340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 ДОСТИГНУТ 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853898" y="5728446"/>
            <a:ext cx="914400" cy="7620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Май 2017 г.</a:t>
            </a:r>
          </a:p>
        </p:txBody>
      </p:sp>
    </p:spTree>
    <p:extLst>
      <p:ext uri="{BB962C8B-B14F-4D97-AF65-F5344CB8AC3E}">
        <p14:creationId xmlns:p14="http://schemas.microsoft.com/office/powerpoint/2010/main" val="39801311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809972" cy="66874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 Еще один показательный пример в рамках данного Проекта!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4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0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0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latin typeface="Arial Black" panose="020B0A04020102020204" pitchFamily="34" charset="0"/>
              </a:rPr>
              <a:t>Мусорную площадку возле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Аллеи Славы</a:t>
            </a:r>
            <a:r>
              <a:rPr lang="ru-RU" sz="2000" dirty="0">
                <a:latin typeface="Arial Black" panose="020B0A04020102020204" pitchFamily="34" charset="0"/>
              </a:rPr>
              <a:t>, на углу 26 дома в апреле 2017 г.               все-таки убрали. </a:t>
            </a:r>
            <a:r>
              <a:rPr lang="ru-RU" sz="2000" b="1" dirty="0">
                <a:latin typeface="Arial Black" panose="020B0A04020102020204" pitchFamily="34" charset="0"/>
              </a:rPr>
              <a:t>Многолетняя борьба жителей, УК ООО «</a:t>
            </a:r>
            <a:r>
              <a:rPr lang="ru-RU" sz="2000" b="1" dirty="0" err="1">
                <a:latin typeface="Arial Black" panose="020B0A04020102020204" pitchFamily="34" charset="0"/>
              </a:rPr>
              <a:t>ДомоСтрой</a:t>
            </a:r>
            <a:r>
              <a:rPr lang="ru-RU" sz="2000" b="1" dirty="0">
                <a:latin typeface="Arial Black" panose="020B0A04020102020204" pitchFamily="34" charset="0"/>
              </a:rPr>
              <a:t>» и Администрации города за экологию – увенчалась успехом!</a:t>
            </a:r>
            <a:endParaRPr lang="ru-RU" sz="20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000" dirty="0"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100" dirty="0">
              <a:latin typeface="Arial Black" panose="020B0A04020102020204" pitchFamily="34" charset="0"/>
            </a:endParaRPr>
          </a:p>
          <a:p>
            <a:pPr marL="0" indent="0">
              <a:lnSpc>
                <a:spcPts val="32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0_681e8_4dc2febd_XXX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6766" r="3459"/>
          <a:stretch/>
        </p:blipFill>
        <p:spPr bwMode="auto">
          <a:xfrm>
            <a:off x="5855821" y="666219"/>
            <a:ext cx="5997118" cy="46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" descr="D:\МОИ. Общая\ПРОЕЗД\ФОТО. Проезд. Ноябрь 2016г\IMG_12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33464" r="25055"/>
          <a:stretch/>
        </p:blipFill>
        <p:spPr bwMode="auto">
          <a:xfrm>
            <a:off x="111095" y="666218"/>
            <a:ext cx="5614052" cy="440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18"/>
          <p:cNvSpPr/>
          <p:nvPr/>
        </p:nvSpPr>
        <p:spPr>
          <a:xfrm>
            <a:off x="10430933" y="119586"/>
            <a:ext cx="1422005" cy="336518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33347121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100" dirty="0">
              <a:latin typeface="Arial Black" panose="020B0A04020102020204" pitchFamily="34" charset="0"/>
            </a:endParaRPr>
          </a:p>
          <a:p>
            <a:pPr marL="0" indent="0">
              <a:lnSpc>
                <a:spcPts val="32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500" dirty="0">
              <a:latin typeface="Arial Black" panose="020B0A04020102020204" pitchFamily="34" charset="0"/>
            </a:endParaRPr>
          </a:p>
        </p:txBody>
      </p:sp>
      <p:pic>
        <p:nvPicPr>
          <p:cNvPr id="3075" name="Рисунок 3" descr="D:\МОИ. Общая\ПРОЕЗД\Фото. Проезд. Май 2017г\IMG_0396.JPG"/>
          <p:cNvPicPr>
            <a:picLocks noChangeAspect="1" noChangeArrowheads="1"/>
          </p:cNvPicPr>
          <p:nvPr/>
        </p:nvPicPr>
        <p:blipFill rotWithShape="1">
          <a:blip r:embed="rId3">
            <a:lum bright="-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5" t="13898" b="44173"/>
          <a:stretch/>
        </p:blipFill>
        <p:spPr bwMode="auto">
          <a:xfrm>
            <a:off x="111095" y="931187"/>
            <a:ext cx="7961284" cy="58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17331" y="4580467"/>
            <a:ext cx="2354794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Arial Black" panose="020B0A04020102020204" pitchFamily="34" charset="0"/>
              </a:rPr>
              <a:t>Мусорной площадки - нет! Завезен грунт и торф!</a:t>
            </a:r>
          </a:p>
        </p:txBody>
      </p:sp>
      <p:sp>
        <p:nvSpPr>
          <p:cNvPr id="8" name="Rectangle 7"/>
          <p:cNvSpPr/>
          <p:nvPr/>
        </p:nvSpPr>
        <p:spPr>
          <a:xfrm>
            <a:off x="8229599" y="2095499"/>
            <a:ext cx="3614872" cy="46898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«Убрать одну мусорную площадку (тем более возле Аллеи Славы), убрать грязь, лужи и сделать (хотя и временную, но качественную) пешеходную зону – это нужные мероприятия.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Общественный Совет </a:t>
            </a:r>
            <a:r>
              <a:rPr lang="ru-RU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Пыть-Яха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 выражает особую благодарность руководству УК ООО «</a:t>
            </a:r>
            <a:r>
              <a:rPr lang="ru-RU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ДомоСтрой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» и предпринимателям.</a:t>
            </a:r>
          </a:p>
          <a:p>
            <a:pPr algn="ctr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095" y="9525"/>
            <a:ext cx="116184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Из маленьких дел - складывается великое</a:t>
            </a:r>
            <a:r>
              <a:rPr lang="ru-RU" sz="4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9599" y="931187"/>
            <a:ext cx="3614872" cy="1120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latin typeface="Arial Black" panose="020B0A04020102020204" pitchFamily="34" charset="0"/>
              </a:rPr>
              <a:t>Фрагмент  письма председателя Общественного Совета   Главе города </a:t>
            </a:r>
            <a:r>
              <a:rPr lang="ru-RU" sz="1700" dirty="0" err="1">
                <a:latin typeface="Arial Black" panose="020B0A04020102020204" pitchFamily="34" charset="0"/>
              </a:rPr>
              <a:t>Пыть-Яха</a:t>
            </a:r>
            <a:r>
              <a:rPr lang="ru-RU" sz="1700" dirty="0">
                <a:latin typeface="Arial Black" panose="020B0A04020102020204" pitchFamily="34" charset="0"/>
              </a:rPr>
              <a:t>»: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28695" y="5234285"/>
            <a:ext cx="148470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АЛЛЕЯ СЛАВЫ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051484" y="5362917"/>
            <a:ext cx="390525" cy="1973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9793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95" y="125838"/>
            <a:ext cx="10156855" cy="817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В рамках </a:t>
            </a:r>
            <a:r>
              <a:rPr lang="ru-RU" sz="2200" dirty="0">
                <a:solidFill>
                  <a:srgbClr val="FF0000"/>
                </a:solidFill>
                <a:latin typeface="Arial Black" panose="020B0A04020102020204" pitchFamily="34" charset="0"/>
              </a:rPr>
              <a:t>Программы создания комфортной городской среды 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при участии ТСН и жителей 5-го микрорайона г. </a:t>
            </a:r>
            <a:r>
              <a:rPr lang="ru-RU" sz="2000" dirty="0" err="1">
                <a:solidFill>
                  <a:schemeClr val="tx1"/>
                </a:solidFill>
                <a:latin typeface="Arial Black" panose="020B0A04020102020204" pitchFamily="34" charset="0"/>
              </a:rPr>
              <a:t>Пыть-Яха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3" descr="D:\МОИ. Общая\ФОТО. Проезд. Май 2017г\IMG_04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/>
          <a:stretch/>
        </p:blipFill>
        <p:spPr bwMode="auto">
          <a:xfrm>
            <a:off x="111094" y="942976"/>
            <a:ext cx="8918606" cy="58474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9096375" y="942976"/>
            <a:ext cx="2748096" cy="572452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Между домами 5, 20, 24 и 27 в 5 </a:t>
            </a:r>
            <a:r>
              <a:rPr lang="ru-RU" sz="1400" b="1" baseline="0" dirty="0" err="1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мкр</a:t>
            </a:r>
            <a:r>
              <a:rPr lang="ru-RU" sz="14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. находится необустроенный земельный участок. </a:t>
            </a:r>
          </a:p>
          <a:p>
            <a:pPr algn="l"/>
            <a:endParaRPr lang="ru-RU" sz="14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14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Жильцы данных домов хотят, чтобы на этом месте был не «пустырь» в центре 5-го </a:t>
            </a:r>
            <a:r>
              <a:rPr lang="ru-RU" sz="1400" b="1" baseline="0" dirty="0" err="1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мкр</a:t>
            </a:r>
            <a:r>
              <a:rPr lang="ru-RU" sz="14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., а комфортная дворовая территория.</a:t>
            </a:r>
          </a:p>
          <a:p>
            <a:pPr algn="l"/>
            <a:endParaRPr lang="ru-RU" sz="14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14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25</a:t>
            </a:r>
            <a:r>
              <a:rPr lang="ru-RU" sz="1400" b="1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 апреля</a:t>
            </a:r>
            <a:r>
              <a:rPr lang="ru-RU" sz="14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 2017 г.                ТСН "Сибиряк" по инициативе жителей направило в Администрацию города письмо с просьбой - разработать несколько вариантов эскизных проектов дворовой территории, а именно, детской зоны, совмещенной с зоной отдыха. </a:t>
            </a:r>
            <a:endParaRPr lang="ru-RU" sz="1400" b="1" dirty="0">
              <a:solidFill>
                <a:sysClr val="windowText" lastClr="0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18"/>
          <p:cNvSpPr/>
          <p:nvPr/>
        </p:nvSpPr>
        <p:spPr>
          <a:xfrm>
            <a:off x="10345208" y="125838"/>
            <a:ext cx="1422005" cy="336518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</a:t>
            </a:r>
          </a:p>
        </p:txBody>
      </p:sp>
    </p:spTree>
    <p:extLst>
      <p:ext uri="{BB962C8B-B14F-4D97-AF65-F5344CB8AC3E}">
        <p14:creationId xmlns:p14="http://schemas.microsoft.com/office/powerpoint/2010/main" val="3372287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2" y="158261"/>
            <a:ext cx="11451418" cy="6550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            </a:t>
            </a:r>
            <a:endParaRPr lang="ru-RU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24266" r="73796" b="9497"/>
          <a:stretch/>
        </p:blipFill>
        <p:spPr bwMode="auto">
          <a:xfrm>
            <a:off x="130982" y="228600"/>
            <a:ext cx="8042459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08598" y="885825"/>
            <a:ext cx="3191916" cy="56388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72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baseline="0" dirty="0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Для ускорения процесса оформления документов - активисты </a:t>
            </a:r>
            <a:r>
              <a:rPr lang="ru-RU" sz="2000" b="1" dirty="0">
                <a:solidFill>
                  <a:sysClr val="windowText" lastClr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сами подготовили</a:t>
            </a:r>
            <a:r>
              <a:rPr lang="ru-RU" sz="2000" b="1" baseline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в масштабе проект зоны отдыха и детской игровой площадки,                    на основании которого ОТР Администрации разработал схему </a:t>
            </a:r>
            <a:r>
              <a:rPr lang="ru-RU" sz="2000" b="1" baseline="0" dirty="0" err="1">
                <a:solidFill>
                  <a:sysClr val="windowText" lastClr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благоустройста</a:t>
            </a:r>
            <a:r>
              <a:rPr lang="ru-RU" sz="2000" b="1" baseline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а УКС – смету.  </a:t>
            </a:r>
          </a:p>
          <a:p>
            <a:pPr algn="ctr"/>
            <a:endParaRPr lang="ru-RU" sz="2000" b="1" dirty="0">
              <a:solidFill>
                <a:sysClr val="windowText" lastClr="0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18"/>
          <p:cNvSpPr/>
          <p:nvPr/>
        </p:nvSpPr>
        <p:spPr>
          <a:xfrm>
            <a:off x="9991726" y="158261"/>
            <a:ext cx="1508788" cy="543660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23708077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95" y="97893"/>
            <a:ext cx="11733376" cy="668746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2" y="158261"/>
            <a:ext cx="11685880" cy="6550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t="16261" r="61378" b="14364"/>
          <a:stretch/>
        </p:blipFill>
        <p:spPr bwMode="auto">
          <a:xfrm>
            <a:off x="58337" y="158262"/>
            <a:ext cx="9684422" cy="655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18"/>
          <p:cNvSpPr/>
          <p:nvPr/>
        </p:nvSpPr>
        <p:spPr>
          <a:xfrm>
            <a:off x="10308074" y="166492"/>
            <a:ext cx="1508788" cy="538358"/>
          </a:xfrm>
          <a:prstGeom prst="roundRect">
            <a:avLst>
              <a:gd name="adj" fmla="val 148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продолжение</a:t>
            </a:r>
          </a:p>
        </p:txBody>
      </p:sp>
      <p:sp>
        <p:nvSpPr>
          <p:cNvPr id="4" name="Rectangle 3"/>
          <p:cNvSpPr/>
          <p:nvPr/>
        </p:nvSpPr>
        <p:spPr>
          <a:xfrm>
            <a:off x="9795516" y="933450"/>
            <a:ext cx="2021345" cy="569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Специалистами отдела </a:t>
            </a:r>
            <a:r>
              <a:rPr lang="ru-RU" sz="1600" dirty="0" err="1">
                <a:solidFill>
                  <a:schemeClr val="tx1"/>
                </a:solidFill>
                <a:latin typeface="Arial Black" panose="020B0A04020102020204" pitchFamily="34" charset="0"/>
              </a:rPr>
              <a:t>территориаль-ного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 развития в данном плане были учтены все пожелания жильцов:</a:t>
            </a:r>
          </a:p>
          <a:p>
            <a:endParaRPr lang="ru-RU" sz="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*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Пешеходные дорожки;</a:t>
            </a:r>
          </a:p>
          <a:p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*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скамейки         для отдыха; 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*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урны;</a:t>
            </a:r>
          </a:p>
          <a:p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*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кусты сирени;</a:t>
            </a:r>
          </a:p>
          <a:p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*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клумбы;</a:t>
            </a:r>
          </a:p>
          <a:p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*детская игровая площадка и т.д.</a:t>
            </a:r>
          </a:p>
          <a:p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4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824" y="68365"/>
            <a:ext cx="11653478" cy="6706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 descr="IMG_27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2" t="3216" b="2757"/>
          <a:stretch/>
        </p:blipFill>
        <p:spPr bwMode="auto">
          <a:xfrm>
            <a:off x="1343997" y="652404"/>
            <a:ext cx="4182796" cy="507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3" name="Picture 3" descr="IMG_27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b="5050"/>
          <a:stretch/>
        </p:blipFill>
        <p:spPr bwMode="auto">
          <a:xfrm>
            <a:off x="6324272" y="652404"/>
            <a:ext cx="4246009" cy="507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52823" y="123136"/>
            <a:ext cx="8255479" cy="474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Торцы балконов до капитального ремонта дома</a:t>
            </a:r>
          </a:p>
        </p:txBody>
      </p:sp>
      <p:sp>
        <p:nvSpPr>
          <p:cNvPr id="13" name="Скругленный прямоугольник 18"/>
          <p:cNvSpPr/>
          <p:nvPr/>
        </p:nvSpPr>
        <p:spPr>
          <a:xfrm>
            <a:off x="10267814" y="115823"/>
            <a:ext cx="1290415" cy="371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2-й</a:t>
            </a:r>
          </a:p>
        </p:txBody>
      </p:sp>
      <p:cxnSp>
        <p:nvCxnSpPr>
          <p:cNvPr id="14" name="Прямая со стрелкой 12"/>
          <p:cNvCxnSpPr/>
          <p:nvPr/>
        </p:nvCxnSpPr>
        <p:spPr>
          <a:xfrm flipH="1">
            <a:off x="4819613" y="1311283"/>
            <a:ext cx="384752" cy="4560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2"/>
          <p:cNvCxnSpPr/>
          <p:nvPr/>
        </p:nvCxnSpPr>
        <p:spPr>
          <a:xfrm flipH="1">
            <a:off x="2144901" y="4403324"/>
            <a:ext cx="447378" cy="4035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2"/>
          <p:cNvCxnSpPr/>
          <p:nvPr/>
        </p:nvCxnSpPr>
        <p:spPr>
          <a:xfrm flipH="1">
            <a:off x="2498580" y="2624685"/>
            <a:ext cx="384753" cy="2785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2"/>
          <p:cNvCxnSpPr/>
          <p:nvPr/>
        </p:nvCxnSpPr>
        <p:spPr>
          <a:xfrm>
            <a:off x="7354243" y="2624685"/>
            <a:ext cx="422524" cy="3443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40821" y="5829716"/>
            <a:ext cx="11424574" cy="83238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Общей собственностью считается только основание – балконная плита, а торцы балконов жильцы должны делать за свой счет.  А это трудная задача. Кто-то малоимущий, кто-то не хочет...  Даже Администрация была не в силах повлиять на ситуацию.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Но жильцы победили!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12"/>
          <p:cNvCxnSpPr/>
          <p:nvPr/>
        </p:nvCxnSpPr>
        <p:spPr>
          <a:xfrm flipV="1">
            <a:off x="7253056" y="1777998"/>
            <a:ext cx="404110" cy="4048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8842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4049" y="673100"/>
            <a:ext cx="2352675" cy="4775200"/>
          </a:xfrm>
        </p:spPr>
        <p:txBody>
          <a:bodyPr>
            <a:noAutofit/>
          </a:bodyPr>
          <a:lstStyle/>
          <a:p>
            <a:pPr marL="0" indent="0">
              <a:lnSpc>
                <a:spcPts val="2600"/>
              </a:lnSpc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Вот такой хорошей страницей заканчиваются методические рекомендации</a:t>
            </a:r>
          </a:p>
          <a:p>
            <a:pPr marL="0" indent="0">
              <a:lnSpc>
                <a:spcPts val="2600"/>
              </a:lnSpc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МИНСТРОЯ РОССИИ   о том, как включить мой двор в программу </a:t>
            </a:r>
            <a:r>
              <a:rPr lang="ru-RU" sz="17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благоустройства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          в 2017 году.</a:t>
            </a:r>
          </a:p>
        </p:txBody>
      </p:sp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27869" r="61971" b="2951"/>
          <a:stretch>
            <a:fillRect/>
          </a:stretch>
        </p:blipFill>
        <p:spPr bwMode="auto">
          <a:xfrm>
            <a:off x="4762" y="4763"/>
            <a:ext cx="9463087" cy="68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247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352" y="167054"/>
            <a:ext cx="11333284" cy="66909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http://www.nevelsk-otd-obr.ru/novosti3/soveshhanie_06.05.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92" y="3151405"/>
            <a:ext cx="3090494" cy="34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 rot="21026370">
            <a:off x="3255295" y="1213309"/>
            <a:ext cx="8238393" cy="21453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 rtl="0">
              <a:buNone/>
            </a:pPr>
            <a:r>
              <a:rPr lang="ru-RU" sz="3600" kern="10" spc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effectLst/>
                <a:latin typeface="Impact"/>
              </a:rPr>
              <a:t> ПРИЛОЖЕНИЯ / ДОКУМЕНТЫ</a:t>
            </a:r>
          </a:p>
          <a:p>
            <a:pPr algn="ctr" rtl="0">
              <a:buNone/>
            </a:pPr>
            <a:r>
              <a:rPr lang="ru-RU" sz="3600" kern="10" spc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effectLst/>
                <a:latin typeface="Impact"/>
              </a:rPr>
              <a:t>  К ДАННОМУ СЕМИНАРУ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4252" y="3151405"/>
            <a:ext cx="4422533" cy="3211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Памятка общественникам</a:t>
            </a:r>
          </a:p>
          <a:p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2. Брошюра Югорского фонда «Персональный  помощник собственнику»</a:t>
            </a:r>
          </a:p>
          <a:p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3. Методические рекомендации МИНСТРОЯ РОССИИ                      «7 шагов к комфортной дворовой территории»</a:t>
            </a:r>
          </a:p>
        </p:txBody>
      </p:sp>
    </p:spTree>
    <p:extLst>
      <p:ext uri="{BB962C8B-B14F-4D97-AF65-F5344CB8AC3E}">
        <p14:creationId xmlns:p14="http://schemas.microsoft.com/office/powerpoint/2010/main" val="38001262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1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20626" r="8179" b="60319"/>
          <a:stretch/>
        </p:blipFill>
        <p:spPr bwMode="auto">
          <a:xfrm>
            <a:off x="87922" y="1588935"/>
            <a:ext cx="6486623" cy="217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11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65665" r="6876" b="10680"/>
          <a:stretch/>
        </p:blipFill>
        <p:spPr bwMode="auto">
          <a:xfrm>
            <a:off x="202424" y="3845858"/>
            <a:ext cx="6468904" cy="285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1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42020" r="47393" b="36258"/>
          <a:stretch/>
        </p:blipFill>
        <p:spPr bwMode="auto">
          <a:xfrm>
            <a:off x="6543519" y="3321217"/>
            <a:ext cx="5242764" cy="353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4320988" y="167053"/>
            <a:ext cx="2895600" cy="47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ПАМЯТКА</a:t>
            </a: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457201" y="908539"/>
            <a:ext cx="11329082" cy="47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70C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СОВЕТЫ СОБСТВЕННИКАМ ЖИЛЬЯ МНОГОКВАРТИРНЫХ ДОМОВ,</a:t>
            </a:r>
          </a:p>
          <a:p>
            <a:pPr algn="ctr" rtl="0">
              <a:buNone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70C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К КОТОРЫХ ПРЕДСТОИТ КАПИТАЛЬНЫЙ РЕМОНТ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70C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2054" name="Picture 6" descr="11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7" t="44614" r="8774" b="38407"/>
          <a:stretch/>
        </p:blipFill>
        <p:spPr bwMode="auto">
          <a:xfrm>
            <a:off x="8102069" y="1588935"/>
            <a:ext cx="2541491" cy="15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0189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111"/>
          <p:cNvPicPr>
            <a:picLocks noChangeAspect="1" noChangeArrowheads="1"/>
          </p:cNvPicPr>
          <p:nvPr/>
        </p:nvPicPr>
        <p:blipFill rotWithShape="1">
          <a:blip r:embed="rId2">
            <a:lum bright="-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 t="6061" b="4291"/>
          <a:stretch/>
        </p:blipFill>
        <p:spPr bwMode="auto">
          <a:xfrm>
            <a:off x="96716" y="859765"/>
            <a:ext cx="4422018" cy="58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6931370" y="384514"/>
            <a:ext cx="3114508" cy="6025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Брошюра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5137674" y="3051663"/>
            <a:ext cx="6578075" cy="51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«ПЕРСОНАЛЬНЫЙ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5894912" y="3905251"/>
            <a:ext cx="5063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ПОМОЩНИК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5400675" y="4785213"/>
            <a:ext cx="6438899" cy="424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СОБСТВЕННИКУ»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000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7674" y="1028699"/>
            <a:ext cx="6701900" cy="156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Югорского фонда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капитального ремонта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многоквартирных домов</a:t>
            </a:r>
          </a:p>
        </p:txBody>
      </p:sp>
    </p:spTree>
    <p:extLst>
      <p:ext uri="{BB962C8B-B14F-4D97-AF65-F5344CB8AC3E}">
        <p14:creationId xmlns:p14="http://schemas.microsoft.com/office/powerpoint/2010/main" val="10584589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38299" y="0"/>
            <a:ext cx="206421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90649" y="-13337"/>
            <a:ext cx="174353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1" name="Picture 7" descr="222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4672" r="3134" b="6447"/>
          <a:stretch>
            <a:fillRect/>
          </a:stretch>
        </p:blipFill>
        <p:spPr bwMode="auto">
          <a:xfrm>
            <a:off x="1390650" y="-13336"/>
            <a:ext cx="9537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57775" y="-2"/>
            <a:ext cx="119062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6636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"/>
            <a:ext cx="165168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 descr="2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5931" r="3091" b="4613"/>
          <a:stretch>
            <a:fillRect/>
          </a:stretch>
        </p:blipFill>
        <p:spPr bwMode="auto">
          <a:xfrm>
            <a:off x="809625" y="13333"/>
            <a:ext cx="9989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76875" y="-2"/>
            <a:ext cx="5238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636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-2"/>
            <a:ext cx="18391037" cy="4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2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5522" r="3403" b="4907"/>
          <a:stretch>
            <a:fillRect/>
          </a:stretch>
        </p:blipFill>
        <p:spPr bwMode="auto">
          <a:xfrm>
            <a:off x="1028698" y="22984"/>
            <a:ext cx="9890775" cy="68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86424" y="-2"/>
            <a:ext cx="5619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739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00124" y="-1"/>
            <a:ext cx="20863749" cy="4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2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5023" r="3168" b="5180"/>
          <a:stretch>
            <a:fillRect/>
          </a:stretch>
        </p:blipFill>
        <p:spPr bwMode="auto">
          <a:xfrm>
            <a:off x="1000124" y="-1"/>
            <a:ext cx="98806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86424" y="-2"/>
            <a:ext cx="5619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0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"/>
            <a:ext cx="210265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 descr="2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5606" r="3264" b="4340"/>
          <a:stretch>
            <a:fillRect/>
          </a:stretch>
        </p:blipFill>
        <p:spPr bwMode="auto">
          <a:xfrm>
            <a:off x="1047750" y="-9526"/>
            <a:ext cx="9817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86424" y="-2"/>
            <a:ext cx="5619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118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"/>
            <a:ext cx="24671434" cy="7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Picture 1" descr="2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6499" r="3407" b="4283"/>
          <a:stretch>
            <a:fillRect/>
          </a:stretch>
        </p:blipFill>
        <p:spPr bwMode="auto">
          <a:xfrm>
            <a:off x="1057275" y="-1"/>
            <a:ext cx="99498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86424" y="-2"/>
            <a:ext cx="56197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578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9332</TotalTime>
  <Words>5390</Words>
  <Application>Microsoft Office PowerPoint</Application>
  <PresentationFormat>Widescreen</PresentationFormat>
  <Paragraphs>530</Paragraphs>
  <Slides>129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7" baseType="lpstr">
      <vt:lpstr>Arial</vt:lpstr>
      <vt:lpstr>Arial Black</vt:lpstr>
      <vt:lpstr>Calibri</vt:lpstr>
      <vt:lpstr>Calibri Light</vt:lpstr>
      <vt:lpstr>Impact</vt:lpstr>
      <vt:lpstr>PMingLiU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Schlumberger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Vladislav Puchinkin</dc:creator>
  <cp:lastModifiedBy>Vladislav Puchinkin</cp:lastModifiedBy>
  <cp:revision>738</cp:revision>
  <cp:lastPrinted>2017-06-09T09:31:53Z</cp:lastPrinted>
  <dcterms:created xsi:type="dcterms:W3CDTF">2017-04-26T04:02:58Z</dcterms:created>
  <dcterms:modified xsi:type="dcterms:W3CDTF">2017-12-05T09:24:06Z</dcterms:modified>
</cp:coreProperties>
</file>