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72" r:id="rId3"/>
    <p:sldId id="274" r:id="rId4"/>
    <p:sldId id="277" r:id="rId5"/>
    <p:sldId id="257" r:id="rId6"/>
    <p:sldId id="262" r:id="rId7"/>
    <p:sldId id="263" r:id="rId8"/>
    <p:sldId id="276" r:id="rId9"/>
    <p:sldId id="265" r:id="rId10"/>
    <p:sldId id="275" r:id="rId11"/>
    <p:sldId id="269" r:id="rId12"/>
    <p:sldId id="270" r:id="rId13"/>
    <p:sldId id="271" r:id="rId14"/>
    <p:sldId id="27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еизвестный пользователь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0366F-172C-4B00-B380-79154D641BDB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50FDE-8C2D-4D91-86EB-C603DFC9A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581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50FDE-8C2D-4D91-86EB-C603DFC9AFB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352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729C4E-A5F8-DF49-8CE6-0E8F0753C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A919789-DBD4-514E-ACF2-FD60D10A0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4CC806B-1563-564C-9922-76393B7E2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6C73-3999-2E4B-B417-697800396B47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7F413F8-C4D2-F84C-AB93-CA8008DB0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D525A18-0399-8849-896B-4072759B2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23B1-05E8-9242-8259-DFD1F8170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88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C59AE1-F71E-A84F-80FC-18FC19894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DE3A3F6-6AEC-5247-941D-AC30C248D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85CDFA0-A718-ED43-9AEF-D656C2A5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6C73-3999-2E4B-B417-697800396B47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8559F6C-0A47-914A-9BCA-0C1359591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74EE8E5-26B2-A145-A947-872543A55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23B1-05E8-9242-8259-DFD1F8170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81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71BAE71-D006-8749-A7DC-2274DA959E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BC76FBB-08DB-DC4C-AAF9-2796283B9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F2C341B-611B-CE4D-BBF8-60962D6DC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6C73-3999-2E4B-B417-697800396B47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6F04CE9-BC2C-554E-A293-DA2F4DB9B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6C7CE2A-BFE7-A34E-8039-B5BB21F7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23B1-05E8-9242-8259-DFD1F8170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08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D318F3-AEC0-5F44-AAF9-D91B630C3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394EF3-5DDF-D64E-8D76-FF33F132A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D0D2033-DB3D-1A4F-B555-730C2D8C7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6C73-3999-2E4B-B417-697800396B47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399255A-56CF-484C-A86A-A666C36CB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687BF0-BB43-2749-9E77-F60C106AC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23B1-05E8-9242-8259-DFD1F8170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28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4B4EC4-9DE3-1945-BB39-9BD9CE255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1C70F31-EE91-1245-891C-95729A9AA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A4BF67E-E523-FB41-8FE4-2353D1823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6C73-3999-2E4B-B417-697800396B47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A088BE1-6A22-6541-BA14-4C1C8D39C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D734258-F9C2-EE42-B154-DA08B259F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23B1-05E8-9242-8259-DFD1F8170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36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5F8C8D-FA47-F644-B5D1-2A65D2A78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9B6299-8FDB-8B40-9FC5-C1DF1C41C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0529A84-ACC2-0D4C-8D26-9F24A51FD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5F1ADAB-D5F7-2240-AC90-183E1F06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6C73-3999-2E4B-B417-697800396B47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BF3F4F1-C84C-AF4B-8586-83375D7E6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F8B0DD1-2CA1-A24B-9241-22BD0334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23B1-05E8-9242-8259-DFD1F8170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66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7789D2-04CB-D343-B3CE-C95E83871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E5C988E-873C-3A40-A64B-950E32FBA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71139A4-D0AE-3B46-BAA7-56169F4A6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93966DE-6A07-5D48-B104-BEDB75959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8E7735F-4F8A-3541-B0FA-09C5073176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98A5723-F6A4-0F40-97F4-69E421474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6C73-3999-2E4B-B417-697800396B47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5CC1BE5-D574-DD4A-B388-F1E6ADBB5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26ED7F1-8F0F-4248-8988-5E03F641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23B1-05E8-9242-8259-DFD1F8170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01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E8A39E-53C0-9247-A506-2CC9C76F1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E2C73F7-5BA0-1444-BE31-2ABD928D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6C73-3999-2E4B-B417-697800396B47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81326EC-6513-3F49-9C4B-5D1FF66A0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CDD9AE0-CB52-C845-9C30-8287B81C1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23B1-05E8-9242-8259-DFD1F8170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9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8ABCE4D-E4BD-ED4A-A6DD-E085C6EB4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6C73-3999-2E4B-B417-697800396B47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B570FA6-F5B6-6A40-BD45-06ED03B0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A49A532-7BF2-A144-9EEE-73F914CE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23B1-05E8-9242-8259-DFD1F8170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56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4FAB70-93CE-0749-8AE6-482AEF1F9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EBB2C62-ECF2-7441-A3E9-1C6DBA106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A43CEA1-F814-4E47-A3CC-67546C281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809676-3B31-9F40-8E84-02FF6994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6C73-3999-2E4B-B417-697800396B47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966ED13-DADC-734B-899B-ED5D4CC73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D719435-0E87-0241-8FB8-D6E2A05A0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23B1-05E8-9242-8259-DFD1F8170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6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97B2C9-0513-A447-BFF8-2AFEF423C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11AD159-88ED-5044-B80D-0666783C6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EA0DDE6-1B62-D147-B8DE-3B68D555D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E4F95BA-6AA2-BA44-8158-ABD9DAEA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6C73-3999-2E4B-B417-697800396B47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7EC5FCC-8046-D443-8C81-E29774E41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AECB10-1A1F-8B4A-9890-78C89335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23B1-05E8-9242-8259-DFD1F8170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5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FC3C83-D86A-DA4A-BD8D-77AC9CDE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145F12B-F52F-484E-84D7-62F3AB4BF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533DCB7-866E-DA4F-B153-3F2623529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16C73-3999-2E4B-B417-697800396B47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C357AF3-F5CB-8143-A8FF-A125F111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19EBBE4-070B-E94A-B6D0-CAD37C04C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23B1-05E8-9242-8259-DFD1F81702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42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833" y="163528"/>
            <a:ext cx="4477294" cy="4877053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88322D5C-0FFC-8449-9591-0C6D8BCA64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554" y="6060909"/>
            <a:ext cx="932446" cy="7970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1" y="5313207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6600"/>
                </a:solidFill>
              </a:rPr>
              <a:t>Тематический парк </a:t>
            </a:r>
          </a:p>
          <a:p>
            <a:pPr algn="ctr"/>
            <a:r>
              <a:rPr lang="ru-RU" sz="4800" dirty="0" smtClean="0">
                <a:solidFill>
                  <a:srgbClr val="006600"/>
                </a:solidFill>
              </a:rPr>
              <a:t>«НОЕВ КОВЧЕГ»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12314" y="6167066"/>
            <a:ext cx="3213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6600"/>
                </a:solidFill>
              </a:rPr>
              <a:t>Направление проекта </a:t>
            </a:r>
          </a:p>
          <a:p>
            <a:pPr algn="ctr"/>
            <a:r>
              <a:rPr lang="ru-RU" sz="1600" i="1" dirty="0">
                <a:solidFill>
                  <a:srgbClr val="006600"/>
                </a:solidFill>
              </a:rPr>
              <a:t>креативное</a:t>
            </a:r>
          </a:p>
        </p:txBody>
      </p:sp>
    </p:spTree>
    <p:extLst>
      <p:ext uri="{BB962C8B-B14F-4D97-AF65-F5344CB8AC3E}">
        <p14:creationId xmlns:p14="http://schemas.microsoft.com/office/powerpoint/2010/main" val="134213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>
            <a:extLst>
              <a:ext uri="{FF2B5EF4-FFF2-40B4-BE49-F238E27FC236}">
                <a16:creationId xmlns="" xmlns:a16="http://schemas.microsoft.com/office/drawing/2014/main" id="{9CF7DC5B-733B-0542-8CDA-90F2907A7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8" y="3940084"/>
            <a:ext cx="5861550" cy="22337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512716"/>
            <a:ext cx="4853579" cy="2730138"/>
          </a:xfrm>
          <a:prstGeom prst="rect">
            <a:avLst/>
          </a:prstGeom>
        </p:spPr>
      </p:pic>
      <p:pic>
        <p:nvPicPr>
          <p:cNvPr id="3" name="Рисунок 5">
            <a:extLst>
              <a:ext uri="{FF2B5EF4-FFF2-40B4-BE49-F238E27FC236}">
                <a16:creationId xmlns="" xmlns:a16="http://schemas.microsoft.com/office/drawing/2014/main" id="{CF5938C9-2E05-7443-B23C-D79CF6D96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02" y="512716"/>
            <a:ext cx="5759147" cy="2730138"/>
          </a:xfrm>
          <a:prstGeom prst="rect">
            <a:avLst/>
          </a:prstGeom>
        </p:spPr>
      </p:pic>
      <p:pic>
        <p:nvPicPr>
          <p:cNvPr id="4" name="Рисунок 2">
            <a:extLst>
              <a:ext uri="{FF2B5EF4-FFF2-40B4-BE49-F238E27FC236}">
                <a16:creationId xmlns="" xmlns:a16="http://schemas.microsoft.com/office/drawing/2014/main" id="{AF62230A-F8EC-CB47-9A5C-DB8CD7542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01" y="3940084"/>
            <a:ext cx="5759147" cy="223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1568933"/>
            <a:ext cx="7216392" cy="40592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276" y="3598544"/>
            <a:ext cx="3658028" cy="23001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9276" y="1007880"/>
            <a:ext cx="3658028" cy="223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0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D4CB8C1A-3BE2-D74C-B64D-A296F53B4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81708" cy="4348795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1D841A5D-BE28-714F-AB44-6526040AE8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140" y="4419920"/>
            <a:ext cx="4064000" cy="2286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C9AFCBC0-5E11-3E46-B27D-BE4904FCAB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506" y="3134935"/>
            <a:ext cx="3553634" cy="1519809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5C2B82E9-ADA7-3541-84F2-4F081A4475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973" y="603114"/>
            <a:ext cx="3211167" cy="2147001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B5A87A13-8DEA-7D45-A131-76CC0A5ED4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58" y="4292994"/>
            <a:ext cx="3642376" cy="2203255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1911FB8E-0B14-A644-A56A-36D092CBB5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77" y="4348795"/>
            <a:ext cx="3642376" cy="242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6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AACCE55D-E9F4-B142-98D1-1E2DDEE38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85" y="0"/>
            <a:ext cx="7668306" cy="445568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EE4A3C0F-DC6B-C24B-AF30-AED170793A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8" y="3316399"/>
            <a:ext cx="5014656" cy="35416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521" y="3670664"/>
            <a:ext cx="4657180" cy="232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73235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6600"/>
                </a:solidFill>
              </a:rPr>
              <a:t>Спасибо за внимание!</a:t>
            </a:r>
            <a:endParaRPr lang="ru-RU" sz="6600" dirty="0">
              <a:solidFill>
                <a:srgbClr val="0066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399212"/>
            <a:ext cx="12192000" cy="130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589940"/>
            <a:ext cx="12192000" cy="130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4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Информация об инициативной группе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121" y="1885943"/>
            <a:ext cx="65836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6600"/>
                </a:solidFill>
              </a:rPr>
              <a:t>Завадская Людмила Николаевна</a:t>
            </a:r>
          </a:p>
          <a:p>
            <a:pPr algn="ctr"/>
            <a:r>
              <a:rPr lang="ru-RU" sz="2800" dirty="0" smtClean="0">
                <a:solidFill>
                  <a:srgbClr val="006600"/>
                </a:solidFill>
              </a:rPr>
              <a:t>Автор проекта</a:t>
            </a:r>
          </a:p>
          <a:p>
            <a:pPr algn="ctr"/>
            <a:r>
              <a:rPr lang="ru-RU" dirty="0" smtClean="0">
                <a:solidFill>
                  <a:srgbClr val="006600"/>
                </a:solidFill>
              </a:rPr>
              <a:t>89048718288 </a:t>
            </a:r>
          </a:p>
          <a:p>
            <a:pPr algn="ctr"/>
            <a:r>
              <a:rPr lang="en-US" dirty="0" smtClean="0">
                <a:solidFill>
                  <a:srgbClr val="006600"/>
                </a:solidFill>
              </a:rPr>
              <a:t>florastudiya@mail.ru</a:t>
            </a:r>
            <a:endParaRPr lang="ru-RU" dirty="0" smtClean="0">
              <a:solidFill>
                <a:srgbClr val="006600"/>
              </a:solidFill>
            </a:endParaRPr>
          </a:p>
          <a:p>
            <a:pPr algn="ctr"/>
            <a:endParaRPr lang="ru-RU" dirty="0" smtClean="0">
              <a:solidFill>
                <a:srgbClr val="0066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657" y="1670941"/>
            <a:ext cx="3642682" cy="20452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657" y="4246350"/>
            <a:ext cx="3642682" cy="1953774"/>
          </a:xfrm>
          <a:prstGeom prst="rect">
            <a:avLst/>
          </a:prstGeom>
        </p:spPr>
      </p:pic>
      <p:pic>
        <p:nvPicPr>
          <p:cNvPr id="1026" name="Picture 2" descr="https://i.mycdn.me/i?r=AyH4iRPQ2q0otWIFepML2LxRBvu2S1ZEN2JokBLjkyDd9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276" y="1670941"/>
            <a:ext cx="1369921" cy="204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464" y="4234209"/>
            <a:ext cx="74109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6600"/>
                </a:solidFill>
              </a:rPr>
              <a:t>Воздвиженская Валентина Анатольевна</a:t>
            </a:r>
          </a:p>
          <a:p>
            <a:pPr algn="ctr"/>
            <a:r>
              <a:rPr lang="ru-RU" dirty="0">
                <a:solidFill>
                  <a:srgbClr val="006600"/>
                </a:solidFill>
              </a:rPr>
              <a:t>89128115660.</a:t>
            </a:r>
          </a:p>
          <a:p>
            <a:pPr algn="ctr"/>
            <a:r>
              <a:rPr lang="en-US" dirty="0">
                <a:solidFill>
                  <a:srgbClr val="006600"/>
                </a:solidFill>
              </a:rPr>
              <a:t> vozdvig67@mail.ru</a:t>
            </a:r>
            <a:endParaRPr lang="ru-RU" dirty="0">
              <a:solidFill>
                <a:srgbClr val="006600"/>
              </a:solidFill>
            </a:endParaRPr>
          </a:p>
          <a:p>
            <a:pPr algn="ctr"/>
            <a:endParaRPr lang="ru-RU" dirty="0">
              <a:solidFill>
                <a:srgbClr val="006600"/>
              </a:solidFill>
            </a:endParaRPr>
          </a:p>
          <a:p>
            <a:pPr algn="ctr"/>
            <a:r>
              <a:rPr lang="ru-RU" dirty="0">
                <a:solidFill>
                  <a:srgbClr val="006600"/>
                </a:solidFill>
              </a:rPr>
              <a:t>Коптелова Галина Федоровна</a:t>
            </a:r>
          </a:p>
          <a:p>
            <a:pPr algn="ctr"/>
            <a:r>
              <a:rPr lang="ru-RU" dirty="0">
                <a:solidFill>
                  <a:srgbClr val="006600"/>
                </a:solidFill>
              </a:rPr>
              <a:t> 89505367599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93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70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/>
              <a:t>Цель проекта: 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64287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/>
              <a:t>Продолжить начатую в 2020 году реализацию проекта «</a:t>
            </a:r>
            <a:r>
              <a:rPr lang="ru-RU" sz="1700" dirty="0" err="1"/>
              <a:t>Топиарный</a:t>
            </a:r>
            <a:r>
              <a:rPr lang="ru-RU" sz="1700" dirty="0"/>
              <a:t> парк «Ноев ковчег» и обеспечить дооснащение тематического парка </a:t>
            </a:r>
            <a:r>
              <a:rPr lang="ru-RU" sz="1700" dirty="0" err="1"/>
              <a:t>топиариями</a:t>
            </a:r>
            <a:r>
              <a:rPr lang="ru-RU" sz="1700" dirty="0"/>
              <a:t> – вечнозелеными скульптурами животных, установить ковчег, сцену, качели, лавочки и урны.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833077"/>
            <a:ext cx="12192000" cy="6270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/>
              <a:t>Задачи проекта</a:t>
            </a:r>
            <a:r>
              <a:rPr lang="ru-RU" sz="3200" dirty="0" smtClean="0"/>
              <a:t>: </a:t>
            </a: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671238"/>
            <a:ext cx="121920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	- </a:t>
            </a:r>
            <a:r>
              <a:rPr lang="ru-RU" sz="1700" dirty="0"/>
              <a:t>привлечь внимание общественности к проблеме необходимости обустройства зоны отдыха для всех категорий граждан, жителей и гостей города</a:t>
            </a:r>
            <a:r>
              <a:rPr lang="ru-RU" sz="1700" dirty="0" smtClean="0"/>
              <a:t>;</a:t>
            </a:r>
            <a:endParaRPr lang="ru-RU" sz="1700" dirty="0"/>
          </a:p>
          <a:p>
            <a:r>
              <a:rPr lang="ru-RU" sz="1700" dirty="0" smtClean="0"/>
              <a:t>	- </a:t>
            </a:r>
            <a:r>
              <a:rPr lang="ru-RU" sz="1700" dirty="0"/>
              <a:t>продолжить обустраивать парк малыми архитектурными формами с учётом мнения жителей города</a:t>
            </a:r>
            <a:r>
              <a:rPr lang="ru-RU" sz="1700" dirty="0" smtClean="0"/>
              <a:t>;</a:t>
            </a:r>
            <a:endParaRPr lang="ru-RU" sz="1700" dirty="0"/>
          </a:p>
          <a:p>
            <a:r>
              <a:rPr lang="ru-RU" sz="1700" dirty="0" smtClean="0"/>
              <a:t>	- </a:t>
            </a:r>
            <a:r>
              <a:rPr lang="ru-RU" sz="1700" dirty="0"/>
              <a:t>привлекая граждан к обсуждению проекта </a:t>
            </a:r>
            <a:r>
              <a:rPr lang="ru-RU" sz="1700" dirty="0" err="1"/>
              <a:t>топиарного</a:t>
            </a:r>
            <a:r>
              <a:rPr lang="ru-RU" sz="1700" dirty="0"/>
              <a:t> парка, сделать его местом проведения совместного досуга и отдыха для всех возрастных групп населения</a:t>
            </a:r>
            <a:r>
              <a:rPr lang="ru-RU" sz="1700" dirty="0" smtClean="0"/>
              <a:t>;</a:t>
            </a:r>
            <a:endParaRPr lang="ru-RU" sz="1700" dirty="0"/>
          </a:p>
          <a:p>
            <a:r>
              <a:rPr lang="ru-RU" sz="1700" dirty="0" smtClean="0"/>
              <a:t>	- </a:t>
            </a:r>
            <a:r>
              <a:rPr lang="ru-RU" sz="1700" dirty="0"/>
              <a:t>реализовать потребность для маломобильных групп населения всех возрастов в создании приспособленной зоны отдыха, соответствующей требованиям программы «Доступная среда</a:t>
            </a:r>
            <a:r>
              <a:rPr lang="ru-RU" sz="1700" dirty="0" smtClean="0"/>
              <a:t>»;</a:t>
            </a:r>
            <a:endParaRPr lang="ru-RU" sz="1700" dirty="0"/>
          </a:p>
          <a:p>
            <a:r>
              <a:rPr lang="ru-RU" sz="1700" dirty="0" smtClean="0"/>
              <a:t>	- </a:t>
            </a:r>
            <a:r>
              <a:rPr lang="ru-RU" sz="1700" dirty="0"/>
              <a:t>реализовать потребность горожан в создании безопасной и комфортной зоны психологического и эстетического отдыха;</a:t>
            </a:r>
          </a:p>
          <a:p>
            <a:r>
              <a:rPr lang="ru-RU" sz="1700" dirty="0" smtClean="0"/>
              <a:t>	- </a:t>
            </a:r>
            <a:r>
              <a:rPr lang="ru-RU" sz="1700" dirty="0"/>
              <a:t>продемонстрировать возможности экономии бюджета и рационального использования ресурсов, используя передовой опыт и технологии возведения </a:t>
            </a:r>
            <a:r>
              <a:rPr lang="ru-RU" sz="1700" dirty="0" err="1"/>
              <a:t>топиарных</a:t>
            </a:r>
            <a:r>
              <a:rPr lang="ru-RU" sz="1700" dirty="0"/>
              <a:t> «вечнозеленых» парков;</a:t>
            </a:r>
          </a:p>
          <a:p>
            <a:r>
              <a:rPr lang="ru-RU" sz="1700" dirty="0" smtClean="0"/>
              <a:t>	- </a:t>
            </a:r>
            <a:r>
              <a:rPr lang="ru-RU" sz="1700" dirty="0"/>
              <a:t>озеленить, благоустроить и объединить в единый парковый ансамбль территорию комплекса площадь Мира, парк «Сказка», храм святых Петра и </a:t>
            </a:r>
            <a:r>
              <a:rPr lang="ru-RU" sz="1700" dirty="0" err="1"/>
              <a:t>Февронии</a:t>
            </a:r>
            <a:r>
              <a:rPr lang="ru-RU" sz="1700" dirty="0"/>
              <a:t>;</a:t>
            </a:r>
          </a:p>
          <a:p>
            <a:r>
              <a:rPr lang="ru-RU" sz="1700" dirty="0" smtClean="0"/>
              <a:t>	- </a:t>
            </a:r>
            <a:r>
              <a:rPr lang="ru-RU" sz="1700" dirty="0"/>
              <a:t>создав единый стиль оформления зон отдыха города и сформировать туристический бренд города </a:t>
            </a:r>
            <a:r>
              <a:rPr lang="ru-RU" sz="1700" dirty="0" err="1"/>
              <a:t>Пыть-Яха</a:t>
            </a:r>
            <a:r>
              <a:rPr lang="ru-RU" sz="1700" dirty="0"/>
              <a:t> и ХМАО-Югры.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55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862" y="1027611"/>
            <a:ext cx="11512731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✔ </a:t>
            </a:r>
            <a:r>
              <a:rPr lang="ru-RU" sz="1900" dirty="0"/>
              <a:t>Увеличение парковой зоны для отдыха горожан и гостей </a:t>
            </a:r>
            <a:r>
              <a:rPr lang="ru-RU" sz="1900" dirty="0" smtClean="0"/>
              <a:t>города</a:t>
            </a:r>
            <a:r>
              <a:rPr lang="ru-RU" sz="1900" dirty="0"/>
              <a:t>;</a:t>
            </a:r>
            <a:endParaRPr lang="ru-RU" sz="1900" dirty="0" smtClean="0"/>
          </a:p>
          <a:p>
            <a:r>
              <a:rPr lang="ru-RU" sz="1900" dirty="0" smtClean="0"/>
              <a:t>✔ </a:t>
            </a:r>
            <a:r>
              <a:rPr lang="ru-RU" sz="1900" dirty="0"/>
              <a:t>Люди с ОВЗ, особенно дети, получат инклюзивную площадку, соответствующую их </a:t>
            </a:r>
            <a:r>
              <a:rPr lang="ru-RU" sz="1900" dirty="0" smtClean="0"/>
              <a:t>потребностям</a:t>
            </a:r>
            <a:r>
              <a:rPr lang="ru-RU" sz="1900" dirty="0"/>
              <a:t>;</a:t>
            </a:r>
            <a:endParaRPr lang="ru-RU" sz="1900" dirty="0" smtClean="0"/>
          </a:p>
          <a:p>
            <a:r>
              <a:rPr lang="ru-RU" sz="1900" dirty="0" smtClean="0"/>
              <a:t>✔ </a:t>
            </a:r>
            <a:r>
              <a:rPr lang="ru-RU" sz="1900" dirty="0" err="1"/>
              <a:t>Топиарные</a:t>
            </a:r>
            <a:r>
              <a:rPr lang="ru-RU" sz="1900" dirty="0"/>
              <a:t> фигуры и сенсорный сад позволят людям с нарушениями функций зрения изучать животный мир и </a:t>
            </a:r>
            <a:r>
              <a:rPr lang="ru-RU" sz="1900" dirty="0" smtClean="0"/>
              <a:t>природу</a:t>
            </a:r>
            <a:r>
              <a:rPr lang="ru-RU" sz="1900" dirty="0"/>
              <a:t>;</a:t>
            </a:r>
            <a:endParaRPr lang="ru-RU" sz="1900" dirty="0" smtClean="0"/>
          </a:p>
          <a:p>
            <a:r>
              <a:rPr lang="ru-RU" sz="1900" dirty="0" smtClean="0"/>
              <a:t>✔ </a:t>
            </a:r>
            <a:r>
              <a:rPr lang="ru-RU" sz="1900" dirty="0"/>
              <a:t>Город Пыть-Ях обретет свой неповторимый индивидуальный стиль, появится возможность формирования единого стиля и бренда как муниципалитета, так и </a:t>
            </a:r>
            <a:r>
              <a:rPr lang="ru-RU" sz="1900" dirty="0" smtClean="0"/>
              <a:t>округа</a:t>
            </a:r>
            <a:r>
              <a:rPr lang="ru-RU" sz="1900" dirty="0"/>
              <a:t>;</a:t>
            </a:r>
            <a:endParaRPr lang="ru-RU" sz="1900" dirty="0" smtClean="0"/>
          </a:p>
          <a:p>
            <a:r>
              <a:rPr lang="ru-RU" sz="1900" dirty="0" smtClean="0"/>
              <a:t>✔ </a:t>
            </a:r>
            <a:r>
              <a:rPr lang="ru-RU" sz="1900" dirty="0"/>
              <a:t>Тематический парк станет основой для привлечения туристического потока, возможно развитие событийного и экологического </a:t>
            </a:r>
            <a:r>
              <a:rPr lang="ru-RU" sz="1900" dirty="0" smtClean="0"/>
              <a:t>туризма</a:t>
            </a:r>
            <a:r>
              <a:rPr lang="ru-RU" sz="1900" dirty="0"/>
              <a:t>;</a:t>
            </a:r>
            <a:endParaRPr lang="ru-RU" sz="1900" dirty="0" smtClean="0"/>
          </a:p>
          <a:p>
            <a:r>
              <a:rPr lang="ru-RU" sz="1900" dirty="0" smtClean="0"/>
              <a:t>✔ </a:t>
            </a:r>
            <a:r>
              <a:rPr lang="ru-RU" sz="1900" dirty="0"/>
              <a:t>Улучшение общего психоэмоционального фона населения, за счёт возможности эстетического отдыха и общей разгрузки при посещении </a:t>
            </a:r>
            <a:r>
              <a:rPr lang="ru-RU" sz="1900" dirty="0" smtClean="0"/>
              <a:t>парка</a:t>
            </a:r>
            <a:r>
              <a:rPr lang="ru-RU" sz="1900" dirty="0"/>
              <a:t>;</a:t>
            </a:r>
            <a:endParaRPr lang="ru-RU" sz="1900" dirty="0" smtClean="0"/>
          </a:p>
          <a:p>
            <a:r>
              <a:rPr lang="ru-RU" sz="1900" dirty="0" smtClean="0"/>
              <a:t>✔ </a:t>
            </a:r>
            <a:r>
              <a:rPr lang="ru-RU" sz="1900" dirty="0"/>
              <a:t>Парк станет площадкой для реализации новых идей и проектов граждан и общественных </a:t>
            </a:r>
            <a:r>
              <a:rPr lang="ru-RU" sz="1900" dirty="0" smtClean="0"/>
              <a:t>организаций</a:t>
            </a:r>
            <a:r>
              <a:rPr lang="ru-RU" sz="1900" dirty="0"/>
              <a:t>;</a:t>
            </a:r>
            <a:endParaRPr lang="ru-RU" sz="1900" dirty="0" smtClean="0"/>
          </a:p>
          <a:p>
            <a:r>
              <a:rPr lang="ru-RU" sz="1900" dirty="0" smtClean="0"/>
              <a:t>✔ </a:t>
            </a:r>
            <a:r>
              <a:rPr lang="ru-RU" sz="1900" dirty="0"/>
              <a:t>Появится актуальная площадка для реализации проектов в концепциях «Сенсорный сад» и «Огород в городе</a:t>
            </a:r>
            <a:r>
              <a:rPr lang="ru-RU" sz="1900" dirty="0" smtClean="0"/>
              <a:t>»;</a:t>
            </a:r>
          </a:p>
          <a:p>
            <a:r>
              <a:rPr lang="ru-RU" sz="1900" dirty="0" smtClean="0"/>
              <a:t>✔ </a:t>
            </a:r>
            <a:r>
              <a:rPr lang="ru-RU" sz="1900" dirty="0"/>
              <a:t>Парк увеличит полезную площадь центральной городской площади, используемой при проведении крупных городских и окружных </a:t>
            </a:r>
            <a:r>
              <a:rPr lang="ru-RU" sz="1900" dirty="0" smtClean="0"/>
              <a:t>мероприятий:</a:t>
            </a:r>
          </a:p>
          <a:p>
            <a:r>
              <a:rPr lang="ru-RU" sz="1900" dirty="0" smtClean="0"/>
              <a:t>✔ </a:t>
            </a:r>
            <a:r>
              <a:rPr lang="ru-RU" sz="1900" dirty="0"/>
              <a:t>В рамках парка начнут проводить множество мероприятий</a:t>
            </a:r>
            <a:r>
              <a:rPr lang="ru-RU" sz="1900" dirty="0" smtClean="0"/>
              <a:t>: o </a:t>
            </a:r>
            <a:r>
              <a:rPr lang="ru-RU" sz="1900" dirty="0"/>
              <a:t>Дни социальной солидарности для реализации инклюзивного взаимодействия </a:t>
            </a:r>
            <a:r>
              <a:rPr lang="ru-RU" sz="1900" dirty="0" smtClean="0"/>
              <a:t>населения o </a:t>
            </a:r>
            <a:r>
              <a:rPr lang="ru-RU" sz="1900" dirty="0"/>
              <a:t>Открытые уроки на природе для школьников и учеников </a:t>
            </a:r>
            <a:r>
              <a:rPr lang="ru-RU" sz="1900" dirty="0" smtClean="0"/>
              <a:t>ДШИ o </a:t>
            </a:r>
            <a:r>
              <a:rPr lang="ru-RU" sz="1900" dirty="0"/>
              <a:t>Творческие фестивали и индивидуальные </a:t>
            </a:r>
            <a:r>
              <a:rPr lang="ru-RU" sz="1900" dirty="0" smtClean="0"/>
              <a:t>выступления o </a:t>
            </a:r>
            <a:r>
              <a:rPr lang="ru-RU" sz="1900" dirty="0"/>
              <a:t>Семейные досуговые </a:t>
            </a:r>
            <a:r>
              <a:rPr lang="ru-RU" sz="1900" dirty="0" smtClean="0"/>
              <a:t>мероприятия o </a:t>
            </a:r>
            <a:r>
              <a:rPr lang="ru-RU" sz="1900" dirty="0"/>
              <a:t>Художественные и фото </a:t>
            </a:r>
            <a:r>
              <a:rPr lang="ru-RU" sz="1900" dirty="0" smtClean="0"/>
              <a:t>выставки o </a:t>
            </a:r>
            <a:r>
              <a:rPr lang="ru-RU" sz="1900" dirty="0"/>
              <a:t>Экологические </a:t>
            </a:r>
            <a:r>
              <a:rPr lang="ru-RU" sz="1900" dirty="0" smtClean="0"/>
              <a:t>акции.</a:t>
            </a:r>
            <a:endParaRPr lang="ru-RU" sz="19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7924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3211" y="139337"/>
            <a:ext cx="119220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</a:rPr>
              <a:t>Фактические результаты от реализации проекта составлены с учётом проведенного опроса общественности:</a:t>
            </a:r>
          </a:p>
        </p:txBody>
      </p:sp>
    </p:spTree>
    <p:extLst>
      <p:ext uri="{BB962C8B-B14F-4D97-AF65-F5344CB8AC3E}">
        <p14:creationId xmlns:p14="http://schemas.microsoft.com/office/powerpoint/2010/main" val="5071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090" y="0"/>
            <a:ext cx="922782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399417" y="3069772"/>
            <a:ext cx="483326" cy="50945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418012"/>
            <a:ext cx="5760720" cy="6270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Территория до благоустройства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48102" y="418011"/>
            <a:ext cx="6143897" cy="6270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Территория </a:t>
            </a:r>
            <a:r>
              <a:rPr lang="ru-RU" sz="2800" dirty="0" smtClean="0"/>
              <a:t>после </a:t>
            </a:r>
            <a:r>
              <a:rPr lang="ru-RU" sz="2800" dirty="0"/>
              <a:t>благоустройства</a:t>
            </a: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876" y="2076995"/>
            <a:ext cx="6122124" cy="33832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6995"/>
            <a:ext cx="5760720" cy="338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7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" y="1640975"/>
            <a:ext cx="11795761" cy="481459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12192000" cy="12540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План в структуре города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Тематического парка 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«НОЕВ КОВЧЕГ»</a:t>
            </a:r>
          </a:p>
        </p:txBody>
      </p:sp>
    </p:spTree>
    <p:extLst>
      <p:ext uri="{BB962C8B-B14F-4D97-AF65-F5344CB8AC3E}">
        <p14:creationId xmlns:p14="http://schemas.microsoft.com/office/powerpoint/2010/main" val="240911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68434"/>
            <a:ext cx="12192000" cy="24950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0262" y="2612572"/>
            <a:ext cx="11181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Проектируемые элементы благоустройства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3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59C6F926-5746-2D49-A23D-C4D0967FBD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1" y="391884"/>
            <a:ext cx="2834818" cy="18864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531" y="979712"/>
            <a:ext cx="8383455" cy="4715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67" y="2663682"/>
            <a:ext cx="2824526" cy="18064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67" y="4607342"/>
            <a:ext cx="2824526" cy="199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313</Words>
  <Application>Microsoft Office PowerPoint</Application>
  <PresentationFormat>Широкоэкранный</PresentationFormat>
  <Paragraphs>45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Завадская</dc:creator>
  <cp:lastModifiedBy>Юлия Рыжих</cp:lastModifiedBy>
  <cp:revision>27</cp:revision>
  <dcterms:created xsi:type="dcterms:W3CDTF">2020-02-04T08:01:44Z</dcterms:created>
  <dcterms:modified xsi:type="dcterms:W3CDTF">2021-02-20T10:48:38Z</dcterms:modified>
</cp:coreProperties>
</file>