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93" userDrawn="1">
          <p15:clr>
            <a:srgbClr val="A4A3A4"/>
          </p15:clr>
        </p15:guide>
        <p15:guide id="2" pos="7287" userDrawn="1">
          <p15:clr>
            <a:srgbClr val="A4A3A4"/>
          </p15:clr>
        </p15:guide>
        <p15:guide id="3" orient="horz" pos="323" userDrawn="1">
          <p15:clr>
            <a:srgbClr val="A4A3A4"/>
          </p15:clr>
        </p15:guide>
        <p15:guide id="4" orient="horz" pos="3997" userDrawn="1">
          <p15:clr>
            <a:srgbClr val="A4A3A4"/>
          </p15:clr>
        </p15:guide>
        <p15:guide id="5" pos="47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4C"/>
    <a:srgbClr val="2F2F2E"/>
    <a:srgbClr val="8DD8AD"/>
    <a:srgbClr val="0F4C81"/>
    <a:srgbClr val="177DD6"/>
    <a:srgbClr val="C0D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1"/>
    <p:restoredTop sz="94690"/>
  </p:normalViewPr>
  <p:slideViewPr>
    <p:cSldViewPr snapToGrid="0" snapToObjects="1" showGuides="1">
      <p:cViewPr>
        <p:scale>
          <a:sx n="128" d="100"/>
          <a:sy n="128" d="100"/>
        </p:scale>
        <p:origin x="-516" y="54"/>
      </p:cViewPr>
      <p:guideLst>
        <p:guide orient="horz" pos="323"/>
        <p:guide orient="horz" pos="3997"/>
        <p:guide pos="393"/>
        <p:guide pos="7287"/>
        <p:guide pos="47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F487F-350A-B542-BA12-09B94F106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BA386B1-7BDA-8B49-9D49-4EDE827A2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4BDE785-953E-F144-A915-D9843652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32B3658-D220-8846-AED7-E460A545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F41219E-8D19-9F49-871A-A56F641C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87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E26395-B0A3-6A48-9A7A-04CD9EC2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960258-B648-D442-97C4-FBC916088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EEC2F2-61F3-A243-BF1C-1957CD6E2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B3C520-AD81-EE4C-80A5-1193E249E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A5E651-8902-204F-B2E3-D4D9BFC54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3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B066AC3-8782-6541-B1C9-DF97AF6CB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C09617D-B893-3B4A-AF10-40FE2A978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04495CF-B5D9-DC4F-958B-A4603F58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540C35-F5C9-0640-8B62-27C77F055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EBB06E-2DD9-1E40-AAF1-6107FF43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70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46EF6E-0358-A144-939B-98B596C9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FA4954-192E-CA4E-9A45-5B9EBC08B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CF88541-02E7-E44B-B184-BBC6DC2BD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9441DE-6933-7F43-A51F-42B87462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B688BE-F825-234D-AB6A-BB322445F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4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F543AF-B8BC-4C41-99B5-D7672B307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CDDC95A-852D-1F40-AAA8-92EA9F9AA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CDE1CB-C078-264C-ADAF-E27F481F8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64F468-2C71-B641-980A-EF8D9B1E0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BF8EC1-B961-D345-A1FC-36E15C68A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56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BC23E3-200E-7042-934A-BA34CE3F4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E4A81D2-C05B-B843-B22A-BDF15CCAA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6F3AA29-3FAF-9643-8351-F13359A27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525551-1FFB-8345-A94A-E95D48DD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302713-2455-024E-88B5-2EE7A4C3F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66385CD-FEE7-E649-8066-A3E5B8B5D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33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4DF4D5-3325-574F-A5DC-BF716E103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86C14D8-E2FB-D34B-B0A5-53528962C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529FB0A-12B0-AA45-922B-AB9496118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9E6ADDE-C8EC-4044-8D9A-2299F29F5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8C53A87-B6CC-B244-BC75-05F0BF553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669DA8B-9392-FE42-A3EE-7EBAC8BAC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FB322AA-6A1B-5C41-94B8-52B6BF85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3526C9E-E313-E748-B6DD-DC931B82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74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A19269-5096-EE45-AB2D-5F6F2E57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F54BE30-4BFE-8241-B2FE-67D8D49E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690DBFA-3487-1E40-A062-C33C43AEA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5D2939A-B459-9648-AAC9-F3BE866D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80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2972A37-8765-C142-BC39-5A755FC9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B0C26B0-19D9-054C-AC01-956C498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D0190A-53D6-C846-87FE-1E634E76F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70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798395-1416-8D4A-B655-27C5365B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0ACEBCA-8CB3-F844-A6B4-F13F6646D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61B8E-74D7-1847-88A9-F86BE0202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B1F139D-91D1-6147-8477-C1EF8F9B1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6124183-57D8-964F-9A1B-B67FB0B5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6AD48D2-D81C-A749-9457-EA3A4612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69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880989-274A-A244-834A-1499267B9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99DD70D-38B9-B54D-805F-5D36B3610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48F8405-B0ED-4941-8AE4-EFF20CC8E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17BB9F9-A188-1845-A4FF-DE715E1BB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B58E49A-CD8B-2F4A-91B8-C5292DD1A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07CC2E5-53AA-D045-8793-92FBC6F3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1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4CEE2F4-A0DC-FD41-A8FC-66A686C3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1B67DD-9EFE-D447-80D0-73BB03C0C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379744-70C5-3C4F-88D4-576031C82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4B3E3-4B96-CE49-9523-7F9C7E06508D}" type="datetimeFigureOut">
              <a:rPr lang="ru-RU" smtClean="0"/>
              <a:t>28.02.2022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451255-737D-084B-98D6-C22C796C0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B28854-78D8-F048-987F-7C4919AE5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ED586-DB80-EA40-BC35-2AA7CB6C5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9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2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4296645-5B82-A746-ADA9-74DAD8A647BA}"/>
              </a:ext>
            </a:extLst>
          </p:cNvPr>
          <p:cNvSpPr/>
          <p:nvPr/>
        </p:nvSpPr>
        <p:spPr>
          <a:xfrm>
            <a:off x="0" y="5285678"/>
            <a:ext cx="12192000" cy="15662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67D09D8D-13C3-1F4D-A8B7-6613E216558C}"/>
              </a:ext>
            </a:extLst>
          </p:cNvPr>
          <p:cNvSpPr/>
          <p:nvPr/>
        </p:nvSpPr>
        <p:spPr>
          <a:xfrm>
            <a:off x="545471" y="1628961"/>
            <a:ext cx="11092206" cy="1229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Изображение" descr="Изображение">
            <a:extLst>
              <a:ext uri="{FF2B5EF4-FFF2-40B4-BE49-F238E27FC236}">
                <a16:creationId xmlns="" xmlns:a16="http://schemas.microsoft.com/office/drawing/2014/main" id="{C821F449-0FEA-2B4E-A5EE-D5FF1ED7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52331"/>
          <a:stretch>
            <a:fillRect/>
          </a:stretch>
        </p:blipFill>
        <p:spPr>
          <a:xfrm>
            <a:off x="-832559" y="5579243"/>
            <a:ext cx="1786922" cy="17621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Изображение" descr="Изображение">
            <a:extLst>
              <a:ext uri="{FF2B5EF4-FFF2-40B4-BE49-F238E27FC236}">
                <a16:creationId xmlns="" xmlns:a16="http://schemas.microsoft.com/office/drawing/2014/main" id="{3C3172E4-7CBA-A146-8BC2-607A9968FAC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932548" y="-694232"/>
            <a:ext cx="3702809" cy="193689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850808"/>
              </p:ext>
            </p:extLst>
          </p:nvPr>
        </p:nvGraphicFramePr>
        <p:xfrm>
          <a:off x="623887" y="1712195"/>
          <a:ext cx="10944225" cy="105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1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95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206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424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5373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85168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0627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Наименование субъекта РФ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Наименование Муниципального образования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ФИО Ответственного в  Муниципальном образовании по</a:t>
                      </a:r>
                      <a:r>
                        <a:rPr lang="ru-RU" sz="1000" baseline="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 работе с проектным офисом</a:t>
                      </a:r>
                      <a:endParaRPr lang="ru-RU" sz="1000" dirty="0" smtClean="0">
                        <a:latin typeface="DiariaPro-Medium ☞" panose="020D0003030200000000" pitchFamily="34" charset="0"/>
                        <a:cs typeface="Times New Roman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Дата </a:t>
                      </a: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назначения </a:t>
                      </a:r>
                    </a:p>
                    <a:p>
                      <a:pPr algn="r"/>
                      <a:r>
                        <a:rPr lang="ru-RU" sz="1000" dirty="0" err="1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отв-ым</a:t>
                      </a: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 по работе</a:t>
                      </a:r>
                      <a:r>
                        <a:rPr lang="ru-RU" sz="1000" baseline="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 с проектным офисом</a:t>
                      </a:r>
                      <a:endParaRPr lang="ru-RU" sz="1000" dirty="0">
                        <a:latin typeface="DiariaPro-Medium ☞" panose="020D0003030200000000" pitchFamily="34" charset="0"/>
                        <a:cs typeface="Times New Roman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Дата </a:t>
                      </a:r>
                      <a:r>
                        <a:rPr lang="ru-RU" sz="1000" dirty="0" smtClean="0">
                          <a:latin typeface="DiariaPro-Medium ☞" panose="020D0003030200000000" pitchFamily="34" charset="0"/>
                          <a:cs typeface="Times New Roman" pitchFamily="18" charset="0"/>
                        </a:rPr>
                        <a:t>подготовки и направления отчета</a:t>
                      </a:r>
                      <a:endParaRPr lang="ru-RU" sz="1000" dirty="0">
                        <a:latin typeface="DiariaPro-Medium ☞" panose="020D0003030200000000" pitchFamily="34" charset="0"/>
                        <a:cs typeface="Times New Roman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5656"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000" b="0" i="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000" b="0" i="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53E758CA-4107-6541-AEBD-2D5EBAA581E8}"/>
              </a:ext>
            </a:extLst>
          </p:cNvPr>
          <p:cNvSpPr/>
          <p:nvPr/>
        </p:nvSpPr>
        <p:spPr>
          <a:xfrm>
            <a:off x="549898" y="2930487"/>
            <a:ext cx="11092206" cy="259708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0" dir="5400000" algn="t" rotWithShape="0">
              <a:srgbClr val="00A24C">
                <a:alpha val="41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040348"/>
              </p:ext>
            </p:extLst>
          </p:nvPr>
        </p:nvGraphicFramePr>
        <p:xfrm>
          <a:off x="623887" y="2996998"/>
          <a:ext cx="10935375" cy="2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10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040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1" kern="1200" dirty="0">
                          <a:solidFill>
                            <a:schemeClr val="lt1"/>
                          </a:solidFill>
                          <a:latin typeface="DiariaPro-Medium ☞" panose="020D0003030200000000" pitchFamily="34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1" kern="1200" dirty="0">
                          <a:solidFill>
                            <a:schemeClr val="lt1"/>
                          </a:solidFill>
                          <a:latin typeface="DiariaPro-Medium ☞" panose="020D0003030200000000" pitchFamily="34" charset="0"/>
                          <a:ea typeface="+mn-ea"/>
                          <a:cs typeface="Times New Roman" pitchFamily="18" charset="0"/>
                        </a:rPr>
                        <a:t>Показатель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latin typeface="DiariaPro-Medium ☞" panose="020D0003030200000000" pitchFamily="34" charset="0"/>
                          <a:ea typeface="+mn-ea"/>
                          <a:cs typeface="Times New Roman" pitchFamily="18" charset="0"/>
                        </a:rPr>
                        <a:t>Количество проектов, шт.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DiariaPro-Medium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24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Количество поступивших заявок инвестиционных проектов 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от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бизнес – сообщества Муниципального образования</a:t>
                      </a:r>
                      <a:r>
                        <a:rPr lang="ru-RU" sz="1000" b="0" i="0" kern="1200" baseline="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в проектный офис </a:t>
                      </a:r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Количество заявок, по которым Инициатором проекта  предоставлен полный пакет документов по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инвестиционному проекту 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в Проектный офис</a:t>
                      </a:r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Количество проектов, получивших положительное заключение внешнего эксперта Организационного комитета Конкурса по финансам и институтов развития (вкл. </a:t>
                      </a:r>
                      <a:r>
                        <a:rPr lang="ru-RU" sz="1000" b="0" i="0" kern="1200" dirty="0" err="1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ФОИВы</a:t>
                      </a: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kern="1200" dirty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предприятий,</a:t>
                      </a:r>
                      <a:r>
                        <a:rPr lang="ru-RU" sz="1000" b="0" i="0" kern="1200" baseline="0" dirty="0" smtClean="0">
                          <a:solidFill>
                            <a:schemeClr val="tx1"/>
                          </a:solidFill>
                          <a:latin typeface="DiariaPro-Light ☞" panose="020D0003030200000000" pitchFamily="34" charset="0"/>
                          <a:ea typeface="+mn-ea"/>
                          <a:cs typeface="Times New Roman" pitchFamily="18" charset="0"/>
                        </a:rPr>
                        <a:t> получивших финансирование</a:t>
                      </a:r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000" b="0" i="0" kern="1200" dirty="0">
                        <a:solidFill>
                          <a:schemeClr val="tx1"/>
                        </a:solidFill>
                        <a:latin typeface="DiariaPro-Light ☞" panose="020D0003030200000000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47529" y="4766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B0AF06F8-354E-7A42-B694-DDFE5F256F26}"/>
              </a:ext>
            </a:extLst>
          </p:cNvPr>
          <p:cNvSpPr txBox="1"/>
          <p:nvPr/>
        </p:nvSpPr>
        <p:spPr>
          <a:xfrm>
            <a:off x="545471" y="22815"/>
            <a:ext cx="109141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Информационная справка. </a:t>
            </a:r>
          </a:p>
          <a:p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Взаимодействие ответственного </a:t>
            </a:r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Совета муниципальных </a:t>
            </a:r>
            <a:r>
              <a:rPr lang="ru-RU" sz="2100" b="1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образований (</a:t>
            </a:r>
            <a:r>
              <a:rPr lang="ru-RU" sz="2100" b="1" i="1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наименование </a:t>
            </a:r>
            <a:r>
              <a:rPr lang="ru-RU" sz="2100" b="1" i="1" dirty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субъекта РФ</a:t>
            </a:r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) за </a:t>
            </a:r>
            <a:r>
              <a:rPr lang="ru-RU" sz="2100" b="1" dirty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период с </a:t>
            </a:r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01.03.2022г</a:t>
            </a:r>
            <a:r>
              <a:rPr lang="ru-RU" sz="2100" b="1" dirty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. по </a:t>
            </a:r>
            <a:r>
              <a:rPr lang="ru-RU" sz="2100" b="1" dirty="0" smtClean="0">
                <a:solidFill>
                  <a:schemeClr val="bg1"/>
                </a:solidFill>
                <a:latin typeface="DiariaPro-Medium ☞" panose="020D0003030200000000" pitchFamily="34" charset="0"/>
                <a:cs typeface="Times New Roman" pitchFamily="18" charset="0"/>
              </a:rPr>
              <a:t>30.06.2022г. / за период 2022 год</a:t>
            </a:r>
            <a:endParaRPr lang="ru-RU" sz="2100" b="1" dirty="0">
              <a:solidFill>
                <a:schemeClr val="bg1"/>
              </a:solidFill>
              <a:latin typeface="DiariaPro-Medium ☞" panose="020D0003030200000000" pitchFamily="34" charset="0"/>
              <a:cs typeface="Times New Roman" pitchFamily="18" charset="0"/>
            </a:endParaRPr>
          </a:p>
        </p:txBody>
      </p:sp>
      <p:pic>
        <p:nvPicPr>
          <p:cNvPr id="16" name="Изображение" descr="Изображение">
            <a:extLst>
              <a:ext uri="{FF2B5EF4-FFF2-40B4-BE49-F238E27FC236}">
                <a16:creationId xmlns="" xmlns:a16="http://schemas.microsoft.com/office/drawing/2014/main" id="{4EDA4AC3-8283-634F-8584-4C0D9BAF4D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327" y="5912346"/>
            <a:ext cx="2528191" cy="680458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013" y="5781814"/>
            <a:ext cx="884664" cy="889878"/>
          </a:xfrm>
          <a:prstGeom prst="rect">
            <a:avLst/>
          </a:prstGeom>
          <a:effectLst>
            <a:softEdge rad="0"/>
          </a:effectLst>
        </p:spPr>
      </p:pic>
      <p:sp>
        <p:nvSpPr>
          <p:cNvPr id="18" name="TextBox 6"/>
          <p:cNvSpPr txBox="1"/>
          <p:nvPr/>
        </p:nvSpPr>
        <p:spPr>
          <a:xfrm>
            <a:off x="623887" y="5691862"/>
            <a:ext cx="3464410" cy="2600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ru-RU" sz="1000" dirty="0">
                <a:latin typeface="DiariaPro-Medium ☞" panose="020D0003030200000000" pitchFamily="34" charset="0"/>
                <a:cs typeface="Times New Roman" pitchFamily="18" charset="0"/>
              </a:rPr>
              <a:t>Коэффициент упущенных инвестиций: </a:t>
            </a:r>
            <a:r>
              <a:rPr lang="ru-RU" sz="1000" dirty="0" smtClean="0">
                <a:latin typeface="DiariaPro-Medium ☞" panose="020D0003030200000000" pitchFamily="34" charset="0"/>
                <a:cs typeface="Times New Roman" pitchFamily="18" charset="0"/>
              </a:rPr>
              <a:t>____% </a:t>
            </a:r>
            <a:r>
              <a:rPr lang="ru-RU" sz="1000" dirty="0">
                <a:latin typeface="DiariaPro-Medium ☞" panose="020D0003030200000000" pitchFamily="34" charset="0"/>
                <a:cs typeface="Times New Roman" pitchFamily="18" charset="0"/>
              </a:rPr>
              <a:t>(</a:t>
            </a:r>
            <a:r>
              <a:rPr lang="ru-RU" sz="1000">
                <a:latin typeface="DiariaPro-Medium ☞" panose="020D0003030200000000" pitchFamily="34" charset="0"/>
                <a:cs typeface="Times New Roman" pitchFamily="18" charset="0"/>
              </a:rPr>
              <a:t>потери</a:t>
            </a:r>
            <a:r>
              <a:rPr lang="ru-RU" sz="1000" smtClean="0">
                <a:latin typeface="DiariaPro-Medium ☞" panose="020D0003030200000000" pitchFamily="34" charset="0"/>
                <a:cs typeface="Times New Roman" pitchFamily="18" charset="0"/>
              </a:rPr>
              <a:t>)</a:t>
            </a:r>
            <a:endParaRPr lang="ru-RU" sz="1000" dirty="0">
              <a:latin typeface="DiariaPro-Medium ☞" panose="020D0003030200000000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815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4233</TotalTime>
  <Words>120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trushin</cp:lastModifiedBy>
  <cp:revision>91</cp:revision>
  <cp:lastPrinted>2020-10-12T14:47:16Z</cp:lastPrinted>
  <dcterms:created xsi:type="dcterms:W3CDTF">2020-10-12T11:15:21Z</dcterms:created>
  <dcterms:modified xsi:type="dcterms:W3CDTF">2022-02-28T14:16:09Z</dcterms:modified>
</cp:coreProperties>
</file>