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15" r:id="rId1"/>
    <p:sldMasterId id="2147483833" r:id="rId2"/>
    <p:sldMasterId id="2147483886" r:id="rId3"/>
    <p:sldMasterId id="2147483921" r:id="rId4"/>
    <p:sldMasterId id="2147483938" r:id="rId5"/>
    <p:sldMasterId id="2147483968" r:id="rId6"/>
    <p:sldMasterId id="2147483986" r:id="rId7"/>
    <p:sldMasterId id="2147484016" r:id="rId8"/>
    <p:sldMasterId id="2147484052" r:id="rId9"/>
  </p:sld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5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/>
              <a:t>Объем промышленного производства </a:t>
            </a:r>
          </a:p>
        </c:rich>
      </c:tx>
      <c:layout>
        <c:manualLayout>
          <c:xMode val="edge"/>
          <c:yMode val="edge"/>
          <c:x val="0.21376277003836058"/>
          <c:y val="1.85441471897148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53240460327075E-2"/>
          <c:y val="0.19593541496982853"/>
          <c:w val="0.89536503129416511"/>
          <c:h val="0.627028679915250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satMod val="100000"/>
                    <a:lumMod val="104000"/>
                  </a:schemeClr>
                </a:gs>
                <a:gs pos="78000">
                  <a:schemeClr val="accent1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1 квартал 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4"/>
                <c:pt idx="0">
                  <c:v>3576.2</c:v>
                </c:pt>
                <c:pt idx="1">
                  <c:v>7219</c:v>
                </c:pt>
                <c:pt idx="2">
                  <c:v>10223.700000000001</c:v>
                </c:pt>
                <c:pt idx="3">
                  <c:v>13711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satMod val="100000"/>
                    <a:lumMod val="104000"/>
                  </a:schemeClr>
                </a:gs>
                <a:gs pos="78000">
                  <a:schemeClr val="accent2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dLbls>
            <c:dLbl>
              <c:idx val="0"/>
              <c:layout>
                <c:manualLayout>
                  <c:x val="-4.7008003968073819E-17"/>
                  <c:y val="-5.563244156914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4102564102564569E-3"/>
                  <c:y val="-5.563244156914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1 квартал 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4"/>
                <c:pt idx="0" formatCode="#,##0">
                  <c:v>3433.4</c:v>
                </c:pt>
                <c:pt idx="1">
                  <c:v>8965.2000000000007</c:v>
                </c:pt>
                <c:pt idx="2" formatCode="#,##0.00">
                  <c:v>14892.5</c:v>
                </c:pt>
                <c:pt idx="3" formatCode="#,##0.00">
                  <c:v>31840.5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satMod val="100000"/>
                    <a:lumMod val="104000"/>
                  </a:schemeClr>
                </a:gs>
                <a:gs pos="78000">
                  <a:schemeClr val="accent3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dLbls>
            <c:dLbl>
              <c:idx val="0"/>
              <c:layout>
                <c:manualLayout>
                  <c:x val="1.5384615384615385E-2"/>
                  <c:y val="-1.31479151130227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84615384615385E-2"/>
                  <c:y val="7.1716729084691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56410256410163E-2"/>
                  <c:y val="-3.7088294379429947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36 754,1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1 квартал 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4"/>
                <c:pt idx="0">
                  <c:v>5938.9</c:v>
                </c:pt>
                <c:pt idx="1">
                  <c:v>12468.3</c:v>
                </c:pt>
                <c:pt idx="2">
                  <c:v>18238.900000000001</c:v>
                </c:pt>
                <c:pt idx="3">
                  <c:v>36754.1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5072176"/>
        <c:axId val="225072736"/>
        <c:axId val="0"/>
      </c:bar3DChart>
      <c:catAx>
        <c:axId val="22507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072736"/>
        <c:crosses val="autoZero"/>
        <c:auto val="1"/>
        <c:lblAlgn val="ctr"/>
        <c:lblOffset val="100"/>
        <c:noMultiLvlLbl val="0"/>
      </c:catAx>
      <c:valAx>
        <c:axId val="22507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07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Производство сельскохозяйственной продукции (мясо скота и птицы на убой) тонны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75.5</c:v>
                </c:pt>
                <c:pt idx="1">
                  <c:v>112.7</c:v>
                </c:pt>
                <c:pt idx="2">
                  <c:v>158.69999999999999</c:v>
                </c:pt>
                <c:pt idx="3">
                  <c:v>441.6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110.8</c:v>
                </c:pt>
                <c:pt idx="1">
                  <c:v>224.2</c:v>
                </c:pt>
                <c:pt idx="2">
                  <c:v>314.8</c:v>
                </c:pt>
                <c:pt idx="3">
                  <c:v>466.2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64.099999999999994</c:v>
                </c:pt>
                <c:pt idx="1">
                  <c:v>124.4</c:v>
                </c:pt>
                <c:pt idx="2">
                  <c:v>192.3</c:v>
                </c:pt>
                <c:pt idx="3">
                  <c:v>290.60000000000002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233653072"/>
        <c:axId val="233654192"/>
        <c:axId val="0"/>
      </c:bar3DChart>
      <c:catAx>
        <c:axId val="23365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654192"/>
        <c:crosses val="autoZero"/>
        <c:auto val="1"/>
        <c:lblAlgn val="ctr"/>
        <c:lblOffset val="100"/>
        <c:noMultiLvlLbl val="0"/>
      </c:catAx>
      <c:valAx>
        <c:axId val="23365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65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Производство сельскохозяйственной продукции (молоко) тонны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121</c:v>
                </c:pt>
                <c:pt idx="1">
                  <c:v>249.5</c:v>
                </c:pt>
                <c:pt idx="2">
                  <c:v>408.9</c:v>
                </c:pt>
                <c:pt idx="3">
                  <c:v>574.5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-4.7464940668824201E-2"/>
                  <c:y val="-2.7720027720027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151</c:v>
                </c:pt>
                <c:pt idx="1">
                  <c:v>335.8</c:v>
                </c:pt>
                <c:pt idx="2">
                  <c:v>518.6</c:v>
                </c:pt>
                <c:pt idx="3">
                  <c:v>661.8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6 месяцев</c:v>
                </c:pt>
                <c:pt idx="2">
                  <c:v>9 месяцев</c:v>
                </c:pt>
                <c:pt idx="3">
                  <c:v>12 месяцев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115.4</c:v>
                </c:pt>
                <c:pt idx="1">
                  <c:v>335.7</c:v>
                </c:pt>
                <c:pt idx="2">
                  <c:v>384.9</c:v>
                </c:pt>
                <c:pt idx="3">
                  <c:v>200.4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233658672"/>
        <c:axId val="233659232"/>
        <c:axId val="0"/>
      </c:bar3DChart>
      <c:catAx>
        <c:axId val="23365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659232"/>
        <c:crosses val="autoZero"/>
        <c:auto val="1"/>
        <c:lblAlgn val="ctr"/>
        <c:lblOffset val="100"/>
        <c:noMultiLvlLbl val="0"/>
      </c:catAx>
      <c:valAx>
        <c:axId val="23365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65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Естественное движение населения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226</c:v>
                </c:pt>
                <c:pt idx="1">
                  <c:v>217</c:v>
                </c:pt>
                <c:pt idx="2">
                  <c:v>223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656</c:v>
                </c:pt>
                <c:pt idx="1">
                  <c:v>583</c:v>
                </c:pt>
                <c:pt idx="2">
                  <c:v>561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34737168"/>
        <c:axId val="234737728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accent3"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3">
                        <a:lumMod val="75000"/>
                      </a:schemeClr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spPr>
                  <a:solidFill>
                    <a:schemeClr val="accent4">
                      <a:alpha val="85000"/>
                    </a:schemeClr>
                  </a:solidFill>
                  <a:ln w="9525" cap="flat" cmpd="sng" algn="ctr">
                    <a:solidFill>
                      <a:schemeClr val="accent4"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4">
                        <a:lumMod val="75000"/>
                      </a:schemeClr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Лист1!$E$2:$E$5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Лист1!$F$1</c15:sqref>
                        </c15:formulaRef>
                      </c:ext>
                    </c:extLst>
                    <c:strCache>
                      <c:ptCount val="1"/>
                      <c:pt idx="0">
                        <c:v>Столбец3</c:v>
                      </c:pt>
                    </c:strCache>
                  </c:strRef>
                </c:tx>
                <c:spPr>
                  <a:solidFill>
                    <a:schemeClr val="accent5">
                      <a:alpha val="85000"/>
                    </a:schemeClr>
                  </a:solidFill>
                  <a:ln w="9525" cap="flat" cmpd="sng" algn="ctr">
                    <a:solidFill>
                      <a:schemeClr val="accent5"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5">
                        <a:lumMod val="75000"/>
                      </a:schemeClr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Лист1!$F$2:$F$5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</c15:ser>
            </c15:filteredBarSeries>
          </c:ext>
        </c:extLst>
      </c:bar3DChart>
      <c:catAx>
        <c:axId val="23473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737728"/>
        <c:crosses val="autoZero"/>
        <c:auto val="1"/>
        <c:lblAlgn val="ctr"/>
        <c:lblOffset val="100"/>
        <c:noMultiLvlLbl val="0"/>
      </c:catAx>
      <c:valAx>
        <c:axId val="23473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73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68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276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406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167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98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7211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634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8712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899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539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6419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2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33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365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464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1783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540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092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756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886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998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307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857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64176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524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656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3630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9532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2911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5611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959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075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47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1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844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217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1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251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87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5066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6512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051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497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149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24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28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23270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880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546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3028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217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915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570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661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324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81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84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15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977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253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796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754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924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85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071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11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784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83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5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1650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52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79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88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21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01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12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958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3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6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714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950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53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167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073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431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9236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36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4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061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439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20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860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533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0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27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283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397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361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61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6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14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38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8532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72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873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12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8346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28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35428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2605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10063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447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4471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8875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514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3223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02111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14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6359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393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2129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236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0330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28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442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54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38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9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614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46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3352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015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8449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802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36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631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175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579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67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745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246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7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625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57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64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22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917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06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66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5435-5DA9-4C57-918E-F30A9A315397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188A0-E4AE-4F4F-806C-3DDCDFD81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48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6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3.xml"/><Relationship Id="rId5" Type="http://schemas.openxmlformats.org/officeDocument/2006/relationships/image" Target="../media/image18.emf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2.jpg"/><Relationship Id="rId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"/>
            <a:ext cx="12192000" cy="6858001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594" y="4392496"/>
            <a:ext cx="9905998" cy="1478570"/>
          </a:xfrm>
          <a:scene3d>
            <a:camera prst="perspectiveAbove"/>
            <a:lightRig rig="threePt" dir="t"/>
          </a:scene3d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ИТОГИ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 – ЭКОНОМИЧЕСКОГО РАЗВИТИЯ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муниципального образования городской округ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 ПЫТЬ-ЯХ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2018 год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 descr="C:\Users\KellerEV\Desktop\unname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05" y="6072186"/>
            <a:ext cx="7143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" y="2095500"/>
            <a:ext cx="4667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80647" y="169985"/>
            <a:ext cx="8056439" cy="662353"/>
          </a:xfrm>
        </p:spPr>
        <p:txBody>
          <a:bodyPr>
            <a:norm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429854"/>
              </p:ext>
            </p:extLst>
          </p:nvPr>
        </p:nvGraphicFramePr>
        <p:xfrm>
          <a:off x="2728606" y="5073436"/>
          <a:ext cx="7657423" cy="1566497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{284E427A-3D55-4303-BF80-6455036E1DE7}</a:tableStyleId>
              </a:tblPr>
              <a:tblGrid>
                <a:gridCol w="3584310"/>
                <a:gridCol w="941603"/>
                <a:gridCol w="1699517"/>
                <a:gridCol w="1431993"/>
              </a:tblGrid>
              <a:tr h="475714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Наименование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2017 г., чел.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2018 г., чел.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Темп роста (снижения), %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</a:tr>
              <a:tr h="22834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Естественный прирост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+346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+338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98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</a:tr>
              <a:tr h="237857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Миграционный прирост (убыль)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-844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-801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95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</a:tr>
              <a:tr h="22834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Общий прирост населения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-498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-463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92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</a:tr>
              <a:tr h="237857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Численность населения на конец периода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40 294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39 </a:t>
                      </a:r>
                      <a:r>
                        <a:rPr lang="ru-RU" sz="1300" dirty="0" smtClean="0">
                          <a:effectLst/>
                        </a:rPr>
                        <a:t>831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99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76" marR="27476" marT="0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9792" y="930423"/>
            <a:ext cx="105129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статистическим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данным, в городе Пыть-Ях на 01.01.2019 года численность населения составляет 39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831 чел.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отношению к 2017 году численность горожан снизилась на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463 человека. </a:t>
            </a:r>
            <a:endParaRPr lang="ru-RU" sz="1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Естественный прирост населения за 2018 год составил 338 человек (2017 – 346 чел.).  В отчетном периоде родился 561 ребенок (2017 год – 583). В январе-декабре 2018 года зарегистрировано 223 актов о смерти (2017 год – 217).</a:t>
            </a:r>
            <a:endParaRPr lang="ru-RU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2986820"/>
              </p:ext>
            </p:extLst>
          </p:nvPr>
        </p:nvGraphicFramePr>
        <p:xfrm>
          <a:off x="1479793" y="1921060"/>
          <a:ext cx="10178808" cy="2422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71586" y="4504049"/>
            <a:ext cx="31759707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целом, изменения демографических показателей за 2018 год, в сравнении с 2017 годом, выглядят следующим образом: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8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34171"/>
            <a:ext cx="11687176" cy="1543578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2018 году основным инструментом реализации государственной политики в области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развитиямалого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среднего бизнеса в городе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Пыть-Яхе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являлась подпрограмма «Развитие малого и среднего предпринимательства» муниципальной программы «Социально-экономическое развитие и повышение инвестиционной привлекательности муниципального образования городской округ город Пыть-Ях в 2018-2025 годах и на период до 2030 года».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1228" y="311006"/>
            <a:ext cx="114045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1500" kern="1600" dirty="0" smtClean="0">
                <a:latin typeface="Times New Roman" panose="02020603050405020304" pitchFamily="18" charset="0"/>
              </a:rPr>
              <a:t>МАЛОЕ ПРЕДПРИНИМАТЕЛЬСТВО</a:t>
            </a:r>
            <a:endParaRPr lang="ru-RU" sz="1500" b="1" kern="1600" dirty="0"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1682357"/>
            <a:ext cx="1129040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действенным мерам, направленным на поддержку и развитие малых и средних предприятий, следует отнести финансовую поддержку, в рамках которой производится компенсация части затрат субъектам предпринимательства и организациям, образующим инфраструктуру поддержки малого и среднего бизнеса.</a:t>
            </a: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040" y="2451461"/>
            <a:ext cx="10100444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отчетный период в рамках подпрограммы:</a:t>
            </a:r>
          </a:p>
          <a:p>
            <a:pPr algn="just">
              <a:spcAft>
                <a:spcPts val="0"/>
              </a:spcAft>
            </a:pP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предоставлена информационно-консультационная поддержка по 128 обращениям от субъектов малого предпринимательства; </a:t>
            </a:r>
          </a:p>
          <a:p>
            <a:pPr algn="just">
              <a:spcAft>
                <a:spcPts val="0"/>
              </a:spcAft>
            </a:pP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оказана финансовая поддержка 12 субъектам малого и среднего предпринимательства;</a:t>
            </a:r>
          </a:p>
          <a:p>
            <a:pPr algn="just">
              <a:spcAft>
                <a:spcPts val="0"/>
              </a:spcAft>
            </a:pP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 результатам Мониторинга деятельности субъектов малого и среднего предпринимательства сформирован перечень приоритетных направлений деятельности для субъектов малого и среднего предпринимательства и размещен на официальном сайте администрации </a:t>
            </a:r>
            <a:r>
              <a:rPr lang="ru-RU" sz="13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г.Пыть-Ях</a:t>
            </a: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http://adm.gov86.org/ в разделе «Деятельность//Экономика//Предпринимательство/ Мониторинг субъектов малого и среднего предпринимательства города Пыть-Яха»;</a:t>
            </a:r>
          </a:p>
          <a:p>
            <a:pPr algn="just">
              <a:spcAft>
                <a:spcPts val="0"/>
              </a:spcAft>
            </a:pP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проведено 13 мероприятий для субъектов малого и среднего предпринимательства и лиц, желающих начать предпринимательскую деятельность, в том числе: 9 публичных, 4 </a:t>
            </a:r>
            <a:r>
              <a:rPr lang="ru-RU" sz="13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выставочно</a:t>
            </a: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-ярморочных мероприятия; </a:t>
            </a:r>
          </a:p>
          <a:p>
            <a:pPr algn="just">
              <a:spcAft>
                <a:spcPts val="0"/>
              </a:spcAft>
            </a:pP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в реестр субъектов малого и среднего предпринимательства-получателей поддержки, размещенном на официальном сайте администрации </a:t>
            </a:r>
            <a:r>
              <a:rPr lang="ru-RU" sz="13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г.Пыть-Ях</a:t>
            </a: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http://adm.gov86.org/ в разделе «Деятельность//Экономика//Предпринимательство», включено 48 записей.</a:t>
            </a:r>
            <a:endParaRPr lang="ru-RU" sz="13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449" y="2231272"/>
            <a:ext cx="1403541" cy="1403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19" y="4966648"/>
            <a:ext cx="1235334" cy="2056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2483" y="5102747"/>
            <a:ext cx="9858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По </a:t>
            </a: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состоянию на 01.01.2019 на территории города осуществляют свою деятельность 380 малых и средних предприятий и организаций, а также 1 055 человек, зарегистрированных в качестве предпринимателей без образования юридического лица (по данным Единого реестра субъектов малого и среднего предпринимательства). По сравнению с 2017 годом количество малых и средних предприятий уменьшилось на 11%, индивидуальных предпринимателей – увеличилось на 8%. 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704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42155" y="7236033"/>
            <a:ext cx="10245726" cy="32861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037" y="1303146"/>
            <a:ext cx="11288713" cy="2414587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 2018 году осуществлял свою деятельность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координационный совет по вопросам развития малого и среднего предпринимательства, деятельность и состав которого утверждены постановлением главы города от 19.05.2008 № 77. С целью открытости и доступности информации о работе координационного совета, протоколы заседаний координационного совета публикуются на официальном сайте администрации города в разделе «Экономика. Малое и среднее предпринимательство». За отчетный период проведено 4 заседания координационного совета.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Фондом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Югорская региональная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микрокредитная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компания одобрено 4 проекта представителям малого и среднего бизнеса на сумму 9 160,0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4212" y="776973"/>
            <a:ext cx="33890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sz="1500" kern="1600" dirty="0">
                <a:solidFill>
                  <a:prstClr val="black"/>
                </a:solidFill>
                <a:latin typeface="Times New Roman" panose="02020603050405020304" pitchFamily="18" charset="0"/>
              </a:rPr>
              <a:t>МАЛОЕ ПРЕДПРИНИМАТЕЛЬСТВО</a:t>
            </a:r>
            <a:endParaRPr lang="ru-RU" sz="1500" b="1" kern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38" y="-380810"/>
            <a:ext cx="5414962" cy="2315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43" y="3123912"/>
            <a:ext cx="2928938" cy="24895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0037" y="3717733"/>
            <a:ext cx="77589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algn="just" defTabSz="457200">
              <a:spcBef>
                <a:spcPct val="20000"/>
              </a:spcBef>
              <a:buClr>
                <a:prstClr val="black"/>
              </a:buClr>
              <a:buSzPct val="80000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За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2018 год на территории города создано 23 субъекта малого и среднего предпринимательства, в том числе из них молодежь до 30 лет - 15 чел., а также 24 рабочих места (2017 – 24 СМСП и 60 рабочих мест). Количество проектов, одобренных для Центра занятости – 20 ед.  Информационно-консультативную поддержку в сфере предпринимательской деятельности в форме консультаций, анкетирования, бесед и обсуждений в отчетном периоде получили 275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2171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2876176"/>
            <a:ext cx="10353762" cy="2493846"/>
          </a:xfrm>
        </p:spPr>
        <p:txBody>
          <a:bodyPr>
            <a:noAutofit/>
          </a:bodyPr>
          <a:lstStyle/>
          <a:p>
            <a:pPr marL="514350" indent="-285750" algn="just">
              <a:spcAft>
                <a:spcPts val="0"/>
              </a:spcAft>
            </a:pP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жилищной сфере – обеспечение инженерными сетями и подъездными путями площадок, выделенных под МКД и ИЖС, в том числе льготным категориям населения; снос ветхого, аварийного жилья и балочных массивов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514350" indent="-285750" algn="just"/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жилищно-коммунальном комплексе – ветхость инженерных сетей; неплатежи населения за жилищно-коммунальные услуги; образование несанкционированных свалок; обеспечение жителей города чистой питьевой водой; отсутствие в городе ливневой канализации.</a:t>
            </a:r>
          </a:p>
          <a:p>
            <a:pPr marL="514350" indent="-285750" algn="just">
              <a:spcAft>
                <a:spcPts val="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1675847"/>
            <a:ext cx="11025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Подводя итоги за 2018 год, состояние социально-экономического развития можно охарактеризовать как стабильное. Несмотря </a:t>
            </a:r>
            <a:r>
              <a:rPr lang="ru-RU" dirty="0"/>
              <a:t>на сегодняшние сложные экономические условия, благодаря </a:t>
            </a:r>
            <a:r>
              <a:rPr lang="ru-RU" dirty="0" smtClean="0"/>
              <a:t>конструктивной работе всех ветвей власти, удалось реализовать намеченные планы. Но не смотря на это, существует ряд проблем которые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решить в ближайшей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перспективе: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314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725" y="179654"/>
            <a:ext cx="9448800" cy="1825096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172200"/>
            <a:ext cx="9448800" cy="6858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901929"/>
            <a:ext cx="11256818" cy="951808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ru-RU" sz="1700" kern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Промышленность</a:t>
            </a:r>
            <a:r>
              <a:rPr lang="ru-RU" sz="1700" kern="1600" dirty="0">
                <a:latin typeface="Arial" panose="020B0604020202020204" pitchFamily="34" charset="0"/>
              </a:rPr>
              <a:t/>
            </a:r>
            <a:br>
              <a:rPr lang="ru-RU" sz="1700" kern="1600" dirty="0">
                <a:latin typeface="Arial" panose="020B0604020202020204" pitchFamily="34" charset="0"/>
              </a:rPr>
            </a:b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Объем промышленного производства товаров, работ и услуг собственными силами по крупным и средним предприятиям по статистическим данным за 2018 год составил 36 754,1 млн. рублей или 115,4% к 2017 году (31 840,5 млн. руб.).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005540"/>
              </p:ext>
            </p:extLst>
          </p:nvPr>
        </p:nvGraphicFramePr>
        <p:xfrm>
          <a:off x="1371545" y="1853737"/>
          <a:ext cx="9906000" cy="3424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39" y="4516166"/>
            <a:ext cx="2626046" cy="1509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88" y="5277998"/>
            <a:ext cx="6148137" cy="15800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45" y="1853737"/>
            <a:ext cx="756618" cy="57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95" y="1"/>
            <a:ext cx="11182004" cy="723138"/>
          </a:xfrm>
        </p:spPr>
        <p:txBody>
          <a:bodyPr>
            <a:normAutofit/>
          </a:bodyPr>
          <a:lstStyle/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                                                                            </a:t>
            </a:r>
            <a:br>
              <a:rPr lang="ru-RU" sz="1700" b="1" dirty="0" smtClean="0">
                <a:solidFill>
                  <a:schemeClr val="tx1"/>
                </a:solidFill>
              </a:rPr>
            </a:b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комплекс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724756"/>
              </p:ext>
            </p:extLst>
          </p:nvPr>
        </p:nvGraphicFramePr>
        <p:xfrm>
          <a:off x="723380" y="2262894"/>
          <a:ext cx="2930236" cy="436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920865" y="1642273"/>
            <a:ext cx="52072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01.01.2019 поголовье сельскохозяйственных животных в хозяйствах всех категорий составило: 122 головы крупного рогатого скота (2017 – 256), свиней – 917 голов (2017 – 1 294), овец и коз – 360 голов (2017 – 296), поголовье птицы – 43 453 головы (2017 – 40 286). </a:t>
            </a:r>
            <a:endParaRPr lang="ru-RU" sz="1000" dirty="0" smtClean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поддержки и развития сельскохозяйственного производства в городе </a:t>
            </a:r>
            <a:r>
              <a:rPr lang="ru-RU" sz="13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Пыть-Яхе</a:t>
            </a: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2018 году реализовалась муниципальная программа «Развитие агропромышленного комплекса и рынков сельскохозяйственной продукции, сырья и продовольствия в муниципальном образовании городской округ город Пыть-Ях на 2018-2025 годы и на период до 2030 года», в которой прописан Порядок предоставления муниципальной финансовой поддержки развития сельскохозяйственного производства.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514" y="4447207"/>
            <a:ext cx="2097460" cy="2253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53" y="514859"/>
            <a:ext cx="2570625" cy="9781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20866" y="4255979"/>
            <a:ext cx="3041282" cy="216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Главы крестьянских (фермерских) хозяйств реализуют продукцию (мясную, молочную) через собственные магазины, а также через магазины розничной торговли города. Глава КФХ Захаров М.Д. реализует яйцо в 12 муниципалитетах ХМАО-Югры, в том числе оптовым поставщикам ООО «ГЛАВПТИЦА» (г. Сургут) и ИП </a:t>
            </a:r>
            <a:r>
              <a:rPr lang="ru-RU" sz="13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Сацик</a:t>
            </a: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И.В. (г. Нижневартовск).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30" y="1179615"/>
            <a:ext cx="6121619" cy="950983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66029954"/>
              </p:ext>
            </p:extLst>
          </p:nvPr>
        </p:nvGraphicFramePr>
        <p:xfrm>
          <a:off x="3815628" y="2262894"/>
          <a:ext cx="2943225" cy="458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10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6496" y="-57866"/>
            <a:ext cx="2892225" cy="129302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24" y="1452815"/>
            <a:ext cx="9683015" cy="282416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Потребительский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рынок находится в непосредственной зависимости от других рынков, денежных доходов населения, регулирует товарно-денежные отношения, способствует конкурентоспособности отечественных товаров и является одним из важных секторов жизнеобеспечения города. За 2018 год по оценочным данным, оборот розничной торговли по полному кругу предприятий составил 6 034,14 млн. рублей, оборот общественного питания 873,27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млн.руб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 объем оказанных услуг 1 853,62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млн.руб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На 01.01.2019 года инфраструктуру потребительского рынка в городе составляют 16 торговых центров, 197 продовольственных, непродовольственных и универсальных магазинов, а также 53 объекта нестационарной торговли. На развитие инфраструктуры потребительского рынка существенное влияние оказывает конкуренция на рынке торговых услуг. </a:t>
            </a:r>
          </a:p>
          <a:p>
            <a:pPr>
              <a:spcAft>
                <a:spcPts val="0"/>
              </a:spcAf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городе внедряются новые стандарты и технологии, связанные с сетевыми формами организации торгового обслуживания. На сегодняшний день в городе осуществляют свою деятельность магазины федерального значения – это магазин «Магнит», «Пятерочка» «DNS», «Монетка», «Красное и Белое», «Кари», «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Галамарт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салон «Евросеть», «Связной», «RBT.ru». Работают и несколько региональных сетевых магазинов. Одной из разновидностей форм торговли выступает франчайзинг (использование известной торговой марки для перепродажи). В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Пыть-Яхе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это «Сибирское золото», «585», «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Sela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Юничел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».Оптовая торговля в городе не развивается. Сказывается близость крупных городов, таких как Сургут, где прежде всего большую роль играет удобная транспортная «развязка» и развитая материально-техническая база.  </a:t>
            </a:r>
            <a:endParaRPr lang="ru-RU" sz="13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01" y="4572000"/>
            <a:ext cx="756790" cy="601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342" y="5010130"/>
            <a:ext cx="2071688" cy="15537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81" y="4285471"/>
            <a:ext cx="2194560" cy="2194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5" y="4872374"/>
            <a:ext cx="2704715" cy="2704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3" y="4572000"/>
            <a:ext cx="1528951" cy="13663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176954" y="4529799"/>
            <a:ext cx="801672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lnSpc>
                <a:spcPct val="90000"/>
              </a:lnSpc>
              <a:spcBef>
                <a:spcPts val="1000"/>
              </a:spcBef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Общественное питание на территории города осуществляют 47 предприятий на 3 999 посадочных мест, в том числе: 1 ресторан на 160 посадочных мест, 25 кафе на 2 129 посадочных мест, 9 столовых на 1 540 посадочных мест, 5 закусочных и прочих объектов общественного питания на 170 посадочных мест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976" y="972484"/>
            <a:ext cx="2693500" cy="3557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6" y="5950309"/>
            <a:ext cx="12190476" cy="92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3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599" y="523745"/>
            <a:ext cx="8610600" cy="454827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Транспортное обслуживание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291" y="847973"/>
            <a:ext cx="10820400" cy="1802981"/>
          </a:xfrm>
        </p:spPr>
        <p:txBody>
          <a:bodyPr/>
          <a:lstStyle/>
          <a:p>
            <a:pPr algn="ctr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Важнейшей составной частью транспортной системы городского округа является дорожная деятельность в отношении автомобильных дорог местного значения в границах городского округа и обеспечение безопасности дорожного движения на них. Транспортная система города представляет собой развитую улично-дорожную сеть (улицы, проезды и дороги) с усовершенствованным покрытием, бордюром вдоль дорог, разметкой и транспортными развязками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значимыми предприятиями, определяющими развитие транспортной отрасли, являются следующие предприятия (организации): ЗАО «СИБУР-Транс» , ООО «Арбат», МУ ПАТП .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Протяженность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улично-дорожной сети общего пользования на территории города составляет 76,5 км, из них 60,3 км с твердым покрытием. По состоянию на 01.01.2019 из 76,5 км. городских улиц 96,8% имеют электрическое освещение (74,1 км.). Протяженность городских маршрутов составляет 178,1 км.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81754" y="2705491"/>
            <a:ext cx="812409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муниципальной программы «Развитие транспортной системы муниципального образования городской округ город Пыть-Ях на 2018-2025 годы и на период до 2030 годы»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выполнены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следующие работы: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подрядной организацией ООО «СПБ-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Энерготехнологии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выполнены работы по разработке комплексной схемы организации дорожного движения на территории города Пыть-Ях;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произведено обустройство 6 пешеходных переходов по ул. Магистральная (магазин «Вулкан», база «РН-Склад», магазин «1000 мелочей», остановка 3 микрорайон «Кедровый» и остановка «Смотровая поликлиника») и ул. Советская во 2А микрорайоне (район МАОУ «Комплекс средняя общеобразовательная школа-детский сад» (школа).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9291" y="4791946"/>
            <a:ext cx="810064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С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недопущения образования очагов аварийности и улучшения организации дорожного движения и сохранения жизни и здоровья всех участников дорожного движения, выполняются работы по зимнему содержанию улично- дорожной сети города:  обеспечение комплекса работ по очистке покрытия дорог, тротуаров, заездных карманов, стояночных площадок и съездов; удаление снежных накатов и наледи с дорожного полотна, съездов, остановочных карманов, стоянок; очистка 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колесоотбойников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 снега,  вывоз снега (с начала года с улично-дорожной сети вывезено свыше 25 000 м</a:t>
            </a:r>
            <a:r>
              <a:rPr lang="ru-RU" sz="13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снежных масс), очистка щитков дорожных знаков от снега, посыпка территорий 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противогололедными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материалами, замена, ремонт и установка дорожных знаков и другие работы, предусмотренные техническим заданием муниципального контракта по содержанию улично-дорожной сети города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055" y="1662334"/>
            <a:ext cx="850289" cy="4618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3" y="2804913"/>
            <a:ext cx="2444098" cy="183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16" y="4784740"/>
            <a:ext cx="2913184" cy="163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48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752" y="80065"/>
            <a:ext cx="7130191" cy="679939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ЗДРАВООХРАНЕНИЕ</a:t>
            </a:r>
            <a:r>
              <a:rPr lang="ru-RU" dirty="0" smtClean="0">
                <a:latin typeface="Times New Roman" panose="02020603050405020304" pitchFamily="18" charset="0"/>
              </a:rPr>
              <a:t> </a:t>
            </a:r>
            <a:r>
              <a:rPr lang="ru-RU" b="1" i="1" dirty="0">
                <a:latin typeface="Arial" panose="020B0604020202020204" pitchFamily="34" charset="0"/>
              </a:rPr>
              <a:t/>
            </a:r>
            <a:br>
              <a:rPr lang="ru-RU" b="1" i="1" dirty="0"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476" y="1396718"/>
            <a:ext cx="7397263" cy="2612575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spcAft>
                <a:spcPts val="0"/>
              </a:spcAft>
              <a:buNone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ХМАО-Югры «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Пыть-Яхская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окружная клиническая больница» (314 коек; 728 посещений в смену);</a:t>
            </a:r>
          </a:p>
          <a:p>
            <a:pPr marL="0" lvl="0" indent="0" algn="just">
              <a:spcAft>
                <a:spcPts val="0"/>
              </a:spcAft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АУ «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Пыть-Яхская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стоматологическая поликлиника» (150 посещений в смену).</a:t>
            </a:r>
          </a:p>
          <a:p>
            <a:pPr marR="13335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 ХМАО-Югры «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Пыть-Яхская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окружная клиническая больница» за 2018 год выполнено:</a:t>
            </a:r>
          </a:p>
          <a:p>
            <a:pPr marL="0" marR="13335" indent="0" algn="just">
              <a:spcAft>
                <a:spcPts val="0"/>
              </a:spcAft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- 2 769 пролеченных больных в дневном стационаре (114,3% к 2017 г.); </a:t>
            </a:r>
          </a:p>
          <a:p>
            <a:pPr marL="0" marR="13335" indent="0" algn="just">
              <a:spcAft>
                <a:spcPts val="0"/>
              </a:spcAft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- 25 184 человека охвачено профилактическим осмотром (95,7% к 2017 г.); </a:t>
            </a:r>
          </a:p>
          <a:p>
            <a:pPr marL="0" marR="13335" indent="0" algn="just">
              <a:spcAft>
                <a:spcPts val="0"/>
              </a:spcAft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- 11 745 больных пролечено в круглосуточном стационаре (99% к 2017 г.); </a:t>
            </a:r>
          </a:p>
          <a:p>
            <a:pPr marL="0" marR="13335" indent="0" algn="just">
              <a:spcAft>
                <a:spcPts val="0"/>
              </a:spcAft>
              <a:buNone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14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623 выезда скорой медицинской помощи (97,2% к 2017 г.). </a:t>
            </a:r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3335" indent="0" algn="just">
              <a:spcAft>
                <a:spcPts val="0"/>
              </a:spcAft>
              <a:buNone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работников учреждения составляет 1 206 человек. По сравнению с 2017 годом общая численность работников уменьшилась на 33 человека.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09931" y="4129254"/>
            <a:ext cx="70572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3335" lvl="0" indent="-342900" algn="just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АУ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Пыть-Яхская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стоматологическая поликлиника» оказывает медицинские стоматологические услуги взрослому населению и детям: терапевтические, хирургические, ортопедические, ортодонтия. За 2018 год выполнено 7 148 амбулаторно-поликлинических посещений с профилактической целью (2017 год – 7 700). По неотложной медицинской помощи обслужено 620 человек (2017 год – 2 680 чел.). Численность работников учреждения составляет 81 чел., в том числе 18 врачей, 33 человека – средний медицинский персонал. По сравнению с аналогичным периодом 2017 года общая численность работников не изменилась.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438" y="692142"/>
            <a:ext cx="8932985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just">
              <a:lnSpc>
                <a:spcPct val="90000"/>
              </a:lnSpc>
              <a:spcBef>
                <a:spcPts val="1000"/>
              </a:spcBef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обслуживания населения, их здоровья, повышение продолжительности жизни, снижение смертности, улучшение демографии, являются основными задачами в сфере здравоохранения. По состоянию на 01.01.2019 года система здравоохранения представлена учреждениями: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83" y="513198"/>
            <a:ext cx="1753341" cy="883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68" y="1485635"/>
            <a:ext cx="3652108" cy="243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10" y="5647690"/>
            <a:ext cx="1124684" cy="1124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68" y="3979439"/>
            <a:ext cx="3628663" cy="272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2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6646" y="236835"/>
            <a:ext cx="8610600" cy="384489"/>
          </a:xfrm>
        </p:spPr>
        <p:txBody>
          <a:bodyPr>
            <a:norm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и строительство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9323" y="621325"/>
            <a:ext cx="8352691" cy="726830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целью инвестиционной политики города Пыть-Яха является наращивание объемов инвестиций в развитие экономики и социальной сферы города за счет эффективного использования бюджетных средств и привлечения иных внебюджетных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ресурсов.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270179"/>
            <a:ext cx="8675077" cy="1925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По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прогнозируемым данным за 2018 год объем инвестиций в основной капитал по полному кругу предприятий составил 3 968,73 млн.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рублей. Основой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благосостояния горожан является жилищное строительство. В январе-декабре 2018 года введено в эксплуатацию 12 122,9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жилья - 21 объект индивидуального жилищного строительства (2017 – 4 035,7 кв. м), 1 объект многоквартирного жилищного строительства (2017 - 22 755,9).  Годовой план общего объема жилищного строительства (11 377,16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 выполнен на 106,6%.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Продолжаются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по строительству 6 многоквартирных жилых домов, 23 индивидуальных жилых домов, согласно выданной исходно-разрешительной документации.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2360" y="2831411"/>
            <a:ext cx="957775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Кроме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жилищного строительства в отчетном периоде введены в эксплуатацию 2 объекта торгового назначения, 1 объект производственного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назначения. За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2018 год разработано 80 градостроительных планов земельных участков различного вида функционального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назначения.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Ближайшая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перспектива строительной индустрии - строительство объектов социального характера: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540385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физкультурно-спортивный комплекс с ледовой ареной в 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мкр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1 «Центральный»;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 «Школа - Детский Сад (330 учащихся/220 мест)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(Общеобразовательная организация с универсальной </a:t>
            </a:r>
            <a:r>
              <a:rPr lang="ru-RU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безбарьерной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средой)».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4305573"/>
            <a:ext cx="8850923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города в рамках инвестиционной программы ОАО «ЮТЭК-Региональные сети» на 2018-2022 годы реализуется 10 инвестиционных проектов (8 объектов электроснабжения) общей стоимостью 797,22 млн. руб., за 2018 год инвестировано 72,47 </a:t>
            </a:r>
            <a:r>
              <a:rPr kumimoji="0" lang="ru-RU" alt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Предприятием ОАО «ЮТЭК – Региональные сети» при поддержке муниципального образования реализован инвестиционный проект на реконструкцию объекта  «Подстанция М-</a:t>
            </a:r>
            <a:r>
              <a:rPr kumimoji="0" lang="en-US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расположенного по адресу ХМАО-Югра, город Пыть-Ях, 8 </a:t>
            </a:r>
            <a:r>
              <a:rPr kumimoji="0" lang="ru-RU" alt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«Горка». Общий объем инвестиций на выполнение реконструкции объекта составляет 180,3 млн. рублей. Проектная мощность объекта «Подстанция силовая М-</a:t>
            </a:r>
            <a:r>
              <a:rPr kumimoji="0" lang="en-US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- 3,20 МВА, протяженность сетей 0,10 км. 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30" y="1096064"/>
            <a:ext cx="2693930" cy="1515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0" y="2715191"/>
            <a:ext cx="2295880" cy="162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00" y="4543714"/>
            <a:ext cx="2585821" cy="1722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4" y="5785315"/>
            <a:ext cx="20764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0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332510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1500" spc="80" dirty="0">
                <a:latin typeface="Times New Roman" panose="02020603050405020304" pitchFamily="18" charset="0"/>
              </a:rPr>
              <a:t>Уровень инфляции и </a:t>
            </a:r>
            <a:r>
              <a:rPr lang="ru-RU" sz="1500" spc="80" dirty="0" smtClean="0">
                <a:latin typeface="Times New Roman" panose="02020603050405020304" pitchFamily="18" charset="0"/>
              </a:rPr>
              <a:t>анализ </a:t>
            </a:r>
            <a:r>
              <a:rPr lang="ru-RU" sz="1500" spc="80" dirty="0">
                <a:latin typeface="Times New Roman" panose="02020603050405020304" pitchFamily="18" charset="0"/>
              </a:rPr>
              <a:t>изменения розничных цен</a:t>
            </a:r>
            <a:r>
              <a:rPr lang="ru-RU" sz="5400" b="1" i="1" dirty="0">
                <a:latin typeface="Arial" panose="020B0604020202020204" pitchFamily="34" charset="0"/>
              </a:rPr>
              <a:t/>
            </a:r>
            <a:br>
              <a:rPr lang="ru-RU" sz="5400" b="1" i="1" dirty="0"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8729" y="937847"/>
            <a:ext cx="8373180" cy="2004645"/>
          </a:xfrm>
        </p:spPr>
        <p:txBody>
          <a:bodyPr>
            <a:no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По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данным Управления информационного мониторинга БУ «Региональный центр инвестиций» ХМАО-Югры за 2018 год рост цен в среднем составил от 2% до 51%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на: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рыбу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мороженную, рис шлифованный, горох, фасоль, вермишель, масло сливочное, творог нежирный, молоко цельное пастеризованное, соль поваренная пищевая, лук репчатый, капусту свежую, муку высшего и 1 сорта, яйцо столовое (куриное), сахар-песок, пшено, макаронные изделия в ассортименте, кефир, картофель, крупу пшеничную, сметану, морковь, крупу манную, крупу овсяную и перловую. Снижение цен за аналогичный период составило в среднем от 1% до 12% на куры, яблоки, гречневую крупу, говядину 1 категории, свинину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остальные продовольственные товары, такие как масло подсолнечное, хлеб ржаной, ржано-пшеничный, хлеб и хлебобулочные изделия, ценовая ситуация характеризуется как стабильная.</a:t>
            </a:r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9" y="937847"/>
            <a:ext cx="2158091" cy="15861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84834" y="3105989"/>
            <a:ext cx="812722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  <a:tabLst>
                <a:tab pos="1143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Тарифы на управление и содержание жилищного фонда по всем управляющим компаниям, ТСЖ, 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КТОСам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 анализируемый период в среднем выросли на 2%: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  <a:tabLst>
                <a:tab pos="1143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капитальное жилье 7-9-10-ти этажные здания – 34,53 рублей 1 м2 .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  <a:tabLst>
                <a:tab pos="1143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капитальное жилье 5-4-3-2-х и одноэтажные здания – 31,47 рублей 1 м2;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  <a:tabLst>
                <a:tab pos="114300" algn="l"/>
              </a:tabLs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деревянное жилье – 29,97 рублей 1 м2.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06" y="2932849"/>
            <a:ext cx="2159543" cy="16196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1678" y="4462747"/>
            <a:ext cx="749373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Рост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тарифов на услуги телефонной связи, предоставляемые ПАО «Ростелеком» составил 1%, на услуги ПАО «МТС» произошло снижение в среднем на 4%.	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Рост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тарифов на почтовые услуги по ФГУП «Почта России» (пересылка писем, бандеролей) произошел в среднем на 5%. Стоимость проезда в автобусах общего пользования повысилась на 5% в соответствии с приказом Муниципального унитарного пассажирского автотранспортного предприятия от 21.12.2017 г. № 199 «О повышении стоимости проезда на городских и сезонных маршрутах» и составляет 23 рубля.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385" y="5099539"/>
            <a:ext cx="2344615" cy="17584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554" y="3734255"/>
            <a:ext cx="1768800" cy="14150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51677" y="6173484"/>
            <a:ext cx="74937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отчетный период рост цены на ГСМ в среднем составляет 17%: АИ-80 (25%), АИ-95 (13%), АИ-92 (12%), Дизтопливо (19%).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167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1230"/>
            <a:ext cx="12192000" cy="14067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278" y="605124"/>
            <a:ext cx="10178322" cy="367892"/>
          </a:xfrm>
        </p:spPr>
        <p:txBody>
          <a:bodyPr>
            <a:normAutofit/>
          </a:bodyPr>
          <a:lstStyle/>
          <a:p>
            <a:pPr algn="l"/>
            <a:r>
              <a:rPr lang="ru-RU" sz="1500" spc="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  <a:endParaRPr lang="ru-RU" sz="1500" spc="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6399" y="1114942"/>
            <a:ext cx="101990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обеспечения экологической безопасности и сохранения благоприятной окружающей среды на территории муниципального образования реализуется муниципальная программа «Обеспечение экологической безопасности муниципального образования городской округ город Пыть-Ях на 2018 – 2025 годы и на период до 2030 года». На реализацию муниципальной программы в 2018 году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было предусмотрено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5 035,3 тыс. руб. (окружной бюджет – 3 335,3 тыс. руб. бюджет МО – 1 700,0 тыс. руб.). В рамках программы реализованы мероприятия по ликвидации несанкционированных свалок по договору с подрядной организацией ООО «ДРСК».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 территории, очищенной от свалок – 6 га, объем вывезенного мусора составил 1054 м3.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Проведены работы по дезинсекции и дератизации территорий в </a:t>
            </a:r>
            <a:r>
              <a:rPr lang="ru-RU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г.Пыть-Яхе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Обработка территорий, наиболее посещаемых населением, специальными средствами от клещей, грызунов и насекомых, га  - 100% к плану (план 2184,76 га ).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969" y="3523757"/>
            <a:ext cx="115120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международной экологической акции «Спасти и сохранить» проведено 107 мероприятий: конкурсы, театрализованные представления, слайд –шоу, игры- путешествия, мастер классы, беседы, коллажи, экологические игры, викторины, акции, презентации, конкурсы рисунков и плакатов, классные часы, городской конкурс экологической рекламы «Мы за чистый город!»», конкурс детского рисунка «Зеленый автобус», общегородские субботники «Мой чистый дом –Югра» и акция «Чистый берег».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охраны городских лесов, лесопарковых зон, проводятся профилактические мероприятия, санитарное содержание, санитарная и выборочная рубка поврежденных деревьев, проводится покос травы вдоль тропинок в лесопарковых зонах.  В 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весенне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–летний период еженедельно проводится патрулирование территории городских лесов. С целью предупреждения нарушения правил поведения в городском лесу, лесопарковых зонах установлены аншлаги противопожарной и лесозащитной тематики.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070"/>
            <a:ext cx="1406770" cy="2813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602" y="2608629"/>
            <a:ext cx="1300819" cy="10030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22" y="187856"/>
            <a:ext cx="1502163" cy="8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След самолета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4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6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7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8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9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512</TotalTime>
  <Words>1954</Words>
  <Application>Microsoft Office PowerPoint</Application>
  <PresentationFormat>Широкоэкранный</PresentationFormat>
  <Paragraphs>100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14</vt:i4>
      </vt:variant>
    </vt:vector>
  </HeadingPairs>
  <TitlesOfParts>
    <vt:vector size="36" baseType="lpstr">
      <vt:lpstr>Arial</vt:lpstr>
      <vt:lpstr>Bookman Old Style</vt:lpstr>
      <vt:lpstr>Century Gothic</vt:lpstr>
      <vt:lpstr>Corbel</vt:lpstr>
      <vt:lpstr>Courier New</vt:lpstr>
      <vt:lpstr>Gill Sans MT</vt:lpstr>
      <vt:lpstr>Impact</vt:lpstr>
      <vt:lpstr>Rockwell</vt:lpstr>
      <vt:lpstr>Symbol</vt:lpstr>
      <vt:lpstr>Times New Roman</vt:lpstr>
      <vt:lpstr>Trebuchet MS</vt:lpstr>
      <vt:lpstr>Tw Cen MT</vt:lpstr>
      <vt:lpstr>Wingdings 3</vt:lpstr>
      <vt:lpstr>След самолета</vt:lpstr>
      <vt:lpstr>Легкий дым</vt:lpstr>
      <vt:lpstr>2_След самолета</vt:lpstr>
      <vt:lpstr>Грань</vt:lpstr>
      <vt:lpstr>Badge</vt:lpstr>
      <vt:lpstr>Капля</vt:lpstr>
      <vt:lpstr>Параллакс</vt:lpstr>
      <vt:lpstr>Сектор</vt:lpstr>
      <vt:lpstr>Damask</vt:lpstr>
      <vt:lpstr>  ИТОГИ  СОЦИАЛЬНО – ЭКОНОМИЧЕСКОГО РАЗВИТИЯ  муниципального образования городской округ  город ПЫТЬ-ЯХ   за 2018 год </vt:lpstr>
      <vt:lpstr>Промышленность   Объем промышленного производства товаров, работ и услуг собственными силами по крупным и средним предприятиям по статистическим данным за 2018 год составил 36 754,1 млн. рублей или 115,4% к 2017 году (31 840,5 млн. руб.). </vt:lpstr>
      <vt:lpstr>                                                                             Агропромышленный комплекс</vt:lpstr>
      <vt:lpstr>Потребительский рынок</vt:lpstr>
      <vt:lpstr>Транспортное обслуживание</vt:lpstr>
      <vt:lpstr>ЗДРАВООХРАНЕНИЕ  </vt:lpstr>
      <vt:lpstr>Инвестиции и строительство</vt:lpstr>
      <vt:lpstr>Уровень инфляции и анализ изменения розничных цен </vt:lpstr>
      <vt:lpstr>Охрана окружающей среды</vt:lpstr>
      <vt:lpstr>ДЕМОГРАФИЧЕСКАЯ СИТУАЦИЯ</vt:lpstr>
      <vt:lpstr>Презентация PowerPoint</vt:lpstr>
      <vt:lpstr>Презентация PowerPoint</vt:lpstr>
      <vt:lpstr>Заключение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ИТОГИ  СОЦИАЛЬНО – ЭКОНОМИЧЕСКОГО РАЗВИТИЯ  муниципального образования городской округ  город ПЫТЬ-ЯХ   за 2018 год </dc:title>
  <dc:creator>Евгений Келлер</dc:creator>
  <cp:lastModifiedBy>Евгений Келлер</cp:lastModifiedBy>
  <cp:revision>50</cp:revision>
  <dcterms:created xsi:type="dcterms:W3CDTF">2019-05-20T10:08:44Z</dcterms:created>
  <dcterms:modified xsi:type="dcterms:W3CDTF">2019-05-28T12:08:42Z</dcterms:modified>
</cp:coreProperties>
</file>