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64" r:id="rId5"/>
    <p:sldId id="265" r:id="rId6"/>
    <p:sldId id="261" r:id="rId7"/>
    <p:sldId id="258" r:id="rId8"/>
    <p:sldId id="259" r:id="rId9"/>
    <p:sldId id="267" r:id="rId10"/>
    <p:sldId id="269" r:id="rId11"/>
    <p:sldId id="260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1111122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layout>
        <c:manualLayout>
          <c:xMode val="edge"/>
          <c:yMode val="edge"/>
          <c:x val="0.14151185962865753"/>
          <c:y val="2.1205503608923884E-2"/>
        </c:manualLayout>
      </c:layout>
      <c:overlay val="0"/>
      <c:txPr>
        <a:bodyPr/>
        <a:lstStyle/>
        <a:p>
          <a:pPr algn="ctr">
            <a:defRPr/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3.4869203849518818E-2"/>
          <c:y val="0.16219006727683172"/>
          <c:w val="0.58389895013123361"/>
          <c:h val="0.82735069117740034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ЧИСЛЕННОСТЬ ЗАНЯТЫХ В НЕФОРМАЛЬНОМ СЕКТОРЕ 
ПО ВИДАМ ЭКОНОМИЧЕСКОЙ ДЕЯТЕЛЬНОСТИ на примере 2021 года, тыс. человек</c:v>
                </c:pt>
              </c:strCache>
            </c:strRef>
          </c:tx>
          <c:dLbls>
            <c:txPr>
              <a:bodyPr/>
              <a:lstStyle/>
              <a:p>
                <a:pPr>
                  <a:defRPr sz="1200" b="1" i="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Лист1!$A$2:$A$12</c:f>
              <c:strCache>
                <c:ptCount val="11"/>
                <c:pt idx="0">
                  <c:v>оптовая и розничная торговля, ремонт автотранспортных средств</c:v>
                </c:pt>
                <c:pt idx="1">
                  <c:v>сельское, лесное хозяйство, охота, рыболовство </c:v>
                </c:pt>
                <c:pt idx="2">
                  <c:v>обрабатывающие производства</c:v>
                </c:pt>
                <c:pt idx="3">
                  <c:v>строительство</c:v>
                </c:pt>
                <c:pt idx="4">
                  <c:v>транспортировка и хранение </c:v>
                </c:pt>
                <c:pt idx="5">
                  <c:v>гостинечный бизнес и предприятия общественного питания</c:v>
                </c:pt>
                <c:pt idx="6">
                  <c:v>здравоохранение и социальные услуги</c:v>
                </c:pt>
                <c:pt idx="7">
                  <c:v>образование</c:v>
                </c:pt>
                <c:pt idx="8">
                  <c:v>информация и связь</c:v>
                </c:pt>
                <c:pt idx="9">
                  <c:v>культура, спорт, организация досуга и развлечений</c:v>
                </c:pt>
                <c:pt idx="10">
                  <c:v>Другое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4467</c:v>
                </c:pt>
                <c:pt idx="1">
                  <c:v>2334</c:v>
                </c:pt>
                <c:pt idx="2">
                  <c:v>1553</c:v>
                </c:pt>
                <c:pt idx="3">
                  <c:v>1525</c:v>
                </c:pt>
                <c:pt idx="4">
                  <c:v>1523</c:v>
                </c:pt>
                <c:pt idx="5">
                  <c:v>592</c:v>
                </c:pt>
                <c:pt idx="6">
                  <c:v>213</c:v>
                </c:pt>
                <c:pt idx="7">
                  <c:v>188</c:v>
                </c:pt>
                <c:pt idx="8">
                  <c:v>122</c:v>
                </c:pt>
                <c:pt idx="9">
                  <c:v>121</c:v>
                </c:pt>
                <c:pt idx="10">
                  <c:v>1933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4853226159230093"/>
          <c:y val="0.33182589998620293"/>
          <c:w val="0.34272211286089244"/>
          <c:h val="0.53776713315407709"/>
        </c:manualLayout>
      </c:layout>
      <c:overlay val="0"/>
      <c:txPr>
        <a:bodyPr/>
        <a:lstStyle/>
        <a:p>
          <a:pPr>
            <a:defRPr sz="1200" baseline="0">
              <a:latin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dirty="0"/>
              <a:t>Численность занятых в неформальном секторе </a:t>
            </a:r>
            <a:r>
              <a:rPr lang="ru-RU" dirty="0" smtClean="0"/>
              <a:t>в</a:t>
            </a:r>
            <a:r>
              <a:rPr lang="ru-RU" baseline="0" dirty="0" smtClean="0"/>
              <a:t> России </a:t>
            </a:r>
            <a:br>
              <a:rPr lang="ru-RU" baseline="0" dirty="0" smtClean="0"/>
            </a:br>
            <a:r>
              <a:rPr lang="ru-RU" dirty="0" smtClean="0"/>
              <a:t>по </a:t>
            </a:r>
            <a:r>
              <a:rPr lang="ru-RU" dirty="0"/>
              <a:t>годам, млн. человек</a:t>
            </a:r>
          </a:p>
        </c:rich>
      </c:tx>
      <c:layout/>
      <c:overlay val="0"/>
    </c:title>
    <c:autoTitleDeleted val="0"/>
    <c:plotArea>
      <c:layout/>
      <c:lineChart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Численность занятых в неформальном секторе по годам, млн. человек</c:v>
                </c:pt>
              </c:strCache>
            </c:strRef>
          </c:tx>
          <c:dLbls>
            <c:txPr>
              <a:bodyPr/>
              <a:lstStyle/>
              <a:p>
                <a:pPr>
                  <a:defRPr sz="1200" b="1" i="0" baseline="0">
                    <a:latin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Лист1!$A$2:$A$11</c:f>
              <c:numCache>
                <c:formatCode>General</c:formatCode>
                <c:ptCount val="10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  <c:pt idx="6">
                  <c:v>2019</c:v>
                </c:pt>
                <c:pt idx="7">
                  <c:v>2020</c:v>
                </c:pt>
                <c:pt idx="8">
                  <c:v>2021</c:v>
                </c:pt>
                <c:pt idx="9">
                  <c:v>2022</c:v>
                </c:pt>
              </c:numCache>
            </c:num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14.1</c:v>
                </c:pt>
                <c:pt idx="1">
                  <c:v>14.4</c:v>
                </c:pt>
                <c:pt idx="2">
                  <c:v>14.8</c:v>
                </c:pt>
                <c:pt idx="3">
                  <c:v>15.4</c:v>
                </c:pt>
                <c:pt idx="4">
                  <c:v>14.3</c:v>
                </c:pt>
                <c:pt idx="5">
                  <c:v>14.6</c:v>
                </c:pt>
                <c:pt idx="6">
                  <c:v>14.8</c:v>
                </c:pt>
                <c:pt idx="7">
                  <c:v>14.1</c:v>
                </c:pt>
                <c:pt idx="8">
                  <c:v>14.6</c:v>
                </c:pt>
                <c:pt idx="9">
                  <c:v>13.2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6821248"/>
        <c:axId val="135158528"/>
      </c:lineChart>
      <c:catAx>
        <c:axId val="1368212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 i="0" baseline="0">
                <a:latin typeface="Times New Roman" panose="02020603050405020304" pitchFamily="18" charset="0"/>
              </a:defRPr>
            </a:pPr>
            <a:endParaRPr lang="ru-RU"/>
          </a:p>
        </c:txPr>
        <c:crossAx val="135158528"/>
        <c:crosses val="autoZero"/>
        <c:auto val="1"/>
        <c:lblAlgn val="ctr"/>
        <c:lblOffset val="100"/>
        <c:noMultiLvlLbl val="0"/>
      </c:catAx>
      <c:valAx>
        <c:axId val="13515852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 b="1" i="0" baseline="0">
                <a:latin typeface="Times New Roman" panose="02020603050405020304" pitchFamily="18" charset="0"/>
              </a:defRPr>
            </a:pPr>
            <a:endParaRPr lang="ru-RU"/>
          </a:p>
        </c:txPr>
        <c:crossAx val="136821248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200" baseline="0">
              <a:latin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05.05.2023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Users\LamzinaKF\Desktop\значки для презентаций\картинка3.jpg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"/>
                    </a14:imgEffect>
                    <a14:imgEffect>
                      <a14:colorTemperature colorTemp="5875"/>
                    </a14:imgEffect>
                    <a14:imgEffect>
                      <a14:saturation sat="45000"/>
                    </a14:imgEffect>
                    <a14:imgEffect>
                      <a14:brightnessContrast bright="-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077" y="0"/>
            <a:ext cx="9144000" cy="6850414"/>
          </a:xfrm>
          <a:prstGeom prst="rect">
            <a:avLst/>
          </a:prstGeom>
          <a:noFill/>
          <a:effectLst>
            <a:glow rad="127000">
              <a:schemeClr val="accent1"/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2348880"/>
            <a:ext cx="7848600" cy="1927225"/>
          </a:xfrm>
        </p:spPr>
        <p:txBody>
          <a:bodyPr/>
          <a:lstStyle/>
          <a:p>
            <a:pPr algn="ctr"/>
            <a:r>
              <a:rPr lang="ru-RU" sz="6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Неформальная занято</a:t>
            </a:r>
            <a:r>
              <a:rPr lang="ru-RU" sz="6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сть </a:t>
            </a:r>
            <a:endParaRPr lang="ru-RU" sz="6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076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15616" y="476672"/>
            <a:ext cx="6264696" cy="58477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трудового договора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81493" y="1647645"/>
            <a:ext cx="1430267" cy="46166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сведения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82732" y="1612848"/>
            <a:ext cx="1300457" cy="46166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условия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47018" y="2492895"/>
            <a:ext cx="2289549" cy="46166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обязательные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64320" y="2468682"/>
            <a:ext cx="2772816" cy="46166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дополнительные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17598" y="2347887"/>
            <a:ext cx="3202374" cy="1077218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ФИО, документ удостоверяющий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личность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2328" y="3539372"/>
            <a:ext cx="3197644" cy="1015663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трудовом 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Дата, номер, место заключения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2328" y="4655969"/>
            <a:ext cx="3197644" cy="707886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работодателе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Наименование/ФИО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ИНН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18126" y="3348160"/>
            <a:ext cx="2619010" cy="2246769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испытательный срок, неразглашение охраняемой законом тайны, отработка после обучения за счет работодателя и т.д.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" name="Прямая со стрелкой 14"/>
          <p:cNvCxnSpPr/>
          <p:nvPr/>
        </p:nvCxnSpPr>
        <p:spPr>
          <a:xfrm flipH="1">
            <a:off x="5500750" y="2085096"/>
            <a:ext cx="640720" cy="383586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6588224" y="2085096"/>
            <a:ext cx="720080" cy="37023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endCxn id="13" idx="0"/>
          </p:cNvCxnSpPr>
          <p:nvPr/>
        </p:nvCxnSpPr>
        <p:spPr>
          <a:xfrm>
            <a:off x="7727631" y="2954560"/>
            <a:ext cx="0" cy="3936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/>
          <p:cNvCxnSpPr>
            <a:endCxn id="38" idx="0"/>
          </p:cNvCxnSpPr>
          <p:nvPr/>
        </p:nvCxnSpPr>
        <p:spPr>
          <a:xfrm>
            <a:off x="4991792" y="2954560"/>
            <a:ext cx="1780" cy="40243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107504" y="1878477"/>
            <a:ext cx="864096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V="1">
            <a:off x="4095798" y="1061447"/>
            <a:ext cx="0" cy="27932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flipV="1">
            <a:off x="1835696" y="1340767"/>
            <a:ext cx="4497264" cy="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flipV="1">
            <a:off x="1835696" y="1340768"/>
            <a:ext cx="0" cy="306877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>
            <a:stCxn id="6" idx="0"/>
          </p:cNvCxnSpPr>
          <p:nvPr/>
        </p:nvCxnSpPr>
        <p:spPr>
          <a:xfrm flipV="1">
            <a:off x="6332961" y="1340768"/>
            <a:ext cx="0" cy="27208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единительная линия 56"/>
          <p:cNvCxnSpPr/>
          <p:nvPr/>
        </p:nvCxnSpPr>
        <p:spPr>
          <a:xfrm flipV="1">
            <a:off x="107504" y="1878478"/>
            <a:ext cx="0" cy="3131434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 flipH="1">
            <a:off x="110676" y="2716516"/>
            <a:ext cx="111652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>
            <a:stCxn id="10" idx="1"/>
          </p:cNvCxnSpPr>
          <p:nvPr/>
        </p:nvCxnSpPr>
        <p:spPr>
          <a:xfrm flipH="1" flipV="1">
            <a:off x="107504" y="4047203"/>
            <a:ext cx="114824" cy="1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Прямая соединительная линия 78"/>
          <p:cNvCxnSpPr>
            <a:stCxn id="11" idx="1"/>
          </p:cNvCxnSpPr>
          <p:nvPr/>
        </p:nvCxnSpPr>
        <p:spPr>
          <a:xfrm flipH="1">
            <a:off x="107504" y="5009912"/>
            <a:ext cx="114824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3722824" y="3356992"/>
            <a:ext cx="2541496" cy="1938992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место работы, трудовая функция (должность), дата начала работы, условия оплаты труда, условия труда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11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Что делать для защиты своих трудовых прав?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600200"/>
            <a:ext cx="8784976" cy="487680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случае, если Вы столкнетесь с проблемами неформальной занятости, отказом работодателя от заключения трудового договора, «серыми» схемами выплаты заработной платы, необходимо обратиться: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Государственную инспекцию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труда в Ханты-Мансийском автономном округе – Югре по телефону: </a:t>
            </a:r>
            <a:r>
              <a:rPr lang="ru-RU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 (952) </a:t>
            </a:r>
            <a:r>
              <a:rPr lang="ru-RU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707-31-61;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Департамент труда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занятости населения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Ханты-Мансийского автономного округа – Югры по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телефону «горячей линии»: </a:t>
            </a:r>
            <a:r>
              <a:rPr lang="ru-RU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8 (3467) 33-16-14 (доб. 4</a:t>
            </a:r>
            <a:r>
              <a:rPr lang="ru-RU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муниципальные рабочие группы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снижению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неформальной занятости;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суд с исковым заявлением о признании правоотношений трудовыми.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9635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533400"/>
            <a:ext cx="8712968" cy="990600"/>
          </a:xfrm>
        </p:spPr>
        <p:txBody>
          <a:bodyPr>
            <a:normAutofit/>
          </a:bodyPr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Что такое «неформальная занятость»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876800"/>
          </a:xfrm>
        </p:spPr>
        <p:txBody>
          <a:bodyPr/>
          <a:lstStyle/>
          <a:p>
            <a:pPr algn="just"/>
            <a:r>
              <a:rPr lang="ru-RU" sz="3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Неформальная занятость</a:t>
            </a:r>
            <a:r>
              <a:rPr lang="ru-RU" sz="3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вид трудовых отношений, основанных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устной договоренности, без заключения трудового договора, без официальной выплаты заработной платы (полностью или частично) и связанных с ней налогов и отчислений </a:t>
            </a: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 </a:t>
            </a: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внебюджетные фонды</a:t>
            </a:r>
            <a:r>
              <a:rPr lang="ru-RU" sz="3000" dirty="0"/>
              <a:t>.</a:t>
            </a:r>
          </a:p>
          <a:p>
            <a:endParaRPr lang="ru-RU" dirty="0"/>
          </a:p>
        </p:txBody>
      </p:sp>
      <p:pic>
        <p:nvPicPr>
          <p:cNvPr id="1027" name="Picture 3" descr="C:\Users\LamzinaKF\Desktop\значки для презентаций\вопрос2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20114">
            <a:off x="7673596" y="476672"/>
            <a:ext cx="1092151" cy="960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5965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каких сферах чаще всего встречается «неформальная занятость»?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876800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Сельское хозяйство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Строительство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Торговля;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Автосервис;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Общественное питание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Сфера услуг;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Временные или сезонные работы; 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ЖКХ и т.д.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9068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3048890"/>
              </p:ext>
            </p:extLst>
          </p:nvPr>
        </p:nvGraphicFramePr>
        <p:xfrm>
          <a:off x="0" y="404664"/>
          <a:ext cx="9144000" cy="6453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38638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789452"/>
              </p:ext>
            </p:extLst>
          </p:nvPr>
        </p:nvGraphicFramePr>
        <p:xfrm>
          <a:off x="0" y="404664"/>
          <a:ext cx="9144000" cy="6360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80533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6109" y="404664"/>
            <a:ext cx="8229600" cy="918592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Последствия работы без заключения трудового договора </a:t>
            </a:r>
            <a:endParaRPr lang="ru-RU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4876800"/>
          </a:xfrm>
        </p:spPr>
        <p:txBody>
          <a:bodyPr lIns="72000" bIns="72000"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 			</a:t>
            </a:r>
            <a:endParaRPr lang="ru-RU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04752" y="1288122"/>
            <a:ext cx="8784976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ежегодного оплачиваемого отпуска;</a:t>
            </a:r>
          </a:p>
          <a:p>
            <a:pPr algn="just"/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Работник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лишает себя возможности: получать оплачиваемые больничные листы в период временной нетрудоспособности, оформления отпуска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беременности и родам, и отпуска по уходу за ребенком до достижения им 3 лет, получения пособия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безработице и выходного пособия при увольнении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сокращению штата;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Работник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сможет получить налоговый вычет по налогу на доходы физических лиц (НДФЛ) за покупку жилья, за обучение и лечение, взять кредит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банке;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Работодатель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перечисляет соответствующие суммы в Социальный фонд России, что в будущем приведет к назначению более низких размеров пенсии;</a:t>
            </a:r>
          </a:p>
          <a:p>
            <a:pPr algn="just"/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Отсутствие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прочих гарантий и компенсаций, установленных трудовым законодательством.</a:t>
            </a:r>
          </a:p>
        </p:txBody>
      </p:sp>
      <p:pic>
        <p:nvPicPr>
          <p:cNvPr id="8" name="Picture 3" descr="C:\Users\LamzinaKF\Desktop\значки для презентаций\крестик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274" y="1400112"/>
            <a:ext cx="244624" cy="244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3" descr="C:\Users\LamzinaKF\Desktop\значки для презентаций\крестик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376" y="1680959"/>
            <a:ext cx="244624" cy="244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 descr="C:\Users\LamzinaKF\Desktop\значки для презентаций\крестик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376" y="3136378"/>
            <a:ext cx="244624" cy="244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3" descr="C:\Users\LamzinaKF\Desktop\значки для презентаций\крестик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274" y="3933056"/>
            <a:ext cx="244624" cy="244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 descr="C:\Users\LamzinaKF\Desktop\значки для презентаций\крестик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376" y="4869160"/>
            <a:ext cx="244624" cy="244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699792" y="5157192"/>
            <a:ext cx="6174796" cy="1400383"/>
          </a:xfrm>
          <a:prstGeom prst="rect">
            <a:avLst/>
          </a:prstGeom>
          <a:noFill/>
          <a:ln w="222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1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Кроме </a:t>
            </a:r>
            <a:r>
              <a:rPr lang="ru-RU" sz="1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того, для работника, работающего не официально, предусмотрена налоговая ответственность, так согласно ст. 122 </a:t>
            </a:r>
            <a:r>
              <a:rPr lang="ru-RU" sz="1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Налогового кодекса Российской Федерации </a:t>
            </a:r>
            <a:r>
              <a:rPr lang="ru-RU" sz="1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неуплата или неполная уплата сумм налога влечет взыскание штрафа </a:t>
            </a:r>
            <a:r>
              <a:rPr lang="ru-RU" sz="1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1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размере 20% </a:t>
            </a:r>
            <a:r>
              <a:rPr lang="ru-RU" sz="17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17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неуплаченной суммы налога.</a:t>
            </a:r>
          </a:p>
        </p:txBody>
      </p:sp>
      <p:pic>
        <p:nvPicPr>
          <p:cNvPr id="2055" name="Picture 7" descr="C:\Users\LamzinaKF\Desktop\значки для презентаций\Exclamation-mark-Background-PNG-Clip-Art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724280" y="5229200"/>
            <a:ext cx="332292" cy="2885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6831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735360"/>
          </a:xfrm>
        </p:spPr>
        <p:txBody>
          <a:bodyPr anchor="t">
            <a:normAutofit/>
          </a:bodyPr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Трудовые отношения в правовом поле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12776"/>
            <a:ext cx="8568952" cy="4876800"/>
          </a:xfrm>
        </p:spPr>
        <p:txBody>
          <a:bodyPr/>
          <a:lstStyle/>
          <a:p>
            <a:pPr algn="just"/>
            <a:r>
              <a:rPr lang="ru-RU" sz="28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Трудовые отношения</a:t>
            </a:r>
            <a:r>
              <a:rPr lang="ru-RU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отношения, основанные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соглашении между работником и работодателем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личном выполнении работником за плату трудовой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функции.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Трудовые отношения возникают между работником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работодателем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основании </a:t>
            </a:r>
            <a:r>
              <a:rPr lang="ru-RU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трудового договора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заключение которого </a:t>
            </a:r>
            <a:r>
              <a:rPr lang="ru-RU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обязательным условием при приеме на работу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(статья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Трудового кодекса Российской Федерации, далее ТК РФ).</a:t>
            </a:r>
          </a:p>
          <a:p>
            <a:pPr algn="just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4131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620688"/>
            <a:ext cx="8640960" cy="4876800"/>
          </a:xfrm>
        </p:spPr>
        <p:txBody>
          <a:bodyPr>
            <a:normAutofit/>
          </a:bodyPr>
          <a:lstStyle/>
          <a:p>
            <a:pPr algn="just"/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Трудовой договор </a:t>
            </a:r>
            <a:r>
              <a:rPr lang="ru-RU" sz="29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заключается в письменной форме </a:t>
            </a:r>
            <a:r>
              <a:rPr lang="ru-RU" sz="29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9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9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9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двух экземплярах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каждый из которых подписывается работником и работодателем. Экземпляр, хранящийся 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работодателя, должен содержать подпись работника 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получении своего экземпляра договора (статья 67 ТК РФ).</a:t>
            </a:r>
          </a:p>
          <a:p>
            <a:pPr algn="just"/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ТК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РФ не допускается заключение между работником </a:t>
            </a:r>
            <a:r>
              <a:rPr lang="ru-RU" sz="2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работодателем гражданско-правового договора, если фактически между ними имеют место трудовые отношения (статья 15 ТК РФ).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6884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45963" y="484294"/>
            <a:ext cx="3514451" cy="584775"/>
          </a:xfrm>
          <a:prstGeom prst="rect">
            <a:avLst/>
          </a:prstGeom>
          <a:noFill/>
          <a:ln w="381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Трудовой договор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9512" y="1402194"/>
            <a:ext cx="2771800" cy="46166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Соглашение сторон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13667" y="1388779"/>
            <a:ext cx="2412544" cy="46166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 обязан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084168" y="1409943"/>
            <a:ext cx="2952328" cy="46166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Работодатель обязан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13667" y="4442912"/>
            <a:ext cx="2367880" cy="156966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соблюдать правила внутреннего распорядка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513667" y="2190924"/>
            <a:ext cx="2367880" cy="1938992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 работать в интересах, под управлением и контролем работодателя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14325" y="2190924"/>
            <a:ext cx="2799928" cy="1200329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предоставить работу о которой договорились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214325" y="3682957"/>
            <a:ext cx="2799928" cy="1200329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своевременно и полностью платить заработную плату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214325" y="5183751"/>
            <a:ext cx="2799928" cy="1200329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обеспечить надлежащие условия труда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57522" y="2163312"/>
            <a:ext cx="1296144" cy="46166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стороны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0" y="2901085"/>
            <a:ext cx="1425359" cy="46166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569675" y="2896242"/>
            <a:ext cx="1907395" cy="461665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работодатель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" name="Прямая со стрелкой 18"/>
          <p:cNvCxnSpPr>
            <a:endCxn id="15" idx="0"/>
          </p:cNvCxnSpPr>
          <p:nvPr/>
        </p:nvCxnSpPr>
        <p:spPr>
          <a:xfrm>
            <a:off x="1405594" y="1871608"/>
            <a:ext cx="0" cy="29170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 flipH="1">
            <a:off x="1189570" y="2633041"/>
            <a:ext cx="216024" cy="26320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1565412" y="2624977"/>
            <a:ext cx="198276" cy="247605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 flipH="1">
            <a:off x="4603188" y="1060948"/>
            <a:ext cx="1" cy="348995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4603189" y="1899220"/>
            <a:ext cx="0" cy="29170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4603189" y="4151208"/>
            <a:ext cx="0" cy="29170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7560332" y="1899220"/>
            <a:ext cx="0" cy="29170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7556945" y="3391253"/>
            <a:ext cx="0" cy="29170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7556945" y="4883286"/>
            <a:ext cx="0" cy="29170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flipH="1">
            <a:off x="2771800" y="1069069"/>
            <a:ext cx="933952" cy="31971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5580112" y="1069069"/>
            <a:ext cx="864096" cy="333125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1378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Ясность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866</TotalTime>
  <Words>356</Words>
  <Application>Microsoft Office PowerPoint</Application>
  <PresentationFormat>Экран (4:3)</PresentationFormat>
  <Paragraphs>55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Ясность</vt:lpstr>
      <vt:lpstr>Неформальная занятость </vt:lpstr>
      <vt:lpstr>Что такое «неформальная занятость»</vt:lpstr>
      <vt:lpstr>В каких сферах чаще всего встречается «неформальная занятость»?</vt:lpstr>
      <vt:lpstr>Презентация PowerPoint</vt:lpstr>
      <vt:lpstr>Презентация PowerPoint</vt:lpstr>
      <vt:lpstr>Последствия работы без заключения трудового договора </vt:lpstr>
      <vt:lpstr>Трудовые отношения в правовом поле</vt:lpstr>
      <vt:lpstr>Презентация PowerPoint</vt:lpstr>
      <vt:lpstr>Презентация PowerPoint</vt:lpstr>
      <vt:lpstr>Презентация PowerPoint</vt:lpstr>
      <vt:lpstr>Что делать для защиты своих трудовых прав?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Неформальная занятость </dc:title>
  <dc:creator>Ламзина Ксения Федоровна</dc:creator>
  <cp:lastModifiedBy>Ламзина Ксения Федоровна</cp:lastModifiedBy>
  <cp:revision>29</cp:revision>
  <dcterms:created xsi:type="dcterms:W3CDTF">2023-04-24T07:40:30Z</dcterms:created>
  <dcterms:modified xsi:type="dcterms:W3CDTF">2023-05-05T09:13:31Z</dcterms:modified>
</cp:coreProperties>
</file>