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  <p:sldMasterId id="2147483672" r:id="rId2"/>
  </p:sldMasterIdLst>
  <p:notesMasterIdLst>
    <p:notesMasterId r:id="rId21"/>
  </p:notesMasterIdLst>
  <p:handoutMasterIdLst>
    <p:handoutMasterId r:id="rId22"/>
  </p:handoutMasterIdLst>
  <p:sldIdLst>
    <p:sldId id="1751" r:id="rId3"/>
    <p:sldId id="1923" r:id="rId4"/>
    <p:sldId id="1924" r:id="rId5"/>
    <p:sldId id="1926" r:id="rId6"/>
    <p:sldId id="1927" r:id="rId7"/>
    <p:sldId id="1928" r:id="rId8"/>
    <p:sldId id="1929" r:id="rId9"/>
    <p:sldId id="1930" r:id="rId10"/>
    <p:sldId id="1931" r:id="rId11"/>
    <p:sldId id="1932" r:id="rId12"/>
    <p:sldId id="1933" r:id="rId13"/>
    <p:sldId id="1925" r:id="rId14"/>
    <p:sldId id="1904" r:id="rId15"/>
    <p:sldId id="1905" r:id="rId16"/>
    <p:sldId id="1906" r:id="rId17"/>
    <p:sldId id="1907" r:id="rId18"/>
    <p:sldId id="1908" r:id="rId19"/>
    <p:sldId id="1755" r:id="rId20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90" userDrawn="1">
          <p15:clr>
            <a:srgbClr val="A4A3A4"/>
          </p15:clr>
        </p15:guide>
        <p15:guide id="3" orient="horz" pos="935" userDrawn="1">
          <p15:clr>
            <a:srgbClr val="A4A3A4"/>
          </p15:clr>
        </p15:guide>
        <p15:guide id="5" pos="6250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userDrawn="1">
          <p15:clr>
            <a:srgbClr val="A4A3A4"/>
          </p15:clr>
        </p15:guide>
        <p15:guide id="8" orient="horz" pos="13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ьвов Степан" initials="ЛС" lastIdx="6" clrIdx="0"/>
  <p:cmAuthor id="2" name="User" initials="U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8B6A3"/>
    <a:srgbClr val="FBE5D6"/>
    <a:srgbClr val="C9E1DB"/>
    <a:srgbClr val="FFEFEF"/>
    <a:srgbClr val="EEF4FA"/>
    <a:srgbClr val="33CCCC"/>
    <a:srgbClr val="FFDCDC"/>
    <a:srgbClr val="AA8AD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7" autoAdjust="0"/>
    <p:restoredTop sz="94049" autoAdjust="0"/>
  </p:normalViewPr>
  <p:slideViewPr>
    <p:cSldViewPr>
      <p:cViewPr varScale="1">
        <p:scale>
          <a:sx n="106" d="100"/>
          <a:sy n="106" d="100"/>
        </p:scale>
        <p:origin x="-1368" y="-90"/>
      </p:cViewPr>
      <p:guideLst>
        <p:guide orient="horz" pos="890"/>
        <p:guide orient="horz" pos="935"/>
        <p:guide orient="horz" pos="1389"/>
        <p:guide pos="6250"/>
        <p:guide pos="312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285114445257516"/>
          <c:y val="2.7457198119702771E-2"/>
          <c:w val="0.46717725596172111"/>
          <c:h val="0.945085603760594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EA2-475D-97BB-FDC44463C5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От знакомых, друзей, коллег</c:v>
                </c:pt>
                <c:pt idx="1">
                  <c:v>Читал в социальных сетях (ВКонтакте, Фейсбук и пр.)</c:v>
                </c:pt>
                <c:pt idx="2">
                  <c:v>Читал в мессенджерах (Телеграм, Вотсап)</c:v>
                </c:pt>
                <c:pt idx="3">
                  <c:v>Сам видел</c:v>
                </c:pt>
                <c:pt idx="4">
                  <c:v>Видел сюжеты по телевидению</c:v>
                </c:pt>
                <c:pt idx="5">
                  <c:v>Читал в новостных агрегаторах (Яндекс, Гугл, Мэйл)</c:v>
                </c:pt>
                <c:pt idx="6">
                  <c:v>Читал в газетах (в том числе электронных)</c:v>
                </c:pt>
                <c:pt idx="7">
                  <c:v>Сам участвовал</c:v>
                </c:pt>
                <c:pt idx="8">
                  <c:v>От близких, родных</c:v>
                </c:pt>
                <c:pt idx="9">
                  <c:v>Не слышал, затрудняюсь ответить</c:v>
                </c:pt>
              </c:strCache>
            </c:strRef>
          </c:cat>
          <c:val>
            <c:numRef>
              <c:f>Лист1!$B$2:$B$11</c:f>
              <c:numCache>
                <c:formatCode>0</c:formatCode>
                <c:ptCount val="10"/>
                <c:pt idx="0">
                  <c:v>17.29576787267721</c:v>
                </c:pt>
                <c:pt idx="1">
                  <c:v>16.866689784849463</c:v>
                </c:pt>
                <c:pt idx="2">
                  <c:v>8.8918937959623356</c:v>
                </c:pt>
                <c:pt idx="3">
                  <c:v>6.7476232114054744</c:v>
                </c:pt>
                <c:pt idx="4">
                  <c:v>4.9204405693966518</c:v>
                </c:pt>
                <c:pt idx="5">
                  <c:v>4.4158415220446221</c:v>
                </c:pt>
                <c:pt idx="6">
                  <c:v>2.724556442401544</c:v>
                </c:pt>
                <c:pt idx="7">
                  <c:v>1.6737679724762395</c:v>
                </c:pt>
                <c:pt idx="8">
                  <c:v>0</c:v>
                </c:pt>
                <c:pt idx="9" formatCode="General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A2-475D-97BB-FDC44463C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5956224"/>
        <c:axId val="135360448"/>
      </c:barChart>
      <c:catAx>
        <c:axId val="195956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5360448"/>
        <c:crosses val="autoZero"/>
        <c:auto val="1"/>
        <c:lblAlgn val="ctr"/>
        <c:lblOffset val="100"/>
        <c:noMultiLvlLbl val="0"/>
      </c:catAx>
      <c:valAx>
        <c:axId val="13536044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195956224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285114445257516"/>
          <c:y val="2.7457198119702771E-2"/>
          <c:w val="0.46717725596172111"/>
          <c:h val="0.945085603760594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F5F-4D9B-8F4F-A2AB71FEF5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Не соблюдение ПДД / хамство на дорогах / ДТП</c:v>
                </c:pt>
                <c:pt idx="1">
                  <c:v>Недовольство чем-то и/или кем-то</c:v>
                </c:pt>
                <c:pt idx="2">
                  <c:v>Конфликт на рабочем месте / отсутствие квалификации</c:v>
                </c:pt>
                <c:pt idx="3">
                  <c:v>Неуважение / нарушение норм этики и морали</c:v>
                </c:pt>
                <c:pt idx="4">
                  <c:v>Личное оскорбление / некорректное высказывание в адрес человека / замечание</c:v>
                </c:pt>
                <c:pt idx="5">
                  <c:v>Недопонимание друг друга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39.908879943492977</c:v>
                </c:pt>
                <c:pt idx="1">
                  <c:v>20.043499696661442</c:v>
                </c:pt>
                <c:pt idx="2">
                  <c:v>13.395453592066065</c:v>
                </c:pt>
                <c:pt idx="3">
                  <c:v>13.395453592066065</c:v>
                </c:pt>
                <c:pt idx="4">
                  <c:v>13.395453592066065</c:v>
                </c:pt>
                <c:pt idx="5">
                  <c:v>13.256713175713456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F5F-4D9B-8F4F-A2AB71FEF5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9863680"/>
        <c:axId val="135362176"/>
      </c:barChart>
      <c:catAx>
        <c:axId val="20986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5362176"/>
        <c:crosses val="autoZero"/>
        <c:auto val="1"/>
        <c:lblAlgn val="ctr"/>
        <c:lblOffset val="100"/>
        <c:noMultiLvlLbl val="0"/>
      </c:catAx>
      <c:valAx>
        <c:axId val="135362176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209863680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909475665935195E-2"/>
          <c:y val="1.8227539302304707E-2"/>
          <c:w val="0.95309052433406483"/>
          <c:h val="0.97450668177306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Позитив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В ХМАО многое делается для социальной и культурной адаптации мигрантов</c:v>
                </c:pt>
                <c:pt idx="1">
                  <c:v>Большинство трудовых мигрантов достаточно хорошо знают русский язык и обычаи</c:v>
                </c:pt>
                <c:pt idx="2">
                  <c:v>Мигранты не оказывают существенного влияния на доступность медицины</c:v>
                </c:pt>
                <c:pt idx="3">
                  <c:v>Отличия в отношении к местным традициям не связаны с национальностью</c:v>
                </c:pt>
                <c:pt idx="4">
                  <c:v>Нет особых различий между мигрантами и местными по уровню преступности</c:v>
                </c:pt>
                <c:pt idx="5">
                  <c:v>Я не обращаю внимания на национальность, главное, чтобы человек хорошо выполнял свою работу</c:v>
                </c:pt>
                <c:pt idx="6">
                  <c:v>Для меня не важна национальность учеников в школах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22</c:v>
                </c:pt>
                <c:pt idx="1">
                  <c:v>41</c:v>
                </c:pt>
                <c:pt idx="2">
                  <c:v>65</c:v>
                </c:pt>
                <c:pt idx="3">
                  <c:v>70</c:v>
                </c:pt>
                <c:pt idx="4">
                  <c:v>67</c:v>
                </c:pt>
                <c:pt idx="5">
                  <c:v>83</c:v>
                </c:pt>
                <c:pt idx="6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2F-4B74-8BA0-8F572EFBCDC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зо</c:v>
                </c:pt>
              </c:strCache>
            </c:strRef>
          </c:tx>
          <c:spPr>
            <a:solidFill>
              <a:srgbClr val="FFFFFF">
                <a:lumMod val="9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62F-4B74-8BA0-8F572EFBCDCA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62F-4B74-8BA0-8F572EFBCDC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62F-4B74-8BA0-8F572EFBCDCA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62F-4B74-8BA0-8F572EFBCDCA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62F-4B74-8BA0-8F572EFBCDCA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2F-4B74-8BA0-8F572EFBCDCA}"/>
              </c:ext>
            </c:extLst>
          </c:dPt>
          <c:dLbls>
            <c:delete val="1"/>
          </c:dLbls>
          <c:cat>
            <c:strRef>
              <c:f>Лист1!$A$2:$A$8</c:f>
              <c:strCache>
                <c:ptCount val="7"/>
                <c:pt idx="0">
                  <c:v>В ХМАО многое делается для социальной и культурной адаптации мигрантов</c:v>
                </c:pt>
                <c:pt idx="1">
                  <c:v>Большинство трудовых мигрантов достаточно хорошо знают русский язык и обычаи</c:v>
                </c:pt>
                <c:pt idx="2">
                  <c:v>Мигранты не оказывают существенного влияния на доступность медицины</c:v>
                </c:pt>
                <c:pt idx="3">
                  <c:v>Отличия в отношении к местным традициям не связаны с национальностью</c:v>
                </c:pt>
                <c:pt idx="4">
                  <c:v>Нет особых различий между мигрантами и местными по уровню преступности</c:v>
                </c:pt>
                <c:pt idx="5">
                  <c:v>Я не обращаю внимания на национальность, главное, чтобы человек хорошо выполнял свою работу</c:v>
                </c:pt>
                <c:pt idx="6">
                  <c:v>Для меня не важна национальность учеников в школах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30</c:v>
                </c:pt>
                <c:pt idx="1">
                  <c:v>13</c:v>
                </c:pt>
                <c:pt idx="2">
                  <c:v>18</c:v>
                </c:pt>
                <c:pt idx="3">
                  <c:v>13</c:v>
                </c:pt>
                <c:pt idx="4">
                  <c:v>20</c:v>
                </c:pt>
                <c:pt idx="5">
                  <c:v>0</c:v>
                </c:pt>
                <c:pt idx="6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62F-4B74-8BA0-8F572EFBCDC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Негатив</c:v>
                </c:pt>
              </c:strCache>
            </c:strRef>
          </c:tx>
          <c:spPr>
            <a:solidFill>
              <a:srgbClr val="FF0000">
                <a:lumMod val="20000"/>
                <a:lumOff val="8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В ХМАО многое делается для социальной и культурной адаптации мигрантов</c:v>
                </c:pt>
                <c:pt idx="1">
                  <c:v>Большинство трудовых мигрантов достаточно хорошо знают русский язык и обычаи</c:v>
                </c:pt>
                <c:pt idx="2">
                  <c:v>Мигранты не оказывают существенного влияния на доступность медицины</c:v>
                </c:pt>
                <c:pt idx="3">
                  <c:v>Отличия в отношении к местным традициям не связаны с национальностью</c:v>
                </c:pt>
                <c:pt idx="4">
                  <c:v>Нет особых различий между мигрантами и местными по уровню преступности</c:v>
                </c:pt>
                <c:pt idx="5">
                  <c:v>Я не обращаю внимания на национальность, главное, чтобы человек хорошо выполнял свою работу</c:v>
                </c:pt>
                <c:pt idx="6">
                  <c:v>Для меня не важна национальность учеников в школах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48</c:v>
                </c:pt>
                <c:pt idx="1">
                  <c:v>46</c:v>
                </c:pt>
                <c:pt idx="2">
                  <c:v>17</c:v>
                </c:pt>
                <c:pt idx="3">
                  <c:v>17</c:v>
                </c:pt>
                <c:pt idx="4">
                  <c:v>12</c:v>
                </c:pt>
                <c:pt idx="5">
                  <c:v>17</c:v>
                </c:pt>
                <c:pt idx="6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62F-4B74-8BA0-8F572EFBCD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4450176"/>
        <c:axId val="154983744"/>
        <c:extLst xmlns:c16r2="http://schemas.microsoft.com/office/drawing/2015/06/chart"/>
      </c:barChart>
      <c:catAx>
        <c:axId val="21445017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low"/>
        <c:crossAx val="154983744"/>
        <c:crosses val="autoZero"/>
        <c:auto val="1"/>
        <c:lblAlgn val="ctr"/>
        <c:lblOffset val="1000"/>
        <c:noMultiLvlLbl val="0"/>
      </c:catAx>
      <c:valAx>
        <c:axId val="154983744"/>
        <c:scaling>
          <c:orientation val="minMax"/>
          <c:max val="100"/>
        </c:scaling>
        <c:delete val="1"/>
        <c:axPos val="t"/>
        <c:numFmt formatCode="0" sourceLinked="1"/>
        <c:majorTickMark val="out"/>
        <c:minorTickMark val="none"/>
        <c:tickLblPos val="none"/>
        <c:crossAx val="214450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Неравные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190-485B-85CC-EED18A8DBAC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190-485B-85CC-EED18A8DBAC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19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190-485B-85CC-EED18A8DBAC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190-485B-85CC-EED18A8DBAC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28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190-485B-85CC-EED18A8DBA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Поступить в высшие учебные заведения</c:v>
                </c:pt>
                <c:pt idx="1">
                  <c:v>Открыть своё дело</c:v>
                </c:pt>
                <c:pt idx="2">
                  <c:v>Получить поддержку со стороны государства</c:v>
                </c:pt>
                <c:pt idx="3">
                  <c:v>Устроиться на хорошую работу</c:v>
                </c:pt>
                <c:pt idx="4">
                  <c:v>Занять высокий пост в органах власти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-6</c:v>
                </c:pt>
                <c:pt idx="1">
                  <c:v>-18</c:v>
                </c:pt>
                <c:pt idx="2">
                  <c:v>-19</c:v>
                </c:pt>
                <c:pt idx="3">
                  <c:v>-25</c:v>
                </c:pt>
                <c:pt idx="4">
                  <c:v>-28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190-485B-85CC-EED18A8DBAC1}"/>
            </c:ext>
          </c:extLst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Равные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Поступить в высшие учебные заведения</c:v>
                </c:pt>
                <c:pt idx="1">
                  <c:v>Открыть своё дело</c:v>
                </c:pt>
                <c:pt idx="2">
                  <c:v>Получить поддержку со стороны государства</c:v>
                </c:pt>
                <c:pt idx="3">
                  <c:v>Устроиться на хорошую работу</c:v>
                </c:pt>
                <c:pt idx="4">
                  <c:v>Занять высокий пост в органах власти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82</c:v>
                </c:pt>
                <c:pt idx="1">
                  <c:v>76</c:v>
                </c:pt>
                <c:pt idx="2">
                  <c:v>73</c:v>
                </c:pt>
                <c:pt idx="3">
                  <c:v>66</c:v>
                </c:pt>
                <c:pt idx="4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190-485B-85CC-EED18A8DB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29585408"/>
        <c:axId val="159155904"/>
      </c:barChart>
      <c:catAx>
        <c:axId val="229585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155904"/>
        <c:crosses val="autoZero"/>
        <c:auto val="1"/>
        <c:lblAlgn val="ctr"/>
        <c:lblOffset val="100"/>
        <c:noMultiLvlLbl val="0"/>
      </c:catAx>
      <c:valAx>
        <c:axId val="159155904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229585408"/>
        <c:crosses val="max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023493742053958"/>
          <c:y val="2.1998643128310985E-2"/>
          <c:w val="0.48500158392343551"/>
          <c:h val="7.12545289201322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676796145457521"/>
          <c:y val="0.30557825446295439"/>
          <c:w val="0.52621394893744755"/>
          <c:h val="0.65534275431384825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Да, полностью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Региональных органов государственной власти ХМАО</c:v>
                </c:pt>
                <c:pt idx="1">
                  <c:v>Органов местного самоуправления и главы муниципального образования</c:v>
                </c:pt>
                <c:pt idx="2">
                  <c:v>Правоохранительных органов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20</c:v>
                </c:pt>
                <c:pt idx="1">
                  <c:v>24</c:v>
                </c:pt>
                <c:pt idx="2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683-47C4-B727-C563F2BE32E6}"/>
            </c:ext>
          </c:extLst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Отчасти удовлетворён, отчасти нет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Региональных органов государственной власти ХМАО</c:v>
                </c:pt>
                <c:pt idx="1">
                  <c:v>Органов местного самоуправления и главы муниципального образования</c:v>
                </c:pt>
                <c:pt idx="2">
                  <c:v>Правоохранительных органов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45</c:v>
                </c:pt>
                <c:pt idx="1">
                  <c:v>33</c:v>
                </c:pt>
                <c:pt idx="2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683-47C4-B727-C563F2BE32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удовлетворен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Региональных органов государственной власти ХМАО</c:v>
                </c:pt>
                <c:pt idx="1">
                  <c:v>Органов местного самоуправления и главы муниципального образования</c:v>
                </c:pt>
                <c:pt idx="2">
                  <c:v>Правоохранительных органов</c:v>
                </c:pt>
              </c:strCache>
            </c:strRef>
          </c:cat>
          <c:val>
            <c:numRef>
              <c:f>Лист1!$D$2:$D$4</c:f>
              <c:numCache>
                <c:formatCode>0</c:formatCode>
                <c:ptCount val="3"/>
                <c:pt idx="0">
                  <c:v>10</c:v>
                </c:pt>
                <c:pt idx="1">
                  <c:v>27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683-47C4-B727-C563F2BE32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Региональных органов государственной власти ХМАО</c:v>
                </c:pt>
                <c:pt idx="1">
                  <c:v>Органов местного самоуправления и главы муниципального образования</c:v>
                </c:pt>
                <c:pt idx="2">
                  <c:v>Правоохранительных органов</c:v>
                </c:pt>
              </c:strCache>
            </c:strRef>
          </c:cat>
          <c:val>
            <c:numRef>
              <c:f>Лист1!$E$2:$E$4</c:f>
              <c:numCache>
                <c:formatCode>0</c:formatCode>
                <c:ptCount val="3"/>
                <c:pt idx="0">
                  <c:v>25</c:v>
                </c:pt>
                <c:pt idx="1">
                  <c:v>16</c:v>
                </c:pt>
                <c:pt idx="2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683-47C4-B727-C563F2BE3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40845824"/>
        <c:axId val="159158208"/>
      </c:barChart>
      <c:catAx>
        <c:axId val="240845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158208"/>
        <c:crosses val="autoZero"/>
        <c:auto val="1"/>
        <c:lblAlgn val="ctr"/>
        <c:lblOffset val="100"/>
        <c:noMultiLvlLbl val="0"/>
      </c:catAx>
      <c:valAx>
        <c:axId val="159158208"/>
        <c:scaling>
          <c:orientation val="minMax"/>
          <c:max val="100"/>
        </c:scaling>
        <c:delete val="1"/>
        <c:axPos val="b"/>
        <c:numFmt formatCode="0" sourceLinked="1"/>
        <c:majorTickMark val="out"/>
        <c:minorTickMark val="none"/>
        <c:tickLblPos val="nextTo"/>
        <c:crossAx val="240845824"/>
        <c:crosses val="max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307343306765117"/>
          <c:y val="7.0336483080827281E-2"/>
          <c:w val="0.80164120486365409"/>
          <c:h val="0.142810540341825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676796145457521"/>
          <c:y val="0.10136117916722706"/>
          <c:w val="0.52621394893744755"/>
          <c:h val="0.85955982960957555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Да, полностью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Региональных органов государственной власти ХМАО</c:v>
                </c:pt>
                <c:pt idx="1">
                  <c:v>Органов местного самоуправления и главы муниципального образования</c:v>
                </c:pt>
                <c:pt idx="2">
                  <c:v>Правоохранительных органов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32</c:v>
                </c:pt>
                <c:pt idx="1">
                  <c:v>32</c:v>
                </c:pt>
                <c:pt idx="2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4A-4FA5-B6D3-0DAC8805A29B}"/>
            </c:ext>
          </c:extLst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Отчасти удовлетворён, отчасти нет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Региональных органов государственной власти ХМАО</c:v>
                </c:pt>
                <c:pt idx="1">
                  <c:v>Органов местного самоуправления и главы муниципального образования</c:v>
                </c:pt>
                <c:pt idx="2">
                  <c:v>Правоохранительных органов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49</c:v>
                </c:pt>
                <c:pt idx="1">
                  <c:v>46</c:v>
                </c:pt>
                <c:pt idx="2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4A-4FA5-B6D3-0DAC8805A29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удовлетворен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Региональных органов государственной власти ХМАО</c:v>
                </c:pt>
                <c:pt idx="1">
                  <c:v>Органов местного самоуправления и главы муниципального образования</c:v>
                </c:pt>
                <c:pt idx="2">
                  <c:v>Правоохранительных органов</c:v>
                </c:pt>
              </c:strCache>
            </c:strRef>
          </c:cat>
          <c:val>
            <c:numRef>
              <c:f>Лист1!$D$2:$D$4</c:f>
              <c:numCache>
                <c:formatCode>0</c:formatCode>
                <c:ptCount val="3"/>
                <c:pt idx="0">
                  <c:v>4</c:v>
                </c:pt>
                <c:pt idx="1">
                  <c:v>13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4A-4FA5-B6D3-0DAC8805A29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Региональных органов государственной власти ХМАО</c:v>
                </c:pt>
                <c:pt idx="1">
                  <c:v>Органов местного самоуправления и главы муниципального образования</c:v>
                </c:pt>
                <c:pt idx="2">
                  <c:v>Правоохранительных органов</c:v>
                </c:pt>
              </c:strCache>
            </c:strRef>
          </c:cat>
          <c:val>
            <c:numRef>
              <c:f>Лист1!$E$2:$E$4</c:f>
              <c:numCache>
                <c:formatCode>0</c:formatCode>
                <c:ptCount val="3"/>
                <c:pt idx="0">
                  <c:v>15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94A-4FA5-B6D3-0DAC8805A2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40846336"/>
        <c:axId val="159161088"/>
      </c:barChart>
      <c:catAx>
        <c:axId val="2408463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161088"/>
        <c:crosses val="autoZero"/>
        <c:auto val="1"/>
        <c:lblAlgn val="ctr"/>
        <c:lblOffset val="100"/>
        <c:noMultiLvlLbl val="0"/>
      </c:catAx>
      <c:valAx>
        <c:axId val="159161088"/>
        <c:scaling>
          <c:orientation val="minMax"/>
          <c:max val="100"/>
        </c:scaling>
        <c:delete val="1"/>
        <c:axPos val="b"/>
        <c:numFmt formatCode="0" sourceLinked="1"/>
        <c:majorTickMark val="out"/>
        <c:minorTickMark val="none"/>
        <c:tickLblPos val="nextTo"/>
        <c:crossAx val="240846336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2"/>
            <a:ext cx="2945767" cy="496652"/>
          </a:xfrm>
          <a:prstGeom prst="rect">
            <a:avLst/>
          </a:prstGeom>
        </p:spPr>
        <p:txBody>
          <a:bodyPr vert="horz" lIns="92336" tIns="46168" rIns="92336" bIns="4616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305" y="2"/>
            <a:ext cx="2945767" cy="496652"/>
          </a:xfrm>
          <a:prstGeom prst="rect">
            <a:avLst/>
          </a:prstGeom>
        </p:spPr>
        <p:txBody>
          <a:bodyPr vert="horz" lIns="92336" tIns="46168" rIns="92336" bIns="46168" rtlCol="0"/>
          <a:lstStyle>
            <a:lvl1pPr algn="r">
              <a:defRPr sz="1200"/>
            </a:lvl1pPr>
          </a:lstStyle>
          <a:p>
            <a:fld id="{4481515F-FE5E-4494-A581-453D13F58470}" type="datetimeFigureOut">
              <a:rPr lang="ru-RU" smtClean="0"/>
              <a:pPr/>
              <a:t>13.12.2021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9428395"/>
            <a:ext cx="2945767" cy="496652"/>
          </a:xfrm>
          <a:prstGeom prst="rect">
            <a:avLst/>
          </a:prstGeom>
        </p:spPr>
        <p:txBody>
          <a:bodyPr vert="horz" lIns="92336" tIns="46168" rIns="92336" bIns="4616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305" y="9428395"/>
            <a:ext cx="2945767" cy="496652"/>
          </a:xfrm>
          <a:prstGeom prst="rect">
            <a:avLst/>
          </a:prstGeom>
        </p:spPr>
        <p:txBody>
          <a:bodyPr vert="horz" lIns="92336" tIns="46168" rIns="92336" bIns="46168" rtlCol="0" anchor="b"/>
          <a:lstStyle>
            <a:lvl1pPr algn="r">
              <a:defRPr sz="1200"/>
            </a:lvl1pPr>
          </a:lstStyle>
          <a:p>
            <a:fld id="{E025DEBB-0AA7-4119-90AD-6CACB6DC6A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142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45767" cy="498248"/>
          </a:xfrm>
          <a:prstGeom prst="rect">
            <a:avLst/>
          </a:prstGeom>
        </p:spPr>
        <p:txBody>
          <a:bodyPr vert="horz" lIns="92336" tIns="46168" rIns="92336" bIns="4616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305" y="0"/>
            <a:ext cx="2945767" cy="498248"/>
          </a:xfrm>
          <a:prstGeom prst="rect">
            <a:avLst/>
          </a:prstGeom>
        </p:spPr>
        <p:txBody>
          <a:bodyPr vert="horz" lIns="92336" tIns="46168" rIns="92336" bIns="46168" rtlCol="0"/>
          <a:lstStyle>
            <a:lvl1pPr algn="r">
              <a:defRPr sz="1200"/>
            </a:lvl1pPr>
          </a:lstStyle>
          <a:p>
            <a:fld id="{6149FD12-21DC-49D3-9A29-3EE6F3D6ECA3}" type="datetimeFigureOut">
              <a:rPr lang="ru-RU" smtClean="0"/>
              <a:pPr/>
              <a:t>13.12.2021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4250" y="1243013"/>
            <a:ext cx="4829175" cy="3344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36" tIns="46168" rIns="92336" bIns="4616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13" y="4776479"/>
            <a:ext cx="5436850" cy="3909331"/>
          </a:xfrm>
          <a:prstGeom prst="rect">
            <a:avLst/>
          </a:prstGeom>
        </p:spPr>
        <p:txBody>
          <a:bodyPr vert="horz" lIns="92336" tIns="46168" rIns="92336" bIns="4616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28390"/>
            <a:ext cx="2945767" cy="498248"/>
          </a:xfrm>
          <a:prstGeom prst="rect">
            <a:avLst/>
          </a:prstGeom>
        </p:spPr>
        <p:txBody>
          <a:bodyPr vert="horz" lIns="92336" tIns="46168" rIns="92336" bIns="4616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305" y="9428390"/>
            <a:ext cx="2945767" cy="498248"/>
          </a:xfrm>
          <a:prstGeom prst="rect">
            <a:avLst/>
          </a:prstGeom>
        </p:spPr>
        <p:txBody>
          <a:bodyPr vert="horz" lIns="92336" tIns="46168" rIns="92336" bIns="46168" rtlCol="0" anchor="b"/>
          <a:lstStyle>
            <a:lvl1pPr algn="r">
              <a:defRPr sz="1200"/>
            </a:lvl1pPr>
          </a:lstStyle>
          <a:p>
            <a:fld id="{EBAF7401-4F47-4E27-8B29-43EED8ED52B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93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-11915" y="0"/>
            <a:ext cx="9906000" cy="3429000"/>
          </a:xfrm>
          <a:prstGeom prst="rect">
            <a:avLst/>
          </a:prstGeom>
          <a:solidFill>
            <a:srgbClr val="007454"/>
          </a:solidFill>
          <a:ln>
            <a:solidFill>
              <a:srgbClr val="00745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4528" y="3429000"/>
            <a:ext cx="5726946" cy="171451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1400" b="0">
                <a:solidFill>
                  <a:schemeClr val="tx1"/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72480" y="2852935"/>
            <a:ext cx="7893899" cy="562909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6453336"/>
            <a:ext cx="9906000" cy="2880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00745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0" dirty="0">
                <a:latin typeface="Arial Narrow" panose="020B0606020202030204" pitchFamily="34" charset="0"/>
              </a:rPr>
              <a:t>ВСЕРОССИЙСКИЙ ЦЕНТР ИЗУЧЕНИЯ ОБЩЕСТВЕННОГО МНЕНИЯ</a:t>
            </a:r>
            <a:r>
              <a:rPr lang="ru-RU" sz="1200" b="0" baseline="0" dirty="0">
                <a:latin typeface="Arial Narrow" panose="020B0606020202030204" pitchFamily="34" charset="0"/>
              </a:rPr>
              <a:t>. 119072, МОСКВА, БОЛОТНАЯ НАБЕРЕЖНАЯ, ДОМ 7, СТР. 1. ТЕЛ/ФАКС: 8 (495) 748-08-07 </a:t>
            </a:r>
            <a:endParaRPr lang="ru-RU" sz="1200" b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7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82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5283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4497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17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086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481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319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232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олько 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11223" y="122594"/>
            <a:ext cx="8994059" cy="427013"/>
          </a:xfrm>
        </p:spPr>
        <p:txBody>
          <a:bodyPr>
            <a:noAutofit/>
          </a:bodyPr>
          <a:lstStyle>
            <a:lvl1pPr>
              <a:defRPr sz="22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7" name="Содержимое 2"/>
          <p:cNvSpPr>
            <a:spLocks noGrp="1"/>
          </p:cNvSpPr>
          <p:nvPr>
            <p:ph idx="1"/>
          </p:nvPr>
        </p:nvSpPr>
        <p:spPr>
          <a:xfrm>
            <a:off x="511222" y="756947"/>
            <a:ext cx="8978281" cy="5643602"/>
          </a:xfrm>
        </p:spPr>
        <p:txBody>
          <a:bodyPr>
            <a:normAutofit/>
          </a:bodyPr>
          <a:lstStyle>
            <a:lvl1pPr marL="0" indent="0" algn="just">
              <a:buNone/>
              <a:defRPr sz="1300"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Номер слайда 5"/>
          <p:cNvSpPr txBox="1">
            <a:spLocks/>
          </p:cNvSpPr>
          <p:nvPr userDrawn="1"/>
        </p:nvSpPr>
        <p:spPr>
          <a:xfrm>
            <a:off x="9273480" y="6597353"/>
            <a:ext cx="632520" cy="260648"/>
          </a:xfrm>
          <a:prstGeom prst="rect">
            <a:avLst/>
          </a:prstGeom>
        </p:spPr>
        <p:txBody>
          <a:bodyPr vert="horz" lIns="99060" tIns="49530" rIns="99060" bIns="4953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905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905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 rot="16200000" flipH="1">
            <a:off x="9383982" y="206598"/>
            <a:ext cx="72000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/>
                </a:solidFill>
              </a:rPr>
              <a:t>ВЦИОМ</a:t>
            </a:r>
          </a:p>
        </p:txBody>
      </p:sp>
    </p:spTree>
    <p:extLst>
      <p:ext uri="{BB962C8B-B14F-4D97-AF65-F5344CB8AC3E}">
        <p14:creationId xmlns:p14="http://schemas.microsoft.com/office/powerpoint/2010/main" val="377147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597353"/>
            <a:ext cx="9906000" cy="260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11223" y="122594"/>
            <a:ext cx="8994059" cy="427013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7" name="Содержимое 2"/>
          <p:cNvSpPr>
            <a:spLocks noGrp="1"/>
          </p:cNvSpPr>
          <p:nvPr>
            <p:ph idx="1"/>
          </p:nvPr>
        </p:nvSpPr>
        <p:spPr>
          <a:xfrm>
            <a:off x="511222" y="756947"/>
            <a:ext cx="8978281" cy="5643602"/>
          </a:xfrm>
        </p:spPr>
        <p:txBody>
          <a:bodyPr>
            <a:normAutofit/>
          </a:bodyPr>
          <a:lstStyle>
            <a:lvl1pPr marL="0" indent="0" algn="just">
              <a:buNone/>
              <a:defRPr sz="1300"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456" y="122594"/>
            <a:ext cx="454767" cy="479800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511223" y="576000"/>
            <a:ext cx="8978281" cy="0"/>
          </a:xfrm>
          <a:prstGeom prst="line">
            <a:avLst/>
          </a:prstGeom>
          <a:ln w="19050">
            <a:solidFill>
              <a:srgbClr val="01907E"/>
            </a:solidFill>
            <a:tailEnd type="non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5"/>
          <p:cNvSpPr txBox="1">
            <a:spLocks/>
          </p:cNvSpPr>
          <p:nvPr userDrawn="1"/>
        </p:nvSpPr>
        <p:spPr>
          <a:xfrm>
            <a:off x="9273480" y="6597353"/>
            <a:ext cx="632520" cy="260648"/>
          </a:xfrm>
          <a:prstGeom prst="rect">
            <a:avLst/>
          </a:prstGeom>
        </p:spPr>
        <p:txBody>
          <a:bodyPr vert="horz" lIns="99060" tIns="49530" rIns="99060" bIns="4953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905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905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880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5930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 txBox="1">
            <a:spLocks/>
          </p:cNvSpPr>
          <p:nvPr userDrawn="1"/>
        </p:nvSpPr>
        <p:spPr>
          <a:xfrm>
            <a:off x="9104565" y="6315398"/>
            <a:ext cx="801436" cy="542603"/>
          </a:xfrm>
          <a:prstGeom prst="rect">
            <a:avLst/>
          </a:prstGeom>
        </p:spPr>
        <p:txBody>
          <a:bodyPr vert="horz" lIns="99060" tIns="49530" rIns="99060" bIns="4953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905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733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905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733" b="1" i="0" u="none" strike="noStrike" kern="1200" cap="none" spc="0" normalizeH="0" baseline="0" noProof="0" dirty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17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1700" y="2786058"/>
            <a:ext cx="5339991" cy="1285884"/>
          </a:xfrm>
        </p:spPr>
        <p:txBody>
          <a:bodyPr>
            <a:normAutofit/>
          </a:bodyPr>
          <a:lstStyle>
            <a:lvl1pPr algn="ctr">
              <a:defRPr sz="1733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37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/>
          <a:lstStyle/>
          <a:p>
            <a:pPr defTabSz="844083">
              <a:defRPr/>
            </a:pPr>
            <a:fld id="{19B40275-B50C-4250-B719-B31A853B3899}" type="datetimeFigureOut">
              <a:rPr lang="ru-RU" smtClean="0">
                <a:solidFill>
                  <a:srgbClr val="000000">
                    <a:tint val="75000"/>
                  </a:srgbClr>
                </a:solidFill>
                <a:latin typeface="Calibri" panose="020F0502020204030204"/>
              </a:rPr>
              <a:pPr defTabSz="844083">
                <a:defRPr/>
              </a:pPr>
              <a:t>13.12.2021</a:t>
            </a:fld>
            <a:endParaRPr lang="ru-RU" dirty="0">
              <a:solidFill>
                <a:srgbClr val="000000">
                  <a:tint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/>
          <a:lstStyle/>
          <a:p>
            <a:pPr defTabSz="844083">
              <a:defRPr/>
            </a:pPr>
            <a:endParaRPr lang="ru-RU" dirty="0">
              <a:solidFill>
                <a:srgbClr val="000000">
                  <a:tint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/>
          <a:lstStyle/>
          <a:p>
            <a:pPr defTabSz="844083">
              <a:defRPr/>
            </a:pPr>
            <a:fld id="{4D8B227E-51AC-4D89-8B26-8BDF74421CBF}" type="slidenum">
              <a:rPr lang="ru-RU" smtClean="0">
                <a:solidFill>
                  <a:srgbClr val="000000">
                    <a:tint val="75000"/>
                  </a:srgbClr>
                </a:solidFill>
                <a:latin typeface="Calibri" panose="020F0502020204030204"/>
              </a:rPr>
              <a:pPr defTabSz="844083"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7544" y="45376"/>
            <a:ext cx="9792000" cy="67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38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99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068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530" y="357166"/>
            <a:ext cx="8435637" cy="368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9530" y="1071546"/>
            <a:ext cx="8435637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5097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7" r:id="rId4"/>
    <p:sldLayoutId id="2147483671" r:id="rId5"/>
    <p:sldLayoutId id="2147483684" r:id="rId6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90570" rtl="0" eaLnBrk="1" latinLnBrk="0" hangingPunct="1">
        <a:spcBef>
          <a:spcPct val="0"/>
        </a:spcBef>
        <a:buNone/>
        <a:defRPr sz="1950" b="1" i="0" kern="1200">
          <a:solidFill>
            <a:schemeClr val="tx1"/>
          </a:solidFill>
          <a:latin typeface="Franklin Gothic Book" pitchFamily="34" charset="0"/>
          <a:ea typeface="+mj-ea"/>
          <a:cs typeface="+mj-cs"/>
        </a:defRPr>
      </a:lvl1pPr>
    </p:titleStyle>
    <p:bodyStyle>
      <a:lvl1pPr marL="0" indent="0" algn="l" defTabSz="990570" rtl="0" eaLnBrk="1" latinLnBrk="0" hangingPunct="1">
        <a:spcBef>
          <a:spcPct val="20000"/>
        </a:spcBef>
        <a:buFont typeface="Arial" pitchFamily="34" charset="0"/>
        <a:buNone/>
        <a:defRPr sz="1733" b="1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SzPct val="100000"/>
        <a:buFont typeface="Arial" pitchFamily="34" charset="0"/>
        <a:buChar char="–"/>
        <a:defRPr sz="1517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SzPct val="100000"/>
        <a:buFont typeface="Arial" pitchFamily="34" charset="0"/>
        <a:buChar char="•"/>
        <a:defRPr sz="13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SzPct val="100000"/>
        <a:buFont typeface="Arial" pitchFamily="34" charset="0"/>
        <a:buChar char="–"/>
        <a:defRPr sz="1300" b="1" kern="1200">
          <a:solidFill>
            <a:schemeClr val="bg1">
              <a:lumMod val="50000"/>
            </a:schemeClr>
          </a:solidFill>
          <a:latin typeface="Franklin Gothic Book" pitchFamily="34" charset="0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SzPct val="100000"/>
        <a:buFont typeface="Arial" pitchFamily="34" charset="0"/>
        <a:buChar char="»"/>
        <a:defRPr sz="1300" kern="1200">
          <a:solidFill>
            <a:schemeClr val="bg1">
              <a:lumMod val="50000"/>
            </a:schemeClr>
          </a:solidFill>
          <a:latin typeface="Franklin Gothic Book" pitchFamily="34" charset="0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40275-B50C-4250-B719-B31A853B3899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13.12.2021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8B227E-51AC-4D89-8B26-8BDF74421CB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828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-15552" y="1"/>
            <a:ext cx="6912768" cy="6857999"/>
          </a:xfrm>
          <a:prstGeom prst="rect">
            <a:avLst/>
          </a:prstGeom>
          <a:solidFill>
            <a:srgbClr val="C9E1D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Medium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8184" y="2521059"/>
            <a:ext cx="6120680" cy="181588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2800" b="1" cap="small" spc="100" dirty="0">
                <a:solidFill>
                  <a:srgbClr val="00A289"/>
                </a:solidFill>
                <a:latin typeface="Myriad Pro Cond" panose="020B0506030403020204" pitchFamily="34" charset="0"/>
              </a:rPr>
              <a:t>Выводы и рекомендации по итогам диагностики ситуации в сфере этноконфессиональных отношений</a:t>
            </a:r>
          </a:p>
        </p:txBody>
      </p:sp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704528" y="439659"/>
            <a:ext cx="1386185" cy="1174433"/>
            <a:chOff x="1215" y="0"/>
            <a:chExt cx="5219" cy="4315"/>
          </a:xfrm>
          <a:solidFill>
            <a:srgbClr val="00A48C"/>
          </a:solidFill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1218" y="2926"/>
              <a:ext cx="881" cy="629"/>
            </a:xfrm>
            <a:custGeom>
              <a:avLst/>
              <a:gdLst>
                <a:gd name="T0" fmla="*/ 628 w 808"/>
                <a:gd name="T1" fmla="*/ 308 h 577"/>
                <a:gd name="T2" fmla="*/ 89 w 808"/>
                <a:gd name="T3" fmla="*/ 308 h 577"/>
                <a:gd name="T4" fmla="*/ 89 w 808"/>
                <a:gd name="T5" fmla="*/ 488 h 577"/>
                <a:gd name="T6" fmla="*/ 628 w 808"/>
                <a:gd name="T7" fmla="*/ 488 h 577"/>
                <a:gd name="T8" fmla="*/ 717 w 808"/>
                <a:gd name="T9" fmla="*/ 398 h 577"/>
                <a:gd name="T10" fmla="*/ 628 w 808"/>
                <a:gd name="T11" fmla="*/ 308 h 577"/>
                <a:gd name="T12" fmla="*/ 605 w 808"/>
                <a:gd name="T13" fmla="*/ 89 h 577"/>
                <a:gd name="T14" fmla="*/ 89 w 808"/>
                <a:gd name="T15" fmla="*/ 89 h 577"/>
                <a:gd name="T16" fmla="*/ 89 w 808"/>
                <a:gd name="T17" fmla="*/ 218 h 577"/>
                <a:gd name="T18" fmla="*/ 611 w 808"/>
                <a:gd name="T19" fmla="*/ 218 h 577"/>
                <a:gd name="T20" fmla="*/ 672 w 808"/>
                <a:gd name="T21" fmla="*/ 150 h 577"/>
                <a:gd name="T22" fmla="*/ 605 w 808"/>
                <a:gd name="T23" fmla="*/ 89 h 577"/>
                <a:gd name="T24" fmla="*/ 628 w 808"/>
                <a:gd name="T25" fmla="*/ 577 h 577"/>
                <a:gd name="T26" fmla="*/ 0 w 808"/>
                <a:gd name="T27" fmla="*/ 577 h 577"/>
                <a:gd name="T28" fmla="*/ 0 w 808"/>
                <a:gd name="T29" fmla="*/ 0 h 577"/>
                <a:gd name="T30" fmla="*/ 605 w 808"/>
                <a:gd name="T31" fmla="*/ 0 h 577"/>
                <a:gd name="T32" fmla="*/ 762 w 808"/>
                <a:gd name="T33" fmla="*/ 151 h 577"/>
                <a:gd name="T34" fmla="*/ 728 w 808"/>
                <a:gd name="T35" fmla="*/ 249 h 577"/>
                <a:gd name="T36" fmla="*/ 808 w 808"/>
                <a:gd name="T37" fmla="*/ 398 h 577"/>
                <a:gd name="T38" fmla="*/ 628 w 808"/>
                <a:gd name="T39" fmla="*/ 577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08" h="577">
                  <a:moveTo>
                    <a:pt x="628" y="308"/>
                  </a:moveTo>
                  <a:lnTo>
                    <a:pt x="89" y="308"/>
                  </a:lnTo>
                  <a:lnTo>
                    <a:pt x="89" y="488"/>
                  </a:lnTo>
                  <a:lnTo>
                    <a:pt x="628" y="488"/>
                  </a:lnTo>
                  <a:cubicBezTo>
                    <a:pt x="677" y="488"/>
                    <a:pt x="717" y="447"/>
                    <a:pt x="717" y="398"/>
                  </a:cubicBezTo>
                  <a:cubicBezTo>
                    <a:pt x="717" y="348"/>
                    <a:pt x="677" y="308"/>
                    <a:pt x="628" y="308"/>
                  </a:cubicBezTo>
                  <a:close/>
                  <a:moveTo>
                    <a:pt x="605" y="89"/>
                  </a:moveTo>
                  <a:lnTo>
                    <a:pt x="89" y="89"/>
                  </a:lnTo>
                  <a:lnTo>
                    <a:pt x="89" y="218"/>
                  </a:lnTo>
                  <a:lnTo>
                    <a:pt x="611" y="218"/>
                  </a:lnTo>
                  <a:cubicBezTo>
                    <a:pt x="642" y="218"/>
                    <a:pt x="672" y="186"/>
                    <a:pt x="672" y="150"/>
                  </a:cubicBezTo>
                  <a:cubicBezTo>
                    <a:pt x="672" y="112"/>
                    <a:pt x="641" y="89"/>
                    <a:pt x="605" y="89"/>
                  </a:cubicBezTo>
                  <a:close/>
                  <a:moveTo>
                    <a:pt x="628" y="577"/>
                  </a:moveTo>
                  <a:lnTo>
                    <a:pt x="0" y="577"/>
                  </a:lnTo>
                  <a:lnTo>
                    <a:pt x="0" y="0"/>
                  </a:lnTo>
                  <a:lnTo>
                    <a:pt x="605" y="0"/>
                  </a:lnTo>
                  <a:cubicBezTo>
                    <a:pt x="691" y="0"/>
                    <a:pt x="762" y="65"/>
                    <a:pt x="762" y="151"/>
                  </a:cubicBezTo>
                  <a:cubicBezTo>
                    <a:pt x="762" y="188"/>
                    <a:pt x="749" y="222"/>
                    <a:pt x="728" y="249"/>
                  </a:cubicBezTo>
                  <a:cubicBezTo>
                    <a:pt x="776" y="281"/>
                    <a:pt x="808" y="336"/>
                    <a:pt x="808" y="398"/>
                  </a:cubicBezTo>
                  <a:cubicBezTo>
                    <a:pt x="808" y="497"/>
                    <a:pt x="727" y="577"/>
                    <a:pt x="628" y="5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2246" y="2926"/>
              <a:ext cx="907" cy="723"/>
            </a:xfrm>
            <a:custGeom>
              <a:avLst/>
              <a:gdLst>
                <a:gd name="T0" fmla="*/ 812 w 907"/>
                <a:gd name="T1" fmla="*/ 723 h 723"/>
                <a:gd name="T2" fmla="*/ 812 w 907"/>
                <a:gd name="T3" fmla="*/ 629 h 723"/>
                <a:gd name="T4" fmla="*/ 0 w 907"/>
                <a:gd name="T5" fmla="*/ 629 h 723"/>
                <a:gd name="T6" fmla="*/ 0 w 907"/>
                <a:gd name="T7" fmla="*/ 0 h 723"/>
                <a:gd name="T8" fmla="*/ 97 w 907"/>
                <a:gd name="T9" fmla="*/ 0 h 723"/>
                <a:gd name="T10" fmla="*/ 97 w 907"/>
                <a:gd name="T11" fmla="*/ 532 h 723"/>
                <a:gd name="T12" fmla="*/ 731 w 907"/>
                <a:gd name="T13" fmla="*/ 532 h 723"/>
                <a:gd name="T14" fmla="*/ 731 w 907"/>
                <a:gd name="T15" fmla="*/ 0 h 723"/>
                <a:gd name="T16" fmla="*/ 828 w 907"/>
                <a:gd name="T17" fmla="*/ 0 h 723"/>
                <a:gd name="T18" fmla="*/ 828 w 907"/>
                <a:gd name="T19" fmla="*/ 532 h 723"/>
                <a:gd name="T20" fmla="*/ 907 w 907"/>
                <a:gd name="T21" fmla="*/ 532 h 723"/>
                <a:gd name="T22" fmla="*/ 907 w 907"/>
                <a:gd name="T23" fmla="*/ 723 h 723"/>
                <a:gd name="T24" fmla="*/ 812 w 907"/>
                <a:gd name="T25" fmla="*/ 723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" h="723">
                  <a:moveTo>
                    <a:pt x="812" y="723"/>
                  </a:moveTo>
                  <a:lnTo>
                    <a:pt x="812" y="629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97" y="0"/>
                  </a:lnTo>
                  <a:lnTo>
                    <a:pt x="97" y="532"/>
                  </a:lnTo>
                  <a:lnTo>
                    <a:pt x="731" y="532"/>
                  </a:lnTo>
                  <a:lnTo>
                    <a:pt x="731" y="0"/>
                  </a:lnTo>
                  <a:lnTo>
                    <a:pt x="828" y="0"/>
                  </a:lnTo>
                  <a:lnTo>
                    <a:pt x="828" y="532"/>
                  </a:lnTo>
                  <a:lnTo>
                    <a:pt x="907" y="532"/>
                  </a:lnTo>
                  <a:lnTo>
                    <a:pt x="907" y="723"/>
                  </a:lnTo>
                  <a:lnTo>
                    <a:pt x="812" y="7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3286" y="2926"/>
              <a:ext cx="827" cy="629"/>
            </a:xfrm>
            <a:custGeom>
              <a:avLst/>
              <a:gdLst>
                <a:gd name="T0" fmla="*/ 731 w 827"/>
                <a:gd name="T1" fmla="*/ 629 h 629"/>
                <a:gd name="T2" fmla="*/ 731 w 827"/>
                <a:gd name="T3" fmla="*/ 128 h 629"/>
                <a:gd name="T4" fmla="*/ 96 w 827"/>
                <a:gd name="T5" fmla="*/ 629 h 629"/>
                <a:gd name="T6" fmla="*/ 0 w 827"/>
                <a:gd name="T7" fmla="*/ 629 h 629"/>
                <a:gd name="T8" fmla="*/ 0 w 827"/>
                <a:gd name="T9" fmla="*/ 0 h 629"/>
                <a:gd name="T10" fmla="*/ 96 w 827"/>
                <a:gd name="T11" fmla="*/ 0 h 629"/>
                <a:gd name="T12" fmla="*/ 96 w 827"/>
                <a:gd name="T13" fmla="*/ 501 h 629"/>
                <a:gd name="T14" fmla="*/ 731 w 827"/>
                <a:gd name="T15" fmla="*/ 0 h 629"/>
                <a:gd name="T16" fmla="*/ 827 w 827"/>
                <a:gd name="T17" fmla="*/ 0 h 629"/>
                <a:gd name="T18" fmla="*/ 827 w 827"/>
                <a:gd name="T19" fmla="*/ 629 h 629"/>
                <a:gd name="T20" fmla="*/ 731 w 827"/>
                <a:gd name="T21" fmla="*/ 629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7" h="629">
                  <a:moveTo>
                    <a:pt x="731" y="629"/>
                  </a:moveTo>
                  <a:lnTo>
                    <a:pt x="731" y="128"/>
                  </a:lnTo>
                  <a:lnTo>
                    <a:pt x="96" y="629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96" y="0"/>
                  </a:lnTo>
                  <a:lnTo>
                    <a:pt x="96" y="501"/>
                  </a:lnTo>
                  <a:lnTo>
                    <a:pt x="731" y="0"/>
                  </a:lnTo>
                  <a:lnTo>
                    <a:pt x="827" y="0"/>
                  </a:lnTo>
                  <a:lnTo>
                    <a:pt x="827" y="629"/>
                  </a:lnTo>
                  <a:lnTo>
                    <a:pt x="731" y="6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Freeform 8"/>
            <p:cNvSpPr>
              <a:spLocks noEditPoints="1"/>
            </p:cNvSpPr>
            <p:nvPr/>
          </p:nvSpPr>
          <p:spPr bwMode="auto">
            <a:xfrm>
              <a:off x="4261" y="2926"/>
              <a:ext cx="952" cy="629"/>
            </a:xfrm>
            <a:custGeom>
              <a:avLst/>
              <a:gdLst>
                <a:gd name="T0" fmla="*/ 582 w 873"/>
                <a:gd name="T1" fmla="*/ 89 h 577"/>
                <a:gd name="T2" fmla="*/ 291 w 873"/>
                <a:gd name="T3" fmla="*/ 89 h 577"/>
                <a:gd name="T4" fmla="*/ 89 w 873"/>
                <a:gd name="T5" fmla="*/ 286 h 577"/>
                <a:gd name="T6" fmla="*/ 291 w 873"/>
                <a:gd name="T7" fmla="*/ 488 h 577"/>
                <a:gd name="T8" fmla="*/ 582 w 873"/>
                <a:gd name="T9" fmla="*/ 488 h 577"/>
                <a:gd name="T10" fmla="*/ 784 w 873"/>
                <a:gd name="T11" fmla="*/ 286 h 577"/>
                <a:gd name="T12" fmla="*/ 582 w 873"/>
                <a:gd name="T13" fmla="*/ 89 h 577"/>
                <a:gd name="T14" fmla="*/ 582 w 873"/>
                <a:gd name="T15" fmla="*/ 577 h 577"/>
                <a:gd name="T16" fmla="*/ 291 w 873"/>
                <a:gd name="T17" fmla="*/ 577 h 577"/>
                <a:gd name="T18" fmla="*/ 0 w 873"/>
                <a:gd name="T19" fmla="*/ 286 h 577"/>
                <a:gd name="T20" fmla="*/ 291 w 873"/>
                <a:gd name="T21" fmla="*/ 0 h 577"/>
                <a:gd name="T22" fmla="*/ 582 w 873"/>
                <a:gd name="T23" fmla="*/ 0 h 577"/>
                <a:gd name="T24" fmla="*/ 873 w 873"/>
                <a:gd name="T25" fmla="*/ 286 h 577"/>
                <a:gd name="T26" fmla="*/ 582 w 873"/>
                <a:gd name="T27" fmla="*/ 577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3" h="577">
                  <a:moveTo>
                    <a:pt x="582" y="89"/>
                  </a:moveTo>
                  <a:lnTo>
                    <a:pt x="291" y="89"/>
                  </a:lnTo>
                  <a:cubicBezTo>
                    <a:pt x="179" y="89"/>
                    <a:pt x="89" y="175"/>
                    <a:pt x="89" y="286"/>
                  </a:cubicBezTo>
                  <a:cubicBezTo>
                    <a:pt x="89" y="397"/>
                    <a:pt x="179" y="488"/>
                    <a:pt x="291" y="488"/>
                  </a:cubicBezTo>
                  <a:lnTo>
                    <a:pt x="582" y="488"/>
                  </a:lnTo>
                  <a:cubicBezTo>
                    <a:pt x="693" y="488"/>
                    <a:pt x="784" y="397"/>
                    <a:pt x="784" y="286"/>
                  </a:cubicBezTo>
                  <a:cubicBezTo>
                    <a:pt x="784" y="175"/>
                    <a:pt x="693" y="89"/>
                    <a:pt x="582" y="89"/>
                  </a:cubicBezTo>
                  <a:close/>
                  <a:moveTo>
                    <a:pt x="582" y="577"/>
                  </a:moveTo>
                  <a:lnTo>
                    <a:pt x="291" y="577"/>
                  </a:lnTo>
                  <a:cubicBezTo>
                    <a:pt x="129" y="577"/>
                    <a:pt x="0" y="447"/>
                    <a:pt x="0" y="286"/>
                  </a:cubicBezTo>
                  <a:cubicBezTo>
                    <a:pt x="0" y="125"/>
                    <a:pt x="129" y="0"/>
                    <a:pt x="291" y="0"/>
                  </a:cubicBezTo>
                  <a:lnTo>
                    <a:pt x="582" y="0"/>
                  </a:lnTo>
                  <a:cubicBezTo>
                    <a:pt x="743" y="0"/>
                    <a:pt x="873" y="125"/>
                    <a:pt x="873" y="286"/>
                  </a:cubicBezTo>
                  <a:cubicBezTo>
                    <a:pt x="873" y="447"/>
                    <a:pt x="743" y="577"/>
                    <a:pt x="582" y="5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Freeform 9"/>
            <p:cNvSpPr>
              <a:spLocks/>
            </p:cNvSpPr>
            <p:nvPr/>
          </p:nvSpPr>
          <p:spPr bwMode="auto">
            <a:xfrm>
              <a:off x="5361" y="2926"/>
              <a:ext cx="1073" cy="629"/>
            </a:xfrm>
            <a:custGeom>
              <a:avLst/>
              <a:gdLst>
                <a:gd name="T0" fmla="*/ 896 w 985"/>
                <a:gd name="T1" fmla="*/ 577 h 577"/>
                <a:gd name="T2" fmla="*/ 896 w 985"/>
                <a:gd name="T3" fmla="*/ 117 h 577"/>
                <a:gd name="T4" fmla="*/ 492 w 985"/>
                <a:gd name="T5" fmla="*/ 435 h 577"/>
                <a:gd name="T6" fmla="*/ 88 w 985"/>
                <a:gd name="T7" fmla="*/ 117 h 577"/>
                <a:gd name="T8" fmla="*/ 88 w 985"/>
                <a:gd name="T9" fmla="*/ 577 h 577"/>
                <a:gd name="T10" fmla="*/ 0 w 985"/>
                <a:gd name="T11" fmla="*/ 577 h 577"/>
                <a:gd name="T12" fmla="*/ 0 w 985"/>
                <a:gd name="T13" fmla="*/ 0 h 577"/>
                <a:gd name="T14" fmla="*/ 88 w 985"/>
                <a:gd name="T15" fmla="*/ 0 h 577"/>
                <a:gd name="T16" fmla="*/ 492 w 985"/>
                <a:gd name="T17" fmla="*/ 319 h 577"/>
                <a:gd name="T18" fmla="*/ 896 w 985"/>
                <a:gd name="T19" fmla="*/ 0 h 577"/>
                <a:gd name="T20" fmla="*/ 985 w 985"/>
                <a:gd name="T21" fmla="*/ 0 h 577"/>
                <a:gd name="T22" fmla="*/ 985 w 985"/>
                <a:gd name="T23" fmla="*/ 577 h 577"/>
                <a:gd name="T24" fmla="*/ 896 w 985"/>
                <a:gd name="T25" fmla="*/ 577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85" h="577">
                  <a:moveTo>
                    <a:pt x="896" y="577"/>
                  </a:moveTo>
                  <a:lnTo>
                    <a:pt x="896" y="117"/>
                  </a:lnTo>
                  <a:cubicBezTo>
                    <a:pt x="493" y="436"/>
                    <a:pt x="493" y="436"/>
                    <a:pt x="492" y="435"/>
                  </a:cubicBezTo>
                  <a:lnTo>
                    <a:pt x="88" y="117"/>
                  </a:lnTo>
                  <a:lnTo>
                    <a:pt x="88" y="577"/>
                  </a:lnTo>
                  <a:lnTo>
                    <a:pt x="0" y="577"/>
                  </a:lnTo>
                  <a:lnTo>
                    <a:pt x="0" y="0"/>
                  </a:lnTo>
                  <a:lnTo>
                    <a:pt x="88" y="0"/>
                  </a:lnTo>
                  <a:lnTo>
                    <a:pt x="492" y="319"/>
                  </a:lnTo>
                  <a:lnTo>
                    <a:pt x="896" y="0"/>
                  </a:lnTo>
                  <a:lnTo>
                    <a:pt x="985" y="0"/>
                  </a:lnTo>
                  <a:lnTo>
                    <a:pt x="985" y="577"/>
                  </a:lnTo>
                  <a:lnTo>
                    <a:pt x="896" y="5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Oval 10"/>
            <p:cNvSpPr>
              <a:spLocks noChangeArrowheads="1"/>
            </p:cNvSpPr>
            <p:nvPr/>
          </p:nvSpPr>
          <p:spPr bwMode="auto">
            <a:xfrm>
              <a:off x="1215" y="4062"/>
              <a:ext cx="126" cy="1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6308" y="4062"/>
              <a:ext cx="126" cy="1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Freeform 12"/>
            <p:cNvSpPr>
              <a:spLocks noEditPoints="1"/>
            </p:cNvSpPr>
            <p:nvPr/>
          </p:nvSpPr>
          <p:spPr bwMode="auto">
            <a:xfrm>
              <a:off x="1606" y="3935"/>
              <a:ext cx="289" cy="287"/>
            </a:xfrm>
            <a:custGeom>
              <a:avLst/>
              <a:gdLst>
                <a:gd name="T0" fmla="*/ 29 w 265"/>
                <a:gd name="T1" fmla="*/ 132 h 264"/>
                <a:gd name="T2" fmla="*/ 132 w 265"/>
                <a:gd name="T3" fmla="*/ 237 h 264"/>
                <a:gd name="T4" fmla="*/ 236 w 265"/>
                <a:gd name="T5" fmla="*/ 132 h 264"/>
                <a:gd name="T6" fmla="*/ 132 w 265"/>
                <a:gd name="T7" fmla="*/ 27 h 264"/>
                <a:gd name="T8" fmla="*/ 29 w 265"/>
                <a:gd name="T9" fmla="*/ 132 h 264"/>
                <a:gd name="T10" fmla="*/ 0 w 265"/>
                <a:gd name="T11" fmla="*/ 132 h 264"/>
                <a:gd name="T12" fmla="*/ 132 w 265"/>
                <a:gd name="T13" fmla="*/ 0 h 264"/>
                <a:gd name="T14" fmla="*/ 265 w 265"/>
                <a:gd name="T15" fmla="*/ 132 h 264"/>
                <a:gd name="T16" fmla="*/ 132 w 265"/>
                <a:gd name="T17" fmla="*/ 264 h 264"/>
                <a:gd name="T18" fmla="*/ 0 w 265"/>
                <a:gd name="T19" fmla="*/ 13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264">
                  <a:moveTo>
                    <a:pt x="29" y="132"/>
                  </a:moveTo>
                  <a:cubicBezTo>
                    <a:pt x="29" y="190"/>
                    <a:pt x="75" y="237"/>
                    <a:pt x="132" y="237"/>
                  </a:cubicBezTo>
                  <a:cubicBezTo>
                    <a:pt x="190" y="237"/>
                    <a:pt x="236" y="190"/>
                    <a:pt x="236" y="132"/>
                  </a:cubicBezTo>
                  <a:cubicBezTo>
                    <a:pt x="236" y="73"/>
                    <a:pt x="190" y="27"/>
                    <a:pt x="132" y="27"/>
                  </a:cubicBezTo>
                  <a:cubicBezTo>
                    <a:pt x="75" y="27"/>
                    <a:pt x="29" y="73"/>
                    <a:pt x="29" y="132"/>
                  </a:cubicBezTo>
                  <a:close/>
                  <a:moveTo>
                    <a:pt x="0" y="132"/>
                  </a:moveTo>
                  <a:cubicBezTo>
                    <a:pt x="0" y="56"/>
                    <a:pt x="59" y="0"/>
                    <a:pt x="132" y="0"/>
                  </a:cubicBezTo>
                  <a:cubicBezTo>
                    <a:pt x="206" y="0"/>
                    <a:pt x="265" y="56"/>
                    <a:pt x="265" y="132"/>
                  </a:cubicBezTo>
                  <a:cubicBezTo>
                    <a:pt x="265" y="208"/>
                    <a:pt x="206" y="264"/>
                    <a:pt x="132" y="264"/>
                  </a:cubicBezTo>
                  <a:cubicBezTo>
                    <a:pt x="58" y="264"/>
                    <a:pt x="0" y="208"/>
                    <a:pt x="0" y="1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Freeform 13"/>
            <p:cNvSpPr>
              <a:spLocks/>
            </p:cNvSpPr>
            <p:nvPr/>
          </p:nvSpPr>
          <p:spPr bwMode="auto">
            <a:xfrm>
              <a:off x="1974" y="4040"/>
              <a:ext cx="149" cy="182"/>
            </a:xfrm>
            <a:custGeom>
              <a:avLst/>
              <a:gdLst>
                <a:gd name="T0" fmla="*/ 135 w 136"/>
                <a:gd name="T1" fmla="*/ 48 h 167"/>
                <a:gd name="T2" fmla="*/ 85 w 136"/>
                <a:gd name="T3" fmla="*/ 24 h 167"/>
                <a:gd name="T4" fmla="*/ 29 w 136"/>
                <a:gd name="T5" fmla="*/ 84 h 167"/>
                <a:gd name="T6" fmla="*/ 85 w 136"/>
                <a:gd name="T7" fmla="*/ 142 h 167"/>
                <a:gd name="T8" fmla="*/ 136 w 136"/>
                <a:gd name="T9" fmla="*/ 118 h 167"/>
                <a:gd name="T10" fmla="*/ 136 w 136"/>
                <a:gd name="T11" fmla="*/ 150 h 167"/>
                <a:gd name="T12" fmla="*/ 85 w 136"/>
                <a:gd name="T13" fmla="*/ 167 h 167"/>
                <a:gd name="T14" fmla="*/ 0 w 136"/>
                <a:gd name="T15" fmla="*/ 84 h 167"/>
                <a:gd name="T16" fmla="*/ 85 w 136"/>
                <a:gd name="T17" fmla="*/ 0 h 167"/>
                <a:gd name="T18" fmla="*/ 135 w 136"/>
                <a:gd name="T19" fmla="*/ 15 h 167"/>
                <a:gd name="T20" fmla="*/ 135 w 136"/>
                <a:gd name="T21" fmla="*/ 4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135" y="48"/>
                  </a:moveTo>
                  <a:cubicBezTo>
                    <a:pt x="120" y="30"/>
                    <a:pt x="99" y="24"/>
                    <a:pt x="85" y="24"/>
                  </a:cubicBezTo>
                  <a:cubicBezTo>
                    <a:pt x="55" y="24"/>
                    <a:pt x="29" y="45"/>
                    <a:pt x="29" y="84"/>
                  </a:cubicBezTo>
                  <a:cubicBezTo>
                    <a:pt x="29" y="122"/>
                    <a:pt x="56" y="142"/>
                    <a:pt x="85" y="142"/>
                  </a:cubicBezTo>
                  <a:cubicBezTo>
                    <a:pt x="101" y="142"/>
                    <a:pt x="121" y="135"/>
                    <a:pt x="136" y="118"/>
                  </a:cubicBezTo>
                  <a:lnTo>
                    <a:pt x="136" y="150"/>
                  </a:lnTo>
                  <a:cubicBezTo>
                    <a:pt x="119" y="163"/>
                    <a:pt x="100" y="167"/>
                    <a:pt x="85" y="167"/>
                  </a:cubicBezTo>
                  <a:cubicBezTo>
                    <a:pt x="36" y="167"/>
                    <a:pt x="0" y="132"/>
                    <a:pt x="0" y="84"/>
                  </a:cubicBezTo>
                  <a:cubicBezTo>
                    <a:pt x="0" y="35"/>
                    <a:pt x="36" y="0"/>
                    <a:pt x="85" y="0"/>
                  </a:cubicBezTo>
                  <a:cubicBezTo>
                    <a:pt x="111" y="0"/>
                    <a:pt x="127" y="10"/>
                    <a:pt x="135" y="15"/>
                  </a:cubicBezTo>
                  <a:lnTo>
                    <a:pt x="135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2210" y="4045"/>
              <a:ext cx="141" cy="172"/>
            </a:xfrm>
            <a:custGeom>
              <a:avLst/>
              <a:gdLst>
                <a:gd name="T0" fmla="*/ 0 w 141"/>
                <a:gd name="T1" fmla="*/ 0 h 172"/>
                <a:gd name="T2" fmla="*/ 30 w 141"/>
                <a:gd name="T3" fmla="*/ 0 h 172"/>
                <a:gd name="T4" fmla="*/ 30 w 141"/>
                <a:gd name="T5" fmla="*/ 70 h 172"/>
                <a:gd name="T6" fmla="*/ 112 w 141"/>
                <a:gd name="T7" fmla="*/ 70 h 172"/>
                <a:gd name="T8" fmla="*/ 112 w 141"/>
                <a:gd name="T9" fmla="*/ 0 h 172"/>
                <a:gd name="T10" fmla="*/ 141 w 141"/>
                <a:gd name="T11" fmla="*/ 0 h 172"/>
                <a:gd name="T12" fmla="*/ 141 w 141"/>
                <a:gd name="T13" fmla="*/ 172 h 172"/>
                <a:gd name="T14" fmla="*/ 112 w 141"/>
                <a:gd name="T15" fmla="*/ 172 h 172"/>
                <a:gd name="T16" fmla="*/ 112 w 141"/>
                <a:gd name="T17" fmla="*/ 98 h 172"/>
                <a:gd name="T18" fmla="*/ 30 w 141"/>
                <a:gd name="T19" fmla="*/ 98 h 172"/>
                <a:gd name="T20" fmla="*/ 30 w 141"/>
                <a:gd name="T21" fmla="*/ 172 h 172"/>
                <a:gd name="T22" fmla="*/ 0 w 141"/>
                <a:gd name="T23" fmla="*/ 172 h 172"/>
                <a:gd name="T24" fmla="*/ 0 w 141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72">
                  <a:moveTo>
                    <a:pt x="0" y="0"/>
                  </a:moveTo>
                  <a:lnTo>
                    <a:pt x="30" y="0"/>
                  </a:lnTo>
                  <a:lnTo>
                    <a:pt x="30" y="70"/>
                  </a:lnTo>
                  <a:lnTo>
                    <a:pt x="112" y="70"/>
                  </a:lnTo>
                  <a:lnTo>
                    <a:pt x="112" y="0"/>
                  </a:lnTo>
                  <a:lnTo>
                    <a:pt x="141" y="0"/>
                  </a:lnTo>
                  <a:lnTo>
                    <a:pt x="141" y="172"/>
                  </a:lnTo>
                  <a:lnTo>
                    <a:pt x="112" y="172"/>
                  </a:lnTo>
                  <a:lnTo>
                    <a:pt x="112" y="98"/>
                  </a:lnTo>
                  <a:lnTo>
                    <a:pt x="30" y="98"/>
                  </a:lnTo>
                  <a:lnTo>
                    <a:pt x="30" y="172"/>
                  </a:lnTo>
                  <a:lnTo>
                    <a:pt x="0" y="17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2439" y="4040"/>
              <a:ext cx="184" cy="182"/>
            </a:xfrm>
            <a:custGeom>
              <a:avLst/>
              <a:gdLst>
                <a:gd name="T0" fmla="*/ 29 w 169"/>
                <a:gd name="T1" fmla="*/ 84 h 167"/>
                <a:gd name="T2" fmla="*/ 85 w 169"/>
                <a:gd name="T3" fmla="*/ 142 h 167"/>
                <a:gd name="T4" fmla="*/ 140 w 169"/>
                <a:gd name="T5" fmla="*/ 84 h 167"/>
                <a:gd name="T6" fmla="*/ 85 w 169"/>
                <a:gd name="T7" fmla="*/ 24 h 167"/>
                <a:gd name="T8" fmla="*/ 29 w 169"/>
                <a:gd name="T9" fmla="*/ 84 h 167"/>
                <a:gd name="T10" fmla="*/ 0 w 169"/>
                <a:gd name="T11" fmla="*/ 84 h 167"/>
                <a:gd name="T12" fmla="*/ 85 w 169"/>
                <a:gd name="T13" fmla="*/ 0 h 167"/>
                <a:gd name="T14" fmla="*/ 169 w 169"/>
                <a:gd name="T15" fmla="*/ 84 h 167"/>
                <a:gd name="T16" fmla="*/ 85 w 169"/>
                <a:gd name="T17" fmla="*/ 167 h 167"/>
                <a:gd name="T18" fmla="*/ 0 w 169"/>
                <a:gd name="T19" fmla="*/ 8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167">
                  <a:moveTo>
                    <a:pt x="29" y="84"/>
                  </a:moveTo>
                  <a:cubicBezTo>
                    <a:pt x="29" y="123"/>
                    <a:pt x="56" y="142"/>
                    <a:pt x="85" y="142"/>
                  </a:cubicBezTo>
                  <a:cubicBezTo>
                    <a:pt x="113" y="142"/>
                    <a:pt x="140" y="122"/>
                    <a:pt x="140" y="84"/>
                  </a:cubicBezTo>
                  <a:cubicBezTo>
                    <a:pt x="140" y="45"/>
                    <a:pt x="114" y="24"/>
                    <a:pt x="85" y="24"/>
                  </a:cubicBezTo>
                  <a:cubicBezTo>
                    <a:pt x="56" y="24"/>
                    <a:pt x="29" y="45"/>
                    <a:pt x="29" y="84"/>
                  </a:cubicBezTo>
                  <a:close/>
                  <a:moveTo>
                    <a:pt x="0" y="84"/>
                  </a:moveTo>
                  <a:cubicBezTo>
                    <a:pt x="0" y="35"/>
                    <a:pt x="36" y="0"/>
                    <a:pt x="85" y="0"/>
                  </a:cubicBezTo>
                  <a:cubicBezTo>
                    <a:pt x="133" y="0"/>
                    <a:pt x="169" y="35"/>
                    <a:pt x="169" y="84"/>
                  </a:cubicBezTo>
                  <a:cubicBezTo>
                    <a:pt x="169" y="132"/>
                    <a:pt x="133" y="167"/>
                    <a:pt x="85" y="167"/>
                  </a:cubicBezTo>
                  <a:cubicBezTo>
                    <a:pt x="36" y="167"/>
                    <a:pt x="0" y="132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Freeform 16"/>
            <p:cNvSpPr>
              <a:spLocks noEditPoints="1"/>
            </p:cNvSpPr>
            <p:nvPr/>
          </p:nvSpPr>
          <p:spPr bwMode="auto">
            <a:xfrm>
              <a:off x="2710" y="4045"/>
              <a:ext cx="133" cy="172"/>
            </a:xfrm>
            <a:custGeom>
              <a:avLst/>
              <a:gdLst>
                <a:gd name="T0" fmla="*/ 62 w 122"/>
                <a:gd name="T1" fmla="*/ 134 h 158"/>
                <a:gd name="T2" fmla="*/ 86 w 122"/>
                <a:gd name="T3" fmla="*/ 128 h 158"/>
                <a:gd name="T4" fmla="*/ 96 w 122"/>
                <a:gd name="T5" fmla="*/ 111 h 158"/>
                <a:gd name="T6" fmla="*/ 88 w 122"/>
                <a:gd name="T7" fmla="*/ 93 h 158"/>
                <a:gd name="T8" fmla="*/ 63 w 122"/>
                <a:gd name="T9" fmla="*/ 87 h 158"/>
                <a:gd name="T10" fmla="*/ 28 w 122"/>
                <a:gd name="T11" fmla="*/ 87 h 158"/>
                <a:gd name="T12" fmla="*/ 28 w 122"/>
                <a:gd name="T13" fmla="*/ 134 h 158"/>
                <a:gd name="T14" fmla="*/ 62 w 122"/>
                <a:gd name="T15" fmla="*/ 134 h 158"/>
                <a:gd name="T16" fmla="*/ 57 w 122"/>
                <a:gd name="T17" fmla="*/ 64 h 158"/>
                <a:gd name="T18" fmla="*/ 74 w 122"/>
                <a:gd name="T19" fmla="*/ 60 h 158"/>
                <a:gd name="T20" fmla="*/ 82 w 122"/>
                <a:gd name="T21" fmla="*/ 43 h 158"/>
                <a:gd name="T22" fmla="*/ 74 w 122"/>
                <a:gd name="T23" fmla="*/ 28 h 158"/>
                <a:gd name="T24" fmla="*/ 52 w 122"/>
                <a:gd name="T25" fmla="*/ 24 h 158"/>
                <a:gd name="T26" fmla="*/ 28 w 122"/>
                <a:gd name="T27" fmla="*/ 24 h 158"/>
                <a:gd name="T28" fmla="*/ 28 w 122"/>
                <a:gd name="T29" fmla="*/ 64 h 158"/>
                <a:gd name="T30" fmla="*/ 57 w 122"/>
                <a:gd name="T31" fmla="*/ 64 h 158"/>
                <a:gd name="T32" fmla="*/ 60 w 122"/>
                <a:gd name="T33" fmla="*/ 0 h 158"/>
                <a:gd name="T34" fmla="*/ 93 w 122"/>
                <a:gd name="T35" fmla="*/ 9 h 158"/>
                <a:gd name="T36" fmla="*/ 107 w 122"/>
                <a:gd name="T37" fmla="*/ 39 h 158"/>
                <a:gd name="T38" fmla="*/ 90 w 122"/>
                <a:gd name="T39" fmla="*/ 70 h 158"/>
                <a:gd name="T40" fmla="*/ 110 w 122"/>
                <a:gd name="T41" fmla="*/ 81 h 158"/>
                <a:gd name="T42" fmla="*/ 122 w 122"/>
                <a:gd name="T43" fmla="*/ 112 h 158"/>
                <a:gd name="T44" fmla="*/ 106 w 122"/>
                <a:gd name="T45" fmla="*/ 148 h 158"/>
                <a:gd name="T46" fmla="*/ 69 w 122"/>
                <a:gd name="T47" fmla="*/ 158 h 158"/>
                <a:gd name="T48" fmla="*/ 0 w 122"/>
                <a:gd name="T49" fmla="*/ 158 h 158"/>
                <a:gd name="T50" fmla="*/ 0 w 122"/>
                <a:gd name="T51" fmla="*/ 0 h 158"/>
                <a:gd name="T52" fmla="*/ 60 w 122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2" h="158">
                  <a:moveTo>
                    <a:pt x="62" y="134"/>
                  </a:moveTo>
                  <a:cubicBezTo>
                    <a:pt x="69" y="134"/>
                    <a:pt x="80" y="133"/>
                    <a:pt x="86" y="128"/>
                  </a:cubicBezTo>
                  <a:cubicBezTo>
                    <a:pt x="91" y="125"/>
                    <a:pt x="96" y="118"/>
                    <a:pt x="96" y="111"/>
                  </a:cubicBezTo>
                  <a:cubicBezTo>
                    <a:pt x="96" y="104"/>
                    <a:pt x="93" y="97"/>
                    <a:pt x="88" y="93"/>
                  </a:cubicBezTo>
                  <a:cubicBezTo>
                    <a:pt x="81" y="88"/>
                    <a:pt x="70" y="87"/>
                    <a:pt x="63" y="87"/>
                  </a:cubicBezTo>
                  <a:lnTo>
                    <a:pt x="28" y="87"/>
                  </a:lnTo>
                  <a:lnTo>
                    <a:pt x="28" y="134"/>
                  </a:lnTo>
                  <a:lnTo>
                    <a:pt x="62" y="134"/>
                  </a:lnTo>
                  <a:close/>
                  <a:moveTo>
                    <a:pt x="57" y="64"/>
                  </a:moveTo>
                  <a:cubicBezTo>
                    <a:pt x="59" y="64"/>
                    <a:pt x="68" y="64"/>
                    <a:pt x="74" y="60"/>
                  </a:cubicBezTo>
                  <a:cubicBezTo>
                    <a:pt x="77" y="57"/>
                    <a:pt x="82" y="53"/>
                    <a:pt x="82" y="43"/>
                  </a:cubicBezTo>
                  <a:cubicBezTo>
                    <a:pt x="82" y="36"/>
                    <a:pt x="78" y="31"/>
                    <a:pt x="74" y="28"/>
                  </a:cubicBezTo>
                  <a:cubicBezTo>
                    <a:pt x="68" y="24"/>
                    <a:pt x="60" y="24"/>
                    <a:pt x="52" y="24"/>
                  </a:cubicBezTo>
                  <a:lnTo>
                    <a:pt x="28" y="24"/>
                  </a:lnTo>
                  <a:lnTo>
                    <a:pt x="28" y="64"/>
                  </a:lnTo>
                  <a:lnTo>
                    <a:pt x="57" y="64"/>
                  </a:lnTo>
                  <a:close/>
                  <a:moveTo>
                    <a:pt x="60" y="0"/>
                  </a:moveTo>
                  <a:cubicBezTo>
                    <a:pt x="69" y="0"/>
                    <a:pt x="82" y="0"/>
                    <a:pt x="93" y="9"/>
                  </a:cubicBezTo>
                  <a:cubicBezTo>
                    <a:pt x="99" y="13"/>
                    <a:pt x="107" y="23"/>
                    <a:pt x="107" y="39"/>
                  </a:cubicBezTo>
                  <a:cubicBezTo>
                    <a:pt x="107" y="54"/>
                    <a:pt x="100" y="64"/>
                    <a:pt x="90" y="70"/>
                  </a:cubicBezTo>
                  <a:cubicBezTo>
                    <a:pt x="95" y="72"/>
                    <a:pt x="102" y="74"/>
                    <a:pt x="110" y="81"/>
                  </a:cubicBezTo>
                  <a:cubicBezTo>
                    <a:pt x="119" y="89"/>
                    <a:pt x="122" y="99"/>
                    <a:pt x="122" y="112"/>
                  </a:cubicBezTo>
                  <a:cubicBezTo>
                    <a:pt x="122" y="128"/>
                    <a:pt x="115" y="141"/>
                    <a:pt x="106" y="148"/>
                  </a:cubicBezTo>
                  <a:cubicBezTo>
                    <a:pt x="96" y="155"/>
                    <a:pt x="81" y="158"/>
                    <a:pt x="69" y="158"/>
                  </a:cubicBezTo>
                  <a:lnTo>
                    <a:pt x="0" y="158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Freeform 17"/>
            <p:cNvSpPr>
              <a:spLocks noEditPoints="1"/>
            </p:cNvSpPr>
            <p:nvPr/>
          </p:nvSpPr>
          <p:spPr bwMode="auto">
            <a:xfrm>
              <a:off x="2920" y="4040"/>
              <a:ext cx="173" cy="182"/>
            </a:xfrm>
            <a:custGeom>
              <a:avLst/>
              <a:gdLst>
                <a:gd name="T0" fmla="*/ 28 w 159"/>
                <a:gd name="T1" fmla="*/ 83 h 167"/>
                <a:gd name="T2" fmla="*/ 80 w 159"/>
                <a:gd name="T3" fmla="*/ 142 h 167"/>
                <a:gd name="T4" fmla="*/ 133 w 159"/>
                <a:gd name="T5" fmla="*/ 83 h 167"/>
                <a:gd name="T6" fmla="*/ 80 w 159"/>
                <a:gd name="T7" fmla="*/ 24 h 167"/>
                <a:gd name="T8" fmla="*/ 28 w 159"/>
                <a:gd name="T9" fmla="*/ 83 h 167"/>
                <a:gd name="T10" fmla="*/ 131 w 159"/>
                <a:gd name="T11" fmla="*/ 4 h 167"/>
                <a:gd name="T12" fmla="*/ 159 w 159"/>
                <a:gd name="T13" fmla="*/ 4 h 167"/>
                <a:gd name="T14" fmla="*/ 159 w 159"/>
                <a:gd name="T15" fmla="*/ 162 h 167"/>
                <a:gd name="T16" fmla="*/ 131 w 159"/>
                <a:gd name="T17" fmla="*/ 162 h 167"/>
                <a:gd name="T18" fmla="*/ 131 w 159"/>
                <a:gd name="T19" fmla="*/ 140 h 167"/>
                <a:gd name="T20" fmla="*/ 77 w 159"/>
                <a:gd name="T21" fmla="*/ 167 h 167"/>
                <a:gd name="T22" fmla="*/ 0 w 159"/>
                <a:gd name="T23" fmla="*/ 83 h 167"/>
                <a:gd name="T24" fmla="*/ 77 w 159"/>
                <a:gd name="T25" fmla="*/ 0 h 167"/>
                <a:gd name="T26" fmla="*/ 131 w 159"/>
                <a:gd name="T27" fmla="*/ 26 h 167"/>
                <a:gd name="T28" fmla="*/ 131 w 159"/>
                <a:gd name="T29" fmla="*/ 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" h="167">
                  <a:moveTo>
                    <a:pt x="28" y="83"/>
                  </a:moveTo>
                  <a:cubicBezTo>
                    <a:pt x="28" y="117"/>
                    <a:pt x="47" y="142"/>
                    <a:pt x="80" y="142"/>
                  </a:cubicBezTo>
                  <a:cubicBezTo>
                    <a:pt x="114" y="142"/>
                    <a:pt x="133" y="115"/>
                    <a:pt x="133" y="83"/>
                  </a:cubicBezTo>
                  <a:cubicBezTo>
                    <a:pt x="133" y="42"/>
                    <a:pt x="105" y="24"/>
                    <a:pt x="80" y="24"/>
                  </a:cubicBezTo>
                  <a:cubicBezTo>
                    <a:pt x="53" y="24"/>
                    <a:pt x="28" y="44"/>
                    <a:pt x="28" y="83"/>
                  </a:cubicBezTo>
                  <a:close/>
                  <a:moveTo>
                    <a:pt x="131" y="4"/>
                  </a:moveTo>
                  <a:lnTo>
                    <a:pt x="159" y="4"/>
                  </a:lnTo>
                  <a:lnTo>
                    <a:pt x="159" y="162"/>
                  </a:lnTo>
                  <a:lnTo>
                    <a:pt x="131" y="162"/>
                  </a:lnTo>
                  <a:lnTo>
                    <a:pt x="131" y="140"/>
                  </a:lnTo>
                  <a:cubicBezTo>
                    <a:pt x="122" y="152"/>
                    <a:pt x="105" y="167"/>
                    <a:pt x="77" y="167"/>
                  </a:cubicBezTo>
                  <a:cubicBezTo>
                    <a:pt x="37" y="167"/>
                    <a:pt x="0" y="139"/>
                    <a:pt x="0" y="83"/>
                  </a:cubicBezTo>
                  <a:cubicBezTo>
                    <a:pt x="0" y="28"/>
                    <a:pt x="37" y="0"/>
                    <a:pt x="77" y="0"/>
                  </a:cubicBezTo>
                  <a:cubicBezTo>
                    <a:pt x="108" y="0"/>
                    <a:pt x="124" y="17"/>
                    <a:pt x="131" y="26"/>
                  </a:cubicBezTo>
                  <a:lnTo>
                    <a:pt x="131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3191" y="4045"/>
              <a:ext cx="142" cy="172"/>
            </a:xfrm>
            <a:custGeom>
              <a:avLst/>
              <a:gdLst>
                <a:gd name="T0" fmla="*/ 0 w 142"/>
                <a:gd name="T1" fmla="*/ 0 h 172"/>
                <a:gd name="T2" fmla="*/ 31 w 142"/>
                <a:gd name="T3" fmla="*/ 0 h 172"/>
                <a:gd name="T4" fmla="*/ 31 w 142"/>
                <a:gd name="T5" fmla="*/ 70 h 172"/>
                <a:gd name="T6" fmla="*/ 113 w 142"/>
                <a:gd name="T7" fmla="*/ 70 h 172"/>
                <a:gd name="T8" fmla="*/ 113 w 142"/>
                <a:gd name="T9" fmla="*/ 0 h 172"/>
                <a:gd name="T10" fmla="*/ 142 w 142"/>
                <a:gd name="T11" fmla="*/ 0 h 172"/>
                <a:gd name="T12" fmla="*/ 142 w 142"/>
                <a:gd name="T13" fmla="*/ 172 h 172"/>
                <a:gd name="T14" fmla="*/ 113 w 142"/>
                <a:gd name="T15" fmla="*/ 172 h 172"/>
                <a:gd name="T16" fmla="*/ 113 w 142"/>
                <a:gd name="T17" fmla="*/ 98 h 172"/>
                <a:gd name="T18" fmla="*/ 31 w 142"/>
                <a:gd name="T19" fmla="*/ 98 h 172"/>
                <a:gd name="T20" fmla="*/ 31 w 142"/>
                <a:gd name="T21" fmla="*/ 172 h 172"/>
                <a:gd name="T22" fmla="*/ 0 w 142"/>
                <a:gd name="T23" fmla="*/ 172 h 172"/>
                <a:gd name="T24" fmla="*/ 0 w 142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2">
                  <a:moveTo>
                    <a:pt x="0" y="0"/>
                  </a:moveTo>
                  <a:lnTo>
                    <a:pt x="31" y="0"/>
                  </a:lnTo>
                  <a:lnTo>
                    <a:pt x="31" y="70"/>
                  </a:lnTo>
                  <a:lnTo>
                    <a:pt x="113" y="70"/>
                  </a:lnTo>
                  <a:lnTo>
                    <a:pt x="113" y="0"/>
                  </a:lnTo>
                  <a:lnTo>
                    <a:pt x="142" y="0"/>
                  </a:lnTo>
                  <a:lnTo>
                    <a:pt x="142" y="172"/>
                  </a:lnTo>
                  <a:lnTo>
                    <a:pt x="113" y="172"/>
                  </a:lnTo>
                  <a:lnTo>
                    <a:pt x="113" y="98"/>
                  </a:lnTo>
                  <a:lnTo>
                    <a:pt x="31" y="98"/>
                  </a:lnTo>
                  <a:lnTo>
                    <a:pt x="31" y="172"/>
                  </a:lnTo>
                  <a:lnTo>
                    <a:pt x="0" y="17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Freeform 19"/>
            <p:cNvSpPr>
              <a:spLocks noEditPoints="1"/>
            </p:cNvSpPr>
            <p:nvPr/>
          </p:nvSpPr>
          <p:spPr bwMode="auto">
            <a:xfrm>
              <a:off x="3571" y="4045"/>
              <a:ext cx="133" cy="172"/>
            </a:xfrm>
            <a:custGeom>
              <a:avLst/>
              <a:gdLst>
                <a:gd name="T0" fmla="*/ 61 w 122"/>
                <a:gd name="T1" fmla="*/ 134 h 158"/>
                <a:gd name="T2" fmla="*/ 86 w 122"/>
                <a:gd name="T3" fmla="*/ 128 h 158"/>
                <a:gd name="T4" fmla="*/ 95 w 122"/>
                <a:gd name="T5" fmla="*/ 111 h 158"/>
                <a:gd name="T6" fmla="*/ 87 w 122"/>
                <a:gd name="T7" fmla="*/ 93 h 158"/>
                <a:gd name="T8" fmla="*/ 63 w 122"/>
                <a:gd name="T9" fmla="*/ 87 h 158"/>
                <a:gd name="T10" fmla="*/ 27 w 122"/>
                <a:gd name="T11" fmla="*/ 87 h 158"/>
                <a:gd name="T12" fmla="*/ 27 w 122"/>
                <a:gd name="T13" fmla="*/ 134 h 158"/>
                <a:gd name="T14" fmla="*/ 61 w 122"/>
                <a:gd name="T15" fmla="*/ 134 h 158"/>
                <a:gd name="T16" fmla="*/ 56 w 122"/>
                <a:gd name="T17" fmla="*/ 64 h 158"/>
                <a:gd name="T18" fmla="*/ 74 w 122"/>
                <a:gd name="T19" fmla="*/ 60 h 158"/>
                <a:gd name="T20" fmla="*/ 82 w 122"/>
                <a:gd name="T21" fmla="*/ 43 h 158"/>
                <a:gd name="T22" fmla="*/ 74 w 122"/>
                <a:gd name="T23" fmla="*/ 28 h 158"/>
                <a:gd name="T24" fmla="*/ 52 w 122"/>
                <a:gd name="T25" fmla="*/ 24 h 158"/>
                <a:gd name="T26" fmla="*/ 27 w 122"/>
                <a:gd name="T27" fmla="*/ 24 h 158"/>
                <a:gd name="T28" fmla="*/ 27 w 122"/>
                <a:gd name="T29" fmla="*/ 64 h 158"/>
                <a:gd name="T30" fmla="*/ 56 w 122"/>
                <a:gd name="T31" fmla="*/ 64 h 158"/>
                <a:gd name="T32" fmla="*/ 60 w 122"/>
                <a:gd name="T33" fmla="*/ 0 h 158"/>
                <a:gd name="T34" fmla="*/ 93 w 122"/>
                <a:gd name="T35" fmla="*/ 9 h 158"/>
                <a:gd name="T36" fmla="*/ 107 w 122"/>
                <a:gd name="T37" fmla="*/ 39 h 158"/>
                <a:gd name="T38" fmla="*/ 90 w 122"/>
                <a:gd name="T39" fmla="*/ 70 h 158"/>
                <a:gd name="T40" fmla="*/ 110 w 122"/>
                <a:gd name="T41" fmla="*/ 81 h 158"/>
                <a:gd name="T42" fmla="*/ 122 w 122"/>
                <a:gd name="T43" fmla="*/ 112 h 158"/>
                <a:gd name="T44" fmla="*/ 106 w 122"/>
                <a:gd name="T45" fmla="*/ 148 h 158"/>
                <a:gd name="T46" fmla="*/ 68 w 122"/>
                <a:gd name="T47" fmla="*/ 158 h 158"/>
                <a:gd name="T48" fmla="*/ 0 w 122"/>
                <a:gd name="T49" fmla="*/ 158 h 158"/>
                <a:gd name="T50" fmla="*/ 0 w 122"/>
                <a:gd name="T51" fmla="*/ 0 h 158"/>
                <a:gd name="T52" fmla="*/ 60 w 122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2" h="158">
                  <a:moveTo>
                    <a:pt x="61" y="134"/>
                  </a:moveTo>
                  <a:cubicBezTo>
                    <a:pt x="69" y="134"/>
                    <a:pt x="79" y="133"/>
                    <a:pt x="86" y="128"/>
                  </a:cubicBezTo>
                  <a:cubicBezTo>
                    <a:pt x="91" y="125"/>
                    <a:pt x="95" y="118"/>
                    <a:pt x="95" y="111"/>
                  </a:cubicBezTo>
                  <a:cubicBezTo>
                    <a:pt x="95" y="104"/>
                    <a:pt x="93" y="97"/>
                    <a:pt x="87" y="93"/>
                  </a:cubicBezTo>
                  <a:cubicBezTo>
                    <a:pt x="81" y="88"/>
                    <a:pt x="70" y="87"/>
                    <a:pt x="63" y="87"/>
                  </a:cubicBezTo>
                  <a:lnTo>
                    <a:pt x="27" y="87"/>
                  </a:lnTo>
                  <a:lnTo>
                    <a:pt x="27" y="134"/>
                  </a:lnTo>
                  <a:lnTo>
                    <a:pt x="61" y="134"/>
                  </a:lnTo>
                  <a:close/>
                  <a:moveTo>
                    <a:pt x="56" y="64"/>
                  </a:moveTo>
                  <a:cubicBezTo>
                    <a:pt x="59" y="64"/>
                    <a:pt x="68" y="64"/>
                    <a:pt x="74" y="60"/>
                  </a:cubicBezTo>
                  <a:cubicBezTo>
                    <a:pt x="77" y="57"/>
                    <a:pt x="82" y="53"/>
                    <a:pt x="82" y="43"/>
                  </a:cubicBezTo>
                  <a:cubicBezTo>
                    <a:pt x="82" y="36"/>
                    <a:pt x="78" y="31"/>
                    <a:pt x="74" y="28"/>
                  </a:cubicBezTo>
                  <a:cubicBezTo>
                    <a:pt x="68" y="24"/>
                    <a:pt x="60" y="24"/>
                    <a:pt x="52" y="24"/>
                  </a:cubicBezTo>
                  <a:lnTo>
                    <a:pt x="27" y="24"/>
                  </a:lnTo>
                  <a:lnTo>
                    <a:pt x="27" y="64"/>
                  </a:lnTo>
                  <a:lnTo>
                    <a:pt x="56" y="64"/>
                  </a:lnTo>
                  <a:close/>
                  <a:moveTo>
                    <a:pt x="60" y="0"/>
                  </a:moveTo>
                  <a:cubicBezTo>
                    <a:pt x="68" y="0"/>
                    <a:pt x="82" y="0"/>
                    <a:pt x="93" y="9"/>
                  </a:cubicBezTo>
                  <a:cubicBezTo>
                    <a:pt x="99" y="13"/>
                    <a:pt x="107" y="23"/>
                    <a:pt x="107" y="39"/>
                  </a:cubicBezTo>
                  <a:cubicBezTo>
                    <a:pt x="107" y="54"/>
                    <a:pt x="99" y="64"/>
                    <a:pt x="90" y="70"/>
                  </a:cubicBezTo>
                  <a:cubicBezTo>
                    <a:pt x="94" y="72"/>
                    <a:pt x="102" y="74"/>
                    <a:pt x="110" y="81"/>
                  </a:cubicBezTo>
                  <a:cubicBezTo>
                    <a:pt x="118" y="89"/>
                    <a:pt x="122" y="99"/>
                    <a:pt x="122" y="112"/>
                  </a:cubicBezTo>
                  <a:cubicBezTo>
                    <a:pt x="122" y="128"/>
                    <a:pt x="115" y="141"/>
                    <a:pt x="106" y="148"/>
                  </a:cubicBezTo>
                  <a:cubicBezTo>
                    <a:pt x="96" y="155"/>
                    <a:pt x="81" y="158"/>
                    <a:pt x="68" y="158"/>
                  </a:cubicBezTo>
                  <a:lnTo>
                    <a:pt x="0" y="158"/>
                  </a:lnTo>
                  <a:lnTo>
                    <a:pt x="0" y="0"/>
                  </a:lnTo>
                  <a:lnTo>
                    <a:pt x="6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Freeform 20"/>
            <p:cNvSpPr>
              <a:spLocks/>
            </p:cNvSpPr>
            <p:nvPr/>
          </p:nvSpPr>
          <p:spPr bwMode="auto">
            <a:xfrm>
              <a:off x="3997" y="3939"/>
              <a:ext cx="77" cy="278"/>
            </a:xfrm>
            <a:custGeom>
              <a:avLst/>
              <a:gdLst>
                <a:gd name="T0" fmla="*/ 46 w 77"/>
                <a:gd name="T1" fmla="*/ 29 h 278"/>
                <a:gd name="T2" fmla="*/ 0 w 77"/>
                <a:gd name="T3" fmla="*/ 29 h 278"/>
                <a:gd name="T4" fmla="*/ 16 w 77"/>
                <a:gd name="T5" fmla="*/ 0 h 278"/>
                <a:gd name="T6" fmla="*/ 77 w 77"/>
                <a:gd name="T7" fmla="*/ 0 h 278"/>
                <a:gd name="T8" fmla="*/ 77 w 77"/>
                <a:gd name="T9" fmla="*/ 278 h 278"/>
                <a:gd name="T10" fmla="*/ 46 w 77"/>
                <a:gd name="T11" fmla="*/ 278 h 278"/>
                <a:gd name="T12" fmla="*/ 46 w 77"/>
                <a:gd name="T13" fmla="*/ 29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278">
                  <a:moveTo>
                    <a:pt x="46" y="29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77" y="0"/>
                  </a:lnTo>
                  <a:lnTo>
                    <a:pt x="77" y="278"/>
                  </a:lnTo>
                  <a:lnTo>
                    <a:pt x="46" y="278"/>
                  </a:lnTo>
                  <a:lnTo>
                    <a:pt x="46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Freeform 21"/>
            <p:cNvSpPr>
              <a:spLocks noEditPoints="1"/>
            </p:cNvSpPr>
            <p:nvPr/>
          </p:nvSpPr>
          <p:spPr bwMode="auto">
            <a:xfrm>
              <a:off x="4203" y="3935"/>
              <a:ext cx="191" cy="288"/>
            </a:xfrm>
            <a:custGeom>
              <a:avLst/>
              <a:gdLst>
                <a:gd name="T0" fmla="*/ 28 w 176"/>
                <a:gd name="T1" fmla="*/ 87 h 265"/>
                <a:gd name="T2" fmla="*/ 88 w 176"/>
                <a:gd name="T3" fmla="*/ 146 h 265"/>
                <a:gd name="T4" fmla="*/ 148 w 176"/>
                <a:gd name="T5" fmla="*/ 87 h 265"/>
                <a:gd name="T6" fmla="*/ 88 w 176"/>
                <a:gd name="T7" fmla="*/ 26 h 265"/>
                <a:gd name="T8" fmla="*/ 28 w 176"/>
                <a:gd name="T9" fmla="*/ 87 h 265"/>
                <a:gd name="T10" fmla="*/ 47 w 176"/>
                <a:gd name="T11" fmla="*/ 250 h 265"/>
                <a:gd name="T12" fmla="*/ 105 w 176"/>
                <a:gd name="T13" fmla="*/ 168 h 265"/>
                <a:gd name="T14" fmla="*/ 83 w 176"/>
                <a:gd name="T15" fmla="*/ 172 h 265"/>
                <a:gd name="T16" fmla="*/ 0 w 176"/>
                <a:gd name="T17" fmla="*/ 88 h 265"/>
                <a:gd name="T18" fmla="*/ 88 w 176"/>
                <a:gd name="T19" fmla="*/ 0 h 265"/>
                <a:gd name="T20" fmla="*/ 176 w 176"/>
                <a:gd name="T21" fmla="*/ 87 h 265"/>
                <a:gd name="T22" fmla="*/ 155 w 176"/>
                <a:gd name="T23" fmla="*/ 145 h 265"/>
                <a:gd name="T24" fmla="*/ 68 w 176"/>
                <a:gd name="T25" fmla="*/ 265 h 265"/>
                <a:gd name="T26" fmla="*/ 47 w 176"/>
                <a:gd name="T27" fmla="*/ 25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6" h="265">
                  <a:moveTo>
                    <a:pt x="28" y="87"/>
                  </a:moveTo>
                  <a:cubicBezTo>
                    <a:pt x="28" y="121"/>
                    <a:pt x="54" y="146"/>
                    <a:pt x="88" y="146"/>
                  </a:cubicBezTo>
                  <a:cubicBezTo>
                    <a:pt x="123" y="146"/>
                    <a:pt x="148" y="120"/>
                    <a:pt x="148" y="87"/>
                  </a:cubicBezTo>
                  <a:cubicBezTo>
                    <a:pt x="148" y="53"/>
                    <a:pt x="124" y="26"/>
                    <a:pt x="88" y="26"/>
                  </a:cubicBezTo>
                  <a:cubicBezTo>
                    <a:pt x="53" y="26"/>
                    <a:pt x="28" y="52"/>
                    <a:pt x="28" y="87"/>
                  </a:cubicBezTo>
                  <a:close/>
                  <a:moveTo>
                    <a:pt x="47" y="250"/>
                  </a:moveTo>
                  <a:lnTo>
                    <a:pt x="105" y="168"/>
                  </a:lnTo>
                  <a:cubicBezTo>
                    <a:pt x="98" y="171"/>
                    <a:pt x="91" y="172"/>
                    <a:pt x="83" y="172"/>
                  </a:cubicBezTo>
                  <a:cubicBezTo>
                    <a:pt x="34" y="172"/>
                    <a:pt x="0" y="135"/>
                    <a:pt x="0" y="88"/>
                  </a:cubicBezTo>
                  <a:cubicBezTo>
                    <a:pt x="0" y="37"/>
                    <a:pt x="37" y="0"/>
                    <a:pt x="88" y="0"/>
                  </a:cubicBezTo>
                  <a:cubicBezTo>
                    <a:pt x="148" y="0"/>
                    <a:pt x="176" y="47"/>
                    <a:pt x="176" y="87"/>
                  </a:cubicBezTo>
                  <a:cubicBezTo>
                    <a:pt x="176" y="96"/>
                    <a:pt x="174" y="119"/>
                    <a:pt x="155" y="145"/>
                  </a:cubicBezTo>
                  <a:lnTo>
                    <a:pt x="68" y="265"/>
                  </a:lnTo>
                  <a:lnTo>
                    <a:pt x="47" y="2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Freeform 22"/>
            <p:cNvSpPr>
              <a:spLocks noEditPoints="1"/>
            </p:cNvSpPr>
            <p:nvPr/>
          </p:nvSpPr>
          <p:spPr bwMode="auto">
            <a:xfrm>
              <a:off x="4491" y="3935"/>
              <a:ext cx="170" cy="287"/>
            </a:xfrm>
            <a:custGeom>
              <a:avLst/>
              <a:gdLst>
                <a:gd name="T0" fmla="*/ 122 w 156"/>
                <a:gd name="T1" fmla="*/ 71 h 264"/>
                <a:gd name="T2" fmla="*/ 78 w 156"/>
                <a:gd name="T3" fmla="*/ 26 h 264"/>
                <a:gd name="T4" fmla="*/ 35 w 156"/>
                <a:gd name="T5" fmla="*/ 71 h 264"/>
                <a:gd name="T6" fmla="*/ 78 w 156"/>
                <a:gd name="T7" fmla="*/ 115 h 264"/>
                <a:gd name="T8" fmla="*/ 122 w 156"/>
                <a:gd name="T9" fmla="*/ 71 h 264"/>
                <a:gd name="T10" fmla="*/ 128 w 156"/>
                <a:gd name="T11" fmla="*/ 188 h 264"/>
                <a:gd name="T12" fmla="*/ 78 w 156"/>
                <a:gd name="T13" fmla="*/ 140 h 264"/>
                <a:gd name="T14" fmla="*/ 29 w 156"/>
                <a:gd name="T15" fmla="*/ 188 h 264"/>
                <a:gd name="T16" fmla="*/ 78 w 156"/>
                <a:gd name="T17" fmla="*/ 238 h 264"/>
                <a:gd name="T18" fmla="*/ 128 w 156"/>
                <a:gd name="T19" fmla="*/ 188 h 264"/>
                <a:gd name="T20" fmla="*/ 156 w 156"/>
                <a:gd name="T21" fmla="*/ 189 h 264"/>
                <a:gd name="T22" fmla="*/ 78 w 156"/>
                <a:gd name="T23" fmla="*/ 264 h 264"/>
                <a:gd name="T24" fmla="*/ 0 w 156"/>
                <a:gd name="T25" fmla="*/ 189 h 264"/>
                <a:gd name="T26" fmla="*/ 39 w 156"/>
                <a:gd name="T27" fmla="*/ 127 h 264"/>
                <a:gd name="T28" fmla="*/ 8 w 156"/>
                <a:gd name="T29" fmla="*/ 71 h 264"/>
                <a:gd name="T30" fmla="*/ 78 w 156"/>
                <a:gd name="T31" fmla="*/ 0 h 264"/>
                <a:gd name="T32" fmla="*/ 149 w 156"/>
                <a:gd name="T33" fmla="*/ 71 h 264"/>
                <a:gd name="T34" fmla="*/ 118 w 156"/>
                <a:gd name="T35" fmla="*/ 127 h 264"/>
                <a:gd name="T36" fmla="*/ 156 w 156"/>
                <a:gd name="T37" fmla="*/ 189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6" h="264">
                  <a:moveTo>
                    <a:pt x="122" y="71"/>
                  </a:moveTo>
                  <a:cubicBezTo>
                    <a:pt x="122" y="43"/>
                    <a:pt x="102" y="26"/>
                    <a:pt x="78" y="26"/>
                  </a:cubicBezTo>
                  <a:cubicBezTo>
                    <a:pt x="55" y="26"/>
                    <a:pt x="35" y="43"/>
                    <a:pt x="35" y="71"/>
                  </a:cubicBezTo>
                  <a:cubicBezTo>
                    <a:pt x="35" y="96"/>
                    <a:pt x="54" y="115"/>
                    <a:pt x="78" y="115"/>
                  </a:cubicBezTo>
                  <a:cubicBezTo>
                    <a:pt x="103" y="115"/>
                    <a:pt x="122" y="96"/>
                    <a:pt x="122" y="71"/>
                  </a:cubicBezTo>
                  <a:close/>
                  <a:moveTo>
                    <a:pt x="128" y="188"/>
                  </a:moveTo>
                  <a:cubicBezTo>
                    <a:pt x="128" y="159"/>
                    <a:pt x="108" y="140"/>
                    <a:pt x="78" y="140"/>
                  </a:cubicBezTo>
                  <a:cubicBezTo>
                    <a:pt x="49" y="140"/>
                    <a:pt x="29" y="159"/>
                    <a:pt x="29" y="188"/>
                  </a:cubicBezTo>
                  <a:cubicBezTo>
                    <a:pt x="29" y="217"/>
                    <a:pt x="49" y="238"/>
                    <a:pt x="78" y="238"/>
                  </a:cubicBezTo>
                  <a:cubicBezTo>
                    <a:pt x="108" y="238"/>
                    <a:pt x="128" y="217"/>
                    <a:pt x="128" y="188"/>
                  </a:cubicBezTo>
                  <a:close/>
                  <a:moveTo>
                    <a:pt x="156" y="189"/>
                  </a:moveTo>
                  <a:cubicBezTo>
                    <a:pt x="156" y="229"/>
                    <a:pt x="130" y="264"/>
                    <a:pt x="78" y="264"/>
                  </a:cubicBezTo>
                  <a:cubicBezTo>
                    <a:pt x="26" y="264"/>
                    <a:pt x="0" y="229"/>
                    <a:pt x="0" y="189"/>
                  </a:cubicBezTo>
                  <a:cubicBezTo>
                    <a:pt x="0" y="161"/>
                    <a:pt x="13" y="138"/>
                    <a:pt x="39" y="127"/>
                  </a:cubicBezTo>
                  <a:cubicBezTo>
                    <a:pt x="19" y="115"/>
                    <a:pt x="8" y="94"/>
                    <a:pt x="8" y="71"/>
                  </a:cubicBezTo>
                  <a:cubicBezTo>
                    <a:pt x="8" y="34"/>
                    <a:pt x="33" y="0"/>
                    <a:pt x="78" y="0"/>
                  </a:cubicBezTo>
                  <a:cubicBezTo>
                    <a:pt x="124" y="0"/>
                    <a:pt x="149" y="34"/>
                    <a:pt x="149" y="71"/>
                  </a:cubicBezTo>
                  <a:cubicBezTo>
                    <a:pt x="149" y="94"/>
                    <a:pt x="138" y="115"/>
                    <a:pt x="118" y="127"/>
                  </a:cubicBezTo>
                  <a:cubicBezTo>
                    <a:pt x="144" y="138"/>
                    <a:pt x="156" y="161"/>
                    <a:pt x="156" y="1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Freeform 23"/>
            <p:cNvSpPr>
              <a:spLocks/>
            </p:cNvSpPr>
            <p:nvPr/>
          </p:nvSpPr>
          <p:spPr bwMode="auto">
            <a:xfrm>
              <a:off x="4758" y="3939"/>
              <a:ext cx="210" cy="284"/>
            </a:xfrm>
            <a:custGeom>
              <a:avLst/>
              <a:gdLst>
                <a:gd name="T0" fmla="*/ 158 w 210"/>
                <a:gd name="T1" fmla="*/ 28 h 284"/>
                <a:gd name="T2" fmla="*/ 7 w 210"/>
                <a:gd name="T3" fmla="*/ 28 h 284"/>
                <a:gd name="T4" fmla="*/ 7 w 210"/>
                <a:gd name="T5" fmla="*/ 0 h 284"/>
                <a:gd name="T6" fmla="*/ 210 w 210"/>
                <a:gd name="T7" fmla="*/ 0 h 284"/>
                <a:gd name="T8" fmla="*/ 24 w 210"/>
                <a:gd name="T9" fmla="*/ 284 h 284"/>
                <a:gd name="T10" fmla="*/ 0 w 210"/>
                <a:gd name="T11" fmla="*/ 269 h 284"/>
                <a:gd name="T12" fmla="*/ 158 w 210"/>
                <a:gd name="T13" fmla="*/ 28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0" h="284">
                  <a:moveTo>
                    <a:pt x="158" y="28"/>
                  </a:moveTo>
                  <a:lnTo>
                    <a:pt x="7" y="28"/>
                  </a:lnTo>
                  <a:lnTo>
                    <a:pt x="7" y="0"/>
                  </a:lnTo>
                  <a:lnTo>
                    <a:pt x="210" y="0"/>
                  </a:lnTo>
                  <a:lnTo>
                    <a:pt x="24" y="284"/>
                  </a:lnTo>
                  <a:lnTo>
                    <a:pt x="0" y="269"/>
                  </a:lnTo>
                  <a:lnTo>
                    <a:pt x="1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Freeform 24"/>
            <p:cNvSpPr>
              <a:spLocks/>
            </p:cNvSpPr>
            <p:nvPr/>
          </p:nvSpPr>
          <p:spPr bwMode="auto">
            <a:xfrm>
              <a:off x="5182" y="4045"/>
              <a:ext cx="102" cy="172"/>
            </a:xfrm>
            <a:custGeom>
              <a:avLst/>
              <a:gdLst>
                <a:gd name="T0" fmla="*/ 0 w 102"/>
                <a:gd name="T1" fmla="*/ 0 h 172"/>
                <a:gd name="T2" fmla="*/ 102 w 102"/>
                <a:gd name="T3" fmla="*/ 0 h 172"/>
                <a:gd name="T4" fmla="*/ 102 w 102"/>
                <a:gd name="T5" fmla="*/ 27 h 172"/>
                <a:gd name="T6" fmla="*/ 31 w 102"/>
                <a:gd name="T7" fmla="*/ 27 h 172"/>
                <a:gd name="T8" fmla="*/ 31 w 102"/>
                <a:gd name="T9" fmla="*/ 172 h 172"/>
                <a:gd name="T10" fmla="*/ 0 w 102"/>
                <a:gd name="T11" fmla="*/ 172 h 172"/>
                <a:gd name="T12" fmla="*/ 0 w 102"/>
                <a:gd name="T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172">
                  <a:moveTo>
                    <a:pt x="0" y="0"/>
                  </a:moveTo>
                  <a:lnTo>
                    <a:pt x="102" y="0"/>
                  </a:lnTo>
                  <a:lnTo>
                    <a:pt x="102" y="27"/>
                  </a:lnTo>
                  <a:lnTo>
                    <a:pt x="31" y="27"/>
                  </a:lnTo>
                  <a:lnTo>
                    <a:pt x="31" y="172"/>
                  </a:lnTo>
                  <a:lnTo>
                    <a:pt x="0" y="17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Freeform 25"/>
            <p:cNvSpPr>
              <a:spLocks noEditPoints="1"/>
            </p:cNvSpPr>
            <p:nvPr/>
          </p:nvSpPr>
          <p:spPr bwMode="auto">
            <a:xfrm>
              <a:off x="5345" y="4040"/>
              <a:ext cx="183" cy="182"/>
            </a:xfrm>
            <a:custGeom>
              <a:avLst/>
              <a:gdLst>
                <a:gd name="T0" fmla="*/ 28 w 168"/>
                <a:gd name="T1" fmla="*/ 84 h 167"/>
                <a:gd name="T2" fmla="*/ 84 w 168"/>
                <a:gd name="T3" fmla="*/ 142 h 167"/>
                <a:gd name="T4" fmla="*/ 140 w 168"/>
                <a:gd name="T5" fmla="*/ 84 h 167"/>
                <a:gd name="T6" fmla="*/ 84 w 168"/>
                <a:gd name="T7" fmla="*/ 24 h 167"/>
                <a:gd name="T8" fmla="*/ 28 w 168"/>
                <a:gd name="T9" fmla="*/ 84 h 167"/>
                <a:gd name="T10" fmla="*/ 0 w 168"/>
                <a:gd name="T11" fmla="*/ 84 h 167"/>
                <a:gd name="T12" fmla="*/ 84 w 168"/>
                <a:gd name="T13" fmla="*/ 0 h 167"/>
                <a:gd name="T14" fmla="*/ 168 w 168"/>
                <a:gd name="T15" fmla="*/ 84 h 167"/>
                <a:gd name="T16" fmla="*/ 84 w 168"/>
                <a:gd name="T17" fmla="*/ 167 h 167"/>
                <a:gd name="T18" fmla="*/ 0 w 168"/>
                <a:gd name="T19" fmla="*/ 8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7">
                  <a:moveTo>
                    <a:pt x="28" y="84"/>
                  </a:moveTo>
                  <a:cubicBezTo>
                    <a:pt x="28" y="123"/>
                    <a:pt x="56" y="142"/>
                    <a:pt x="84" y="142"/>
                  </a:cubicBezTo>
                  <a:cubicBezTo>
                    <a:pt x="113" y="142"/>
                    <a:pt x="140" y="122"/>
                    <a:pt x="140" y="84"/>
                  </a:cubicBezTo>
                  <a:cubicBezTo>
                    <a:pt x="140" y="45"/>
                    <a:pt x="113" y="24"/>
                    <a:pt x="84" y="24"/>
                  </a:cubicBezTo>
                  <a:cubicBezTo>
                    <a:pt x="55" y="24"/>
                    <a:pt x="28" y="45"/>
                    <a:pt x="28" y="84"/>
                  </a:cubicBezTo>
                  <a:close/>
                  <a:moveTo>
                    <a:pt x="0" y="84"/>
                  </a:moveTo>
                  <a:cubicBezTo>
                    <a:pt x="0" y="35"/>
                    <a:pt x="36" y="0"/>
                    <a:pt x="84" y="0"/>
                  </a:cubicBezTo>
                  <a:cubicBezTo>
                    <a:pt x="133" y="0"/>
                    <a:pt x="168" y="35"/>
                    <a:pt x="168" y="84"/>
                  </a:cubicBezTo>
                  <a:cubicBezTo>
                    <a:pt x="168" y="132"/>
                    <a:pt x="132" y="167"/>
                    <a:pt x="84" y="167"/>
                  </a:cubicBezTo>
                  <a:cubicBezTo>
                    <a:pt x="36" y="167"/>
                    <a:pt x="0" y="132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Freeform 26"/>
            <p:cNvSpPr>
              <a:spLocks noEditPoints="1"/>
            </p:cNvSpPr>
            <p:nvPr/>
          </p:nvSpPr>
          <p:spPr bwMode="auto">
            <a:xfrm>
              <a:off x="5589" y="4045"/>
              <a:ext cx="188" cy="217"/>
            </a:xfrm>
            <a:custGeom>
              <a:avLst/>
              <a:gdLst>
                <a:gd name="T0" fmla="*/ 120 w 172"/>
                <a:gd name="T1" fmla="*/ 25 h 200"/>
                <a:gd name="T2" fmla="*/ 64 w 172"/>
                <a:gd name="T3" fmla="*/ 25 h 200"/>
                <a:gd name="T4" fmla="*/ 64 w 172"/>
                <a:gd name="T5" fmla="*/ 85 h 200"/>
                <a:gd name="T6" fmla="*/ 45 w 172"/>
                <a:gd name="T7" fmla="*/ 133 h 200"/>
                <a:gd name="T8" fmla="*/ 120 w 172"/>
                <a:gd name="T9" fmla="*/ 133 h 200"/>
                <a:gd name="T10" fmla="*/ 120 w 172"/>
                <a:gd name="T11" fmla="*/ 25 h 200"/>
                <a:gd name="T12" fmla="*/ 148 w 172"/>
                <a:gd name="T13" fmla="*/ 0 h 200"/>
                <a:gd name="T14" fmla="*/ 148 w 172"/>
                <a:gd name="T15" fmla="*/ 133 h 200"/>
                <a:gd name="T16" fmla="*/ 172 w 172"/>
                <a:gd name="T17" fmla="*/ 133 h 200"/>
                <a:gd name="T18" fmla="*/ 172 w 172"/>
                <a:gd name="T19" fmla="*/ 200 h 200"/>
                <a:gd name="T20" fmla="*/ 146 w 172"/>
                <a:gd name="T21" fmla="*/ 200 h 200"/>
                <a:gd name="T22" fmla="*/ 146 w 172"/>
                <a:gd name="T23" fmla="*/ 158 h 200"/>
                <a:gd name="T24" fmla="*/ 25 w 172"/>
                <a:gd name="T25" fmla="*/ 158 h 200"/>
                <a:gd name="T26" fmla="*/ 25 w 172"/>
                <a:gd name="T27" fmla="*/ 200 h 200"/>
                <a:gd name="T28" fmla="*/ 0 w 172"/>
                <a:gd name="T29" fmla="*/ 200 h 200"/>
                <a:gd name="T30" fmla="*/ 0 w 172"/>
                <a:gd name="T31" fmla="*/ 133 h 200"/>
                <a:gd name="T32" fmla="*/ 30 w 172"/>
                <a:gd name="T33" fmla="*/ 112 h 200"/>
                <a:gd name="T34" fmla="*/ 36 w 172"/>
                <a:gd name="T35" fmla="*/ 70 h 200"/>
                <a:gd name="T36" fmla="*/ 36 w 172"/>
                <a:gd name="T37" fmla="*/ 0 h 200"/>
                <a:gd name="T38" fmla="*/ 148 w 172"/>
                <a:gd name="T39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200">
                  <a:moveTo>
                    <a:pt x="120" y="25"/>
                  </a:moveTo>
                  <a:lnTo>
                    <a:pt x="64" y="25"/>
                  </a:lnTo>
                  <a:lnTo>
                    <a:pt x="64" y="85"/>
                  </a:lnTo>
                  <a:cubicBezTo>
                    <a:pt x="64" y="103"/>
                    <a:pt x="59" y="120"/>
                    <a:pt x="45" y="133"/>
                  </a:cubicBezTo>
                  <a:lnTo>
                    <a:pt x="120" y="133"/>
                  </a:lnTo>
                  <a:lnTo>
                    <a:pt x="120" y="25"/>
                  </a:lnTo>
                  <a:close/>
                  <a:moveTo>
                    <a:pt x="148" y="0"/>
                  </a:moveTo>
                  <a:lnTo>
                    <a:pt x="148" y="133"/>
                  </a:lnTo>
                  <a:lnTo>
                    <a:pt x="172" y="133"/>
                  </a:lnTo>
                  <a:lnTo>
                    <a:pt x="172" y="200"/>
                  </a:lnTo>
                  <a:lnTo>
                    <a:pt x="146" y="200"/>
                  </a:lnTo>
                  <a:lnTo>
                    <a:pt x="146" y="158"/>
                  </a:lnTo>
                  <a:lnTo>
                    <a:pt x="25" y="158"/>
                  </a:lnTo>
                  <a:lnTo>
                    <a:pt x="25" y="200"/>
                  </a:lnTo>
                  <a:lnTo>
                    <a:pt x="0" y="200"/>
                  </a:lnTo>
                  <a:lnTo>
                    <a:pt x="0" y="133"/>
                  </a:lnTo>
                  <a:cubicBezTo>
                    <a:pt x="14" y="133"/>
                    <a:pt x="24" y="124"/>
                    <a:pt x="30" y="112"/>
                  </a:cubicBezTo>
                  <a:cubicBezTo>
                    <a:pt x="35" y="101"/>
                    <a:pt x="36" y="86"/>
                    <a:pt x="36" y="70"/>
                  </a:cubicBezTo>
                  <a:lnTo>
                    <a:pt x="36" y="0"/>
                  </a:lnTo>
                  <a:lnTo>
                    <a:pt x="14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8" name="Freeform 27"/>
            <p:cNvSpPr>
              <a:spLocks/>
            </p:cNvSpPr>
            <p:nvPr/>
          </p:nvSpPr>
          <p:spPr bwMode="auto">
            <a:xfrm>
              <a:off x="5825" y="4045"/>
              <a:ext cx="185" cy="270"/>
            </a:xfrm>
            <a:custGeom>
              <a:avLst/>
              <a:gdLst>
                <a:gd name="T0" fmla="*/ 79 w 185"/>
                <a:gd name="T1" fmla="*/ 155 h 270"/>
                <a:gd name="T2" fmla="*/ 0 w 185"/>
                <a:gd name="T3" fmla="*/ 0 h 270"/>
                <a:gd name="T4" fmla="*/ 34 w 185"/>
                <a:gd name="T5" fmla="*/ 0 h 270"/>
                <a:gd name="T6" fmla="*/ 95 w 185"/>
                <a:gd name="T7" fmla="*/ 123 h 270"/>
                <a:gd name="T8" fmla="*/ 151 w 185"/>
                <a:gd name="T9" fmla="*/ 0 h 270"/>
                <a:gd name="T10" fmla="*/ 185 w 185"/>
                <a:gd name="T11" fmla="*/ 0 h 270"/>
                <a:gd name="T12" fmla="*/ 56 w 185"/>
                <a:gd name="T13" fmla="*/ 270 h 270"/>
                <a:gd name="T14" fmla="*/ 24 w 185"/>
                <a:gd name="T15" fmla="*/ 270 h 270"/>
                <a:gd name="T16" fmla="*/ 79 w 185"/>
                <a:gd name="T17" fmla="*/ 15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" h="270">
                  <a:moveTo>
                    <a:pt x="79" y="155"/>
                  </a:moveTo>
                  <a:lnTo>
                    <a:pt x="0" y="0"/>
                  </a:lnTo>
                  <a:lnTo>
                    <a:pt x="34" y="0"/>
                  </a:lnTo>
                  <a:lnTo>
                    <a:pt x="95" y="123"/>
                  </a:lnTo>
                  <a:lnTo>
                    <a:pt x="151" y="0"/>
                  </a:lnTo>
                  <a:lnTo>
                    <a:pt x="185" y="0"/>
                  </a:lnTo>
                  <a:lnTo>
                    <a:pt x="56" y="270"/>
                  </a:lnTo>
                  <a:lnTo>
                    <a:pt x="24" y="270"/>
                  </a:lnTo>
                  <a:lnTo>
                    <a:pt x="79" y="1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9" name="Freeform 28"/>
            <p:cNvSpPr>
              <a:spLocks noEditPoints="1"/>
            </p:cNvSpPr>
            <p:nvPr/>
          </p:nvSpPr>
          <p:spPr bwMode="auto">
            <a:xfrm>
              <a:off x="2851" y="0"/>
              <a:ext cx="1148" cy="999"/>
            </a:xfrm>
            <a:custGeom>
              <a:avLst/>
              <a:gdLst>
                <a:gd name="T0" fmla="*/ 799 w 1053"/>
                <a:gd name="T1" fmla="*/ 680 h 918"/>
                <a:gd name="T2" fmla="*/ 727 w 1053"/>
                <a:gd name="T3" fmla="*/ 260 h 918"/>
                <a:gd name="T4" fmla="*/ 799 w 1053"/>
                <a:gd name="T5" fmla="*/ 146 h 918"/>
                <a:gd name="T6" fmla="*/ 871 w 1053"/>
                <a:gd name="T7" fmla="*/ 260 h 918"/>
                <a:gd name="T8" fmla="*/ 799 w 1053"/>
                <a:gd name="T9" fmla="*/ 680 h 918"/>
                <a:gd name="T10" fmla="*/ 142 w 1053"/>
                <a:gd name="T11" fmla="*/ 565 h 918"/>
                <a:gd name="T12" fmla="*/ 113 w 1053"/>
                <a:gd name="T13" fmla="*/ 432 h 918"/>
                <a:gd name="T14" fmla="*/ 244 w 1053"/>
                <a:gd name="T15" fmla="*/ 462 h 918"/>
                <a:gd name="T16" fmla="*/ 487 w 1053"/>
                <a:gd name="T17" fmla="*/ 810 h 918"/>
                <a:gd name="T18" fmla="*/ 142 w 1053"/>
                <a:gd name="T19" fmla="*/ 565 h 918"/>
                <a:gd name="T20" fmla="*/ 970 w 1053"/>
                <a:gd name="T21" fmla="*/ 220 h 918"/>
                <a:gd name="T22" fmla="*/ 834 w 1053"/>
                <a:gd name="T23" fmla="*/ 30 h 918"/>
                <a:gd name="T24" fmla="*/ 799 w 1053"/>
                <a:gd name="T25" fmla="*/ 0 h 918"/>
                <a:gd name="T26" fmla="*/ 764 w 1053"/>
                <a:gd name="T27" fmla="*/ 30 h 918"/>
                <a:gd name="T28" fmla="*/ 628 w 1053"/>
                <a:gd name="T29" fmla="*/ 220 h 918"/>
                <a:gd name="T30" fmla="*/ 717 w 1053"/>
                <a:gd name="T31" fmla="*/ 749 h 918"/>
                <a:gd name="T32" fmla="*/ 658 w 1053"/>
                <a:gd name="T33" fmla="*/ 780 h 918"/>
                <a:gd name="T34" fmla="*/ 594 w 1053"/>
                <a:gd name="T35" fmla="*/ 801 h 918"/>
                <a:gd name="T36" fmla="*/ 285 w 1053"/>
                <a:gd name="T37" fmla="*/ 363 h 918"/>
                <a:gd name="T38" fmla="*/ 94 w 1053"/>
                <a:gd name="T39" fmla="*/ 325 h 918"/>
                <a:gd name="T40" fmla="*/ 56 w 1053"/>
                <a:gd name="T41" fmla="*/ 326 h 918"/>
                <a:gd name="T42" fmla="*/ 10 w 1053"/>
                <a:gd name="T43" fmla="*/ 330 h 918"/>
                <a:gd name="T44" fmla="*/ 6 w 1053"/>
                <a:gd name="T45" fmla="*/ 376 h 918"/>
                <a:gd name="T46" fmla="*/ 43 w 1053"/>
                <a:gd name="T47" fmla="*/ 606 h 918"/>
                <a:gd name="T48" fmla="*/ 507 w 1053"/>
                <a:gd name="T49" fmla="*/ 918 h 918"/>
                <a:gd name="T50" fmla="*/ 544 w 1053"/>
                <a:gd name="T51" fmla="*/ 916 h 918"/>
                <a:gd name="T52" fmla="*/ 544 w 1053"/>
                <a:gd name="T53" fmla="*/ 916 h 918"/>
                <a:gd name="T54" fmla="*/ 699 w 1053"/>
                <a:gd name="T55" fmla="*/ 879 h 918"/>
                <a:gd name="T56" fmla="*/ 834 w 1053"/>
                <a:gd name="T57" fmla="*/ 795 h 918"/>
                <a:gd name="T58" fmla="*/ 834 w 1053"/>
                <a:gd name="T59" fmla="*/ 795 h 918"/>
                <a:gd name="T60" fmla="*/ 970 w 1053"/>
                <a:gd name="T61" fmla="*/ 22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53" h="918">
                  <a:moveTo>
                    <a:pt x="799" y="680"/>
                  </a:moveTo>
                  <a:cubicBezTo>
                    <a:pt x="698" y="567"/>
                    <a:pt x="668" y="404"/>
                    <a:pt x="727" y="260"/>
                  </a:cubicBezTo>
                  <a:cubicBezTo>
                    <a:pt x="745" y="218"/>
                    <a:pt x="769" y="179"/>
                    <a:pt x="799" y="146"/>
                  </a:cubicBezTo>
                  <a:cubicBezTo>
                    <a:pt x="829" y="179"/>
                    <a:pt x="853" y="218"/>
                    <a:pt x="871" y="260"/>
                  </a:cubicBezTo>
                  <a:cubicBezTo>
                    <a:pt x="930" y="404"/>
                    <a:pt x="901" y="567"/>
                    <a:pt x="799" y="680"/>
                  </a:cubicBezTo>
                  <a:close/>
                  <a:moveTo>
                    <a:pt x="142" y="565"/>
                  </a:moveTo>
                  <a:cubicBezTo>
                    <a:pt x="125" y="522"/>
                    <a:pt x="115" y="478"/>
                    <a:pt x="113" y="432"/>
                  </a:cubicBezTo>
                  <a:cubicBezTo>
                    <a:pt x="158" y="435"/>
                    <a:pt x="202" y="445"/>
                    <a:pt x="244" y="462"/>
                  </a:cubicBezTo>
                  <a:cubicBezTo>
                    <a:pt x="386" y="522"/>
                    <a:pt x="480" y="658"/>
                    <a:pt x="487" y="810"/>
                  </a:cubicBezTo>
                  <a:cubicBezTo>
                    <a:pt x="335" y="802"/>
                    <a:pt x="201" y="708"/>
                    <a:pt x="142" y="565"/>
                  </a:cubicBezTo>
                  <a:close/>
                  <a:moveTo>
                    <a:pt x="970" y="220"/>
                  </a:moveTo>
                  <a:cubicBezTo>
                    <a:pt x="940" y="146"/>
                    <a:pt x="894" y="82"/>
                    <a:pt x="834" y="30"/>
                  </a:cubicBezTo>
                  <a:lnTo>
                    <a:pt x="799" y="0"/>
                  </a:lnTo>
                  <a:lnTo>
                    <a:pt x="764" y="30"/>
                  </a:lnTo>
                  <a:cubicBezTo>
                    <a:pt x="704" y="82"/>
                    <a:pt x="659" y="146"/>
                    <a:pt x="628" y="220"/>
                  </a:cubicBezTo>
                  <a:cubicBezTo>
                    <a:pt x="554" y="401"/>
                    <a:pt x="590" y="606"/>
                    <a:pt x="717" y="749"/>
                  </a:cubicBezTo>
                  <a:cubicBezTo>
                    <a:pt x="698" y="761"/>
                    <a:pt x="678" y="772"/>
                    <a:pt x="658" y="780"/>
                  </a:cubicBezTo>
                  <a:cubicBezTo>
                    <a:pt x="637" y="789"/>
                    <a:pt x="616" y="796"/>
                    <a:pt x="594" y="801"/>
                  </a:cubicBezTo>
                  <a:cubicBezTo>
                    <a:pt x="583" y="609"/>
                    <a:pt x="465" y="438"/>
                    <a:pt x="285" y="363"/>
                  </a:cubicBezTo>
                  <a:cubicBezTo>
                    <a:pt x="224" y="338"/>
                    <a:pt x="159" y="325"/>
                    <a:pt x="94" y="325"/>
                  </a:cubicBezTo>
                  <a:cubicBezTo>
                    <a:pt x="81" y="325"/>
                    <a:pt x="68" y="325"/>
                    <a:pt x="56" y="326"/>
                  </a:cubicBezTo>
                  <a:lnTo>
                    <a:pt x="10" y="330"/>
                  </a:lnTo>
                  <a:lnTo>
                    <a:pt x="6" y="376"/>
                  </a:lnTo>
                  <a:cubicBezTo>
                    <a:pt x="0" y="455"/>
                    <a:pt x="13" y="532"/>
                    <a:pt x="43" y="606"/>
                  </a:cubicBezTo>
                  <a:cubicBezTo>
                    <a:pt x="121" y="795"/>
                    <a:pt x="303" y="918"/>
                    <a:pt x="507" y="918"/>
                  </a:cubicBezTo>
                  <a:cubicBezTo>
                    <a:pt x="519" y="918"/>
                    <a:pt x="532" y="917"/>
                    <a:pt x="544" y="916"/>
                  </a:cubicBezTo>
                  <a:lnTo>
                    <a:pt x="544" y="916"/>
                  </a:lnTo>
                  <a:cubicBezTo>
                    <a:pt x="597" y="912"/>
                    <a:pt x="649" y="900"/>
                    <a:pt x="699" y="879"/>
                  </a:cubicBezTo>
                  <a:cubicBezTo>
                    <a:pt x="748" y="859"/>
                    <a:pt x="794" y="830"/>
                    <a:pt x="834" y="795"/>
                  </a:cubicBezTo>
                  <a:lnTo>
                    <a:pt x="834" y="795"/>
                  </a:lnTo>
                  <a:cubicBezTo>
                    <a:pt x="999" y="653"/>
                    <a:pt x="1053" y="421"/>
                    <a:pt x="970" y="2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Freeform 29"/>
            <p:cNvSpPr>
              <a:spLocks noEditPoints="1"/>
            </p:cNvSpPr>
            <p:nvPr/>
          </p:nvSpPr>
          <p:spPr bwMode="auto">
            <a:xfrm>
              <a:off x="2247" y="995"/>
              <a:ext cx="1251" cy="1540"/>
            </a:xfrm>
            <a:custGeom>
              <a:avLst/>
              <a:gdLst>
                <a:gd name="T0" fmla="*/ 647 w 1148"/>
                <a:gd name="T1" fmla="*/ 313 h 1414"/>
                <a:gd name="T2" fmla="*/ 497 w 1148"/>
                <a:gd name="T3" fmla="*/ 283 h 1414"/>
                <a:gd name="T4" fmla="*/ 383 w 1148"/>
                <a:gd name="T5" fmla="*/ 210 h 1414"/>
                <a:gd name="T6" fmla="*/ 497 w 1148"/>
                <a:gd name="T7" fmla="*/ 138 h 1414"/>
                <a:gd name="T8" fmla="*/ 647 w 1148"/>
                <a:gd name="T9" fmla="*/ 107 h 1414"/>
                <a:gd name="T10" fmla="*/ 913 w 1148"/>
                <a:gd name="T11" fmla="*/ 210 h 1414"/>
                <a:gd name="T12" fmla="*/ 647 w 1148"/>
                <a:gd name="T13" fmla="*/ 313 h 1414"/>
                <a:gd name="T14" fmla="*/ 1111 w 1148"/>
                <a:gd name="T15" fmla="*/ 312 h 1414"/>
                <a:gd name="T16" fmla="*/ 1028 w 1148"/>
                <a:gd name="T17" fmla="*/ 176 h 1414"/>
                <a:gd name="T18" fmla="*/ 1028 w 1148"/>
                <a:gd name="T19" fmla="*/ 175 h 1414"/>
                <a:gd name="T20" fmla="*/ 647 w 1148"/>
                <a:gd name="T21" fmla="*/ 0 h 1414"/>
                <a:gd name="T22" fmla="*/ 455 w 1148"/>
                <a:gd name="T23" fmla="*/ 39 h 1414"/>
                <a:gd name="T24" fmla="*/ 268 w 1148"/>
                <a:gd name="T25" fmla="*/ 175 h 1414"/>
                <a:gd name="T26" fmla="*/ 238 w 1148"/>
                <a:gd name="T27" fmla="*/ 210 h 1414"/>
                <a:gd name="T28" fmla="*/ 268 w 1148"/>
                <a:gd name="T29" fmla="*/ 245 h 1414"/>
                <a:gd name="T30" fmla="*/ 456 w 1148"/>
                <a:gd name="T31" fmla="*/ 382 h 1414"/>
                <a:gd name="T32" fmla="*/ 647 w 1148"/>
                <a:gd name="T33" fmla="*/ 421 h 1414"/>
                <a:gd name="T34" fmla="*/ 981 w 1148"/>
                <a:gd name="T35" fmla="*/ 293 h 1414"/>
                <a:gd name="T36" fmla="*/ 1012 w 1148"/>
                <a:gd name="T37" fmla="*/ 353 h 1414"/>
                <a:gd name="T38" fmla="*/ 1044 w 1148"/>
                <a:gd name="T39" fmla="*/ 475 h 1414"/>
                <a:gd name="T40" fmla="*/ 1044 w 1148"/>
                <a:gd name="T41" fmla="*/ 1309 h 1414"/>
                <a:gd name="T42" fmla="*/ 0 w 1148"/>
                <a:gd name="T43" fmla="*/ 1309 h 1414"/>
                <a:gd name="T44" fmla="*/ 0 w 1148"/>
                <a:gd name="T45" fmla="*/ 1414 h 1414"/>
                <a:gd name="T46" fmla="*/ 1148 w 1148"/>
                <a:gd name="T47" fmla="*/ 1414 h 1414"/>
                <a:gd name="T48" fmla="*/ 1148 w 1148"/>
                <a:gd name="T49" fmla="*/ 1384 h 1414"/>
                <a:gd name="T50" fmla="*/ 1148 w 1148"/>
                <a:gd name="T51" fmla="*/ 1309 h 1414"/>
                <a:gd name="T52" fmla="*/ 1148 w 1148"/>
                <a:gd name="T53" fmla="*/ 472 h 1414"/>
                <a:gd name="T54" fmla="*/ 1148 w 1148"/>
                <a:gd name="T55" fmla="*/ 468 h 1414"/>
                <a:gd name="T56" fmla="*/ 1111 w 1148"/>
                <a:gd name="T57" fmla="*/ 312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48" h="1414">
                  <a:moveTo>
                    <a:pt x="647" y="313"/>
                  </a:moveTo>
                  <a:cubicBezTo>
                    <a:pt x="596" y="313"/>
                    <a:pt x="545" y="303"/>
                    <a:pt x="497" y="283"/>
                  </a:cubicBezTo>
                  <a:cubicBezTo>
                    <a:pt x="454" y="266"/>
                    <a:pt x="416" y="241"/>
                    <a:pt x="383" y="210"/>
                  </a:cubicBezTo>
                  <a:cubicBezTo>
                    <a:pt x="416" y="180"/>
                    <a:pt x="454" y="155"/>
                    <a:pt x="497" y="138"/>
                  </a:cubicBezTo>
                  <a:cubicBezTo>
                    <a:pt x="545" y="117"/>
                    <a:pt x="596" y="107"/>
                    <a:pt x="647" y="107"/>
                  </a:cubicBezTo>
                  <a:cubicBezTo>
                    <a:pt x="746" y="107"/>
                    <a:pt x="840" y="144"/>
                    <a:pt x="913" y="210"/>
                  </a:cubicBezTo>
                  <a:cubicBezTo>
                    <a:pt x="840" y="276"/>
                    <a:pt x="746" y="313"/>
                    <a:pt x="647" y="313"/>
                  </a:cubicBezTo>
                  <a:close/>
                  <a:moveTo>
                    <a:pt x="1111" y="312"/>
                  </a:moveTo>
                  <a:cubicBezTo>
                    <a:pt x="1091" y="262"/>
                    <a:pt x="1063" y="216"/>
                    <a:pt x="1028" y="176"/>
                  </a:cubicBezTo>
                  <a:lnTo>
                    <a:pt x="1028" y="175"/>
                  </a:lnTo>
                  <a:cubicBezTo>
                    <a:pt x="932" y="64"/>
                    <a:pt x="794" y="0"/>
                    <a:pt x="647" y="0"/>
                  </a:cubicBezTo>
                  <a:cubicBezTo>
                    <a:pt x="581" y="0"/>
                    <a:pt x="517" y="13"/>
                    <a:pt x="455" y="39"/>
                  </a:cubicBezTo>
                  <a:cubicBezTo>
                    <a:pt x="382" y="69"/>
                    <a:pt x="319" y="115"/>
                    <a:pt x="268" y="175"/>
                  </a:cubicBezTo>
                  <a:lnTo>
                    <a:pt x="238" y="210"/>
                  </a:lnTo>
                  <a:lnTo>
                    <a:pt x="268" y="245"/>
                  </a:lnTo>
                  <a:cubicBezTo>
                    <a:pt x="319" y="306"/>
                    <a:pt x="383" y="352"/>
                    <a:pt x="456" y="382"/>
                  </a:cubicBezTo>
                  <a:cubicBezTo>
                    <a:pt x="517" y="408"/>
                    <a:pt x="581" y="421"/>
                    <a:pt x="647" y="421"/>
                  </a:cubicBezTo>
                  <a:cubicBezTo>
                    <a:pt x="771" y="421"/>
                    <a:pt x="890" y="375"/>
                    <a:pt x="981" y="293"/>
                  </a:cubicBezTo>
                  <a:cubicBezTo>
                    <a:pt x="993" y="312"/>
                    <a:pt x="1004" y="332"/>
                    <a:pt x="1012" y="353"/>
                  </a:cubicBezTo>
                  <a:cubicBezTo>
                    <a:pt x="1028" y="391"/>
                    <a:pt x="1044" y="433"/>
                    <a:pt x="1044" y="475"/>
                  </a:cubicBezTo>
                  <a:cubicBezTo>
                    <a:pt x="1044" y="572"/>
                    <a:pt x="1044" y="1067"/>
                    <a:pt x="1044" y="1309"/>
                  </a:cubicBezTo>
                  <a:lnTo>
                    <a:pt x="0" y="1309"/>
                  </a:lnTo>
                  <a:lnTo>
                    <a:pt x="0" y="1414"/>
                  </a:lnTo>
                  <a:lnTo>
                    <a:pt x="1148" y="1414"/>
                  </a:lnTo>
                  <a:lnTo>
                    <a:pt x="1148" y="1384"/>
                  </a:lnTo>
                  <a:lnTo>
                    <a:pt x="1148" y="1309"/>
                  </a:lnTo>
                  <a:lnTo>
                    <a:pt x="1148" y="472"/>
                  </a:lnTo>
                  <a:cubicBezTo>
                    <a:pt x="1148" y="472"/>
                    <a:pt x="1148" y="469"/>
                    <a:pt x="1148" y="468"/>
                  </a:cubicBezTo>
                  <a:cubicBezTo>
                    <a:pt x="1145" y="414"/>
                    <a:pt x="1132" y="362"/>
                    <a:pt x="1111" y="3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Freeform 30"/>
            <p:cNvSpPr>
              <a:spLocks noEditPoints="1"/>
            </p:cNvSpPr>
            <p:nvPr/>
          </p:nvSpPr>
          <p:spPr bwMode="auto">
            <a:xfrm>
              <a:off x="3929" y="354"/>
              <a:ext cx="1268" cy="2181"/>
            </a:xfrm>
            <a:custGeom>
              <a:avLst/>
              <a:gdLst>
                <a:gd name="T0" fmla="*/ 366 w 1164"/>
                <a:gd name="T1" fmla="*/ 137 h 2003"/>
                <a:gd name="T2" fmla="*/ 497 w 1164"/>
                <a:gd name="T3" fmla="*/ 107 h 2003"/>
                <a:gd name="T4" fmla="*/ 467 w 1164"/>
                <a:gd name="T5" fmla="*/ 240 h 2003"/>
                <a:gd name="T6" fmla="*/ 123 w 1164"/>
                <a:gd name="T7" fmla="*/ 485 h 2003"/>
                <a:gd name="T8" fmla="*/ 366 w 1164"/>
                <a:gd name="T9" fmla="*/ 137 h 2003"/>
                <a:gd name="T10" fmla="*/ 517 w 1164"/>
                <a:gd name="T11" fmla="*/ 696 h 2003"/>
                <a:gd name="T12" fmla="*/ 668 w 1164"/>
                <a:gd name="T13" fmla="*/ 727 h 2003"/>
                <a:gd name="T14" fmla="*/ 782 w 1164"/>
                <a:gd name="T15" fmla="*/ 799 h 2003"/>
                <a:gd name="T16" fmla="*/ 668 w 1164"/>
                <a:gd name="T17" fmla="*/ 872 h 2003"/>
                <a:gd name="T18" fmla="*/ 517 w 1164"/>
                <a:gd name="T19" fmla="*/ 902 h 2003"/>
                <a:gd name="T20" fmla="*/ 252 w 1164"/>
                <a:gd name="T21" fmla="*/ 799 h 2003"/>
                <a:gd name="T22" fmla="*/ 517 w 1164"/>
                <a:gd name="T23" fmla="*/ 696 h 2003"/>
                <a:gd name="T24" fmla="*/ 123 w 1164"/>
                <a:gd name="T25" fmla="*/ 1898 h 2003"/>
                <a:gd name="T26" fmla="*/ 123 w 1164"/>
                <a:gd name="T27" fmla="*/ 1063 h 2003"/>
                <a:gd name="T28" fmla="*/ 152 w 1164"/>
                <a:gd name="T29" fmla="*/ 942 h 2003"/>
                <a:gd name="T30" fmla="*/ 183 w 1164"/>
                <a:gd name="T31" fmla="*/ 882 h 2003"/>
                <a:gd name="T32" fmla="*/ 517 w 1164"/>
                <a:gd name="T33" fmla="*/ 1010 h 2003"/>
                <a:gd name="T34" fmla="*/ 709 w 1164"/>
                <a:gd name="T35" fmla="*/ 971 h 2003"/>
                <a:gd name="T36" fmla="*/ 897 w 1164"/>
                <a:gd name="T37" fmla="*/ 834 h 2003"/>
                <a:gd name="T38" fmla="*/ 927 w 1164"/>
                <a:gd name="T39" fmla="*/ 799 h 2003"/>
                <a:gd name="T40" fmla="*/ 897 w 1164"/>
                <a:gd name="T41" fmla="*/ 765 h 2003"/>
                <a:gd name="T42" fmla="*/ 709 w 1164"/>
                <a:gd name="T43" fmla="*/ 628 h 2003"/>
                <a:gd name="T44" fmla="*/ 517 w 1164"/>
                <a:gd name="T45" fmla="*/ 589 h 2003"/>
                <a:gd name="T46" fmla="*/ 183 w 1164"/>
                <a:gd name="T47" fmla="*/ 717 h 2003"/>
                <a:gd name="T48" fmla="*/ 152 w 1164"/>
                <a:gd name="T49" fmla="*/ 657 h 2003"/>
                <a:gd name="T50" fmla="*/ 132 w 1164"/>
                <a:gd name="T51" fmla="*/ 592 h 2003"/>
                <a:gd name="T52" fmla="*/ 566 w 1164"/>
                <a:gd name="T53" fmla="*/ 281 h 2003"/>
                <a:gd name="T54" fmla="*/ 603 w 1164"/>
                <a:gd name="T55" fmla="*/ 51 h 2003"/>
                <a:gd name="T56" fmla="*/ 600 w 1164"/>
                <a:gd name="T57" fmla="*/ 5 h 2003"/>
                <a:gd name="T58" fmla="*/ 554 w 1164"/>
                <a:gd name="T59" fmla="*/ 1 h 2003"/>
                <a:gd name="T60" fmla="*/ 516 w 1164"/>
                <a:gd name="T61" fmla="*/ 0 h 2003"/>
                <a:gd name="T62" fmla="*/ 324 w 1164"/>
                <a:gd name="T63" fmla="*/ 38 h 2003"/>
                <a:gd name="T64" fmla="*/ 16 w 1164"/>
                <a:gd name="T65" fmla="*/ 542 h 2003"/>
                <a:gd name="T66" fmla="*/ 17 w 1164"/>
                <a:gd name="T67" fmla="*/ 544 h 2003"/>
                <a:gd name="T68" fmla="*/ 53 w 1164"/>
                <a:gd name="T69" fmla="*/ 698 h 2003"/>
                <a:gd name="T70" fmla="*/ 109 w 1164"/>
                <a:gd name="T71" fmla="*/ 799 h 2003"/>
                <a:gd name="T72" fmla="*/ 53 w 1164"/>
                <a:gd name="T73" fmla="*/ 901 h 2003"/>
                <a:gd name="T74" fmla="*/ 16 w 1164"/>
                <a:gd name="T75" fmla="*/ 1057 h 2003"/>
                <a:gd name="T76" fmla="*/ 16 w 1164"/>
                <a:gd name="T77" fmla="*/ 1059 h 2003"/>
                <a:gd name="T78" fmla="*/ 16 w 1164"/>
                <a:gd name="T79" fmla="*/ 1973 h 2003"/>
                <a:gd name="T80" fmla="*/ 16 w 1164"/>
                <a:gd name="T81" fmla="*/ 1973 h 2003"/>
                <a:gd name="T82" fmla="*/ 16 w 1164"/>
                <a:gd name="T83" fmla="*/ 2003 h 2003"/>
                <a:gd name="T84" fmla="*/ 1164 w 1164"/>
                <a:gd name="T85" fmla="*/ 2003 h 2003"/>
                <a:gd name="T86" fmla="*/ 1164 w 1164"/>
                <a:gd name="T87" fmla="*/ 1898 h 2003"/>
                <a:gd name="T88" fmla="*/ 123 w 1164"/>
                <a:gd name="T89" fmla="*/ 1898 h 2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64" h="2003">
                  <a:moveTo>
                    <a:pt x="366" y="137"/>
                  </a:moveTo>
                  <a:cubicBezTo>
                    <a:pt x="408" y="120"/>
                    <a:pt x="452" y="110"/>
                    <a:pt x="497" y="107"/>
                  </a:cubicBezTo>
                  <a:cubicBezTo>
                    <a:pt x="495" y="153"/>
                    <a:pt x="485" y="197"/>
                    <a:pt x="467" y="240"/>
                  </a:cubicBezTo>
                  <a:cubicBezTo>
                    <a:pt x="408" y="383"/>
                    <a:pt x="275" y="477"/>
                    <a:pt x="123" y="485"/>
                  </a:cubicBezTo>
                  <a:cubicBezTo>
                    <a:pt x="130" y="333"/>
                    <a:pt x="223" y="197"/>
                    <a:pt x="366" y="137"/>
                  </a:cubicBezTo>
                  <a:close/>
                  <a:moveTo>
                    <a:pt x="517" y="696"/>
                  </a:moveTo>
                  <a:cubicBezTo>
                    <a:pt x="569" y="696"/>
                    <a:pt x="619" y="706"/>
                    <a:pt x="668" y="727"/>
                  </a:cubicBezTo>
                  <a:cubicBezTo>
                    <a:pt x="710" y="744"/>
                    <a:pt x="748" y="769"/>
                    <a:pt x="782" y="799"/>
                  </a:cubicBezTo>
                  <a:cubicBezTo>
                    <a:pt x="748" y="830"/>
                    <a:pt x="710" y="855"/>
                    <a:pt x="668" y="872"/>
                  </a:cubicBezTo>
                  <a:cubicBezTo>
                    <a:pt x="619" y="892"/>
                    <a:pt x="569" y="902"/>
                    <a:pt x="517" y="902"/>
                  </a:cubicBezTo>
                  <a:cubicBezTo>
                    <a:pt x="418" y="902"/>
                    <a:pt x="324" y="865"/>
                    <a:pt x="252" y="799"/>
                  </a:cubicBezTo>
                  <a:cubicBezTo>
                    <a:pt x="324" y="733"/>
                    <a:pt x="418" y="696"/>
                    <a:pt x="517" y="696"/>
                  </a:cubicBezTo>
                  <a:close/>
                  <a:moveTo>
                    <a:pt x="123" y="1898"/>
                  </a:moveTo>
                  <a:lnTo>
                    <a:pt x="123" y="1063"/>
                  </a:lnTo>
                  <a:cubicBezTo>
                    <a:pt x="127" y="1021"/>
                    <a:pt x="136" y="981"/>
                    <a:pt x="152" y="942"/>
                  </a:cubicBezTo>
                  <a:cubicBezTo>
                    <a:pt x="161" y="921"/>
                    <a:pt x="171" y="901"/>
                    <a:pt x="183" y="882"/>
                  </a:cubicBezTo>
                  <a:cubicBezTo>
                    <a:pt x="275" y="964"/>
                    <a:pt x="393" y="1010"/>
                    <a:pt x="517" y="1010"/>
                  </a:cubicBezTo>
                  <a:cubicBezTo>
                    <a:pt x="583" y="1010"/>
                    <a:pt x="648" y="997"/>
                    <a:pt x="709" y="971"/>
                  </a:cubicBezTo>
                  <a:cubicBezTo>
                    <a:pt x="782" y="941"/>
                    <a:pt x="845" y="895"/>
                    <a:pt x="897" y="834"/>
                  </a:cubicBezTo>
                  <a:lnTo>
                    <a:pt x="927" y="799"/>
                  </a:lnTo>
                  <a:lnTo>
                    <a:pt x="897" y="765"/>
                  </a:lnTo>
                  <a:cubicBezTo>
                    <a:pt x="845" y="704"/>
                    <a:pt x="782" y="658"/>
                    <a:pt x="709" y="628"/>
                  </a:cubicBezTo>
                  <a:cubicBezTo>
                    <a:pt x="648" y="602"/>
                    <a:pt x="583" y="589"/>
                    <a:pt x="517" y="589"/>
                  </a:cubicBezTo>
                  <a:cubicBezTo>
                    <a:pt x="393" y="589"/>
                    <a:pt x="275" y="635"/>
                    <a:pt x="183" y="717"/>
                  </a:cubicBezTo>
                  <a:cubicBezTo>
                    <a:pt x="171" y="698"/>
                    <a:pt x="161" y="678"/>
                    <a:pt x="152" y="657"/>
                  </a:cubicBezTo>
                  <a:cubicBezTo>
                    <a:pt x="144" y="636"/>
                    <a:pt x="137" y="614"/>
                    <a:pt x="132" y="592"/>
                  </a:cubicBezTo>
                  <a:cubicBezTo>
                    <a:pt x="324" y="581"/>
                    <a:pt x="492" y="461"/>
                    <a:pt x="566" y="281"/>
                  </a:cubicBezTo>
                  <a:cubicBezTo>
                    <a:pt x="597" y="207"/>
                    <a:pt x="609" y="130"/>
                    <a:pt x="603" y="51"/>
                  </a:cubicBezTo>
                  <a:lnTo>
                    <a:pt x="600" y="5"/>
                  </a:lnTo>
                  <a:lnTo>
                    <a:pt x="554" y="1"/>
                  </a:lnTo>
                  <a:cubicBezTo>
                    <a:pt x="541" y="0"/>
                    <a:pt x="528" y="0"/>
                    <a:pt x="516" y="0"/>
                  </a:cubicBezTo>
                  <a:cubicBezTo>
                    <a:pt x="450" y="0"/>
                    <a:pt x="386" y="13"/>
                    <a:pt x="324" y="38"/>
                  </a:cubicBezTo>
                  <a:cubicBezTo>
                    <a:pt x="124" y="122"/>
                    <a:pt x="0" y="324"/>
                    <a:pt x="16" y="542"/>
                  </a:cubicBezTo>
                  <a:lnTo>
                    <a:pt x="17" y="544"/>
                  </a:lnTo>
                  <a:cubicBezTo>
                    <a:pt x="21" y="597"/>
                    <a:pt x="33" y="648"/>
                    <a:pt x="53" y="698"/>
                  </a:cubicBezTo>
                  <a:cubicBezTo>
                    <a:pt x="68" y="734"/>
                    <a:pt x="87" y="768"/>
                    <a:pt x="109" y="799"/>
                  </a:cubicBezTo>
                  <a:cubicBezTo>
                    <a:pt x="87" y="831"/>
                    <a:pt x="68" y="865"/>
                    <a:pt x="53" y="901"/>
                  </a:cubicBezTo>
                  <a:cubicBezTo>
                    <a:pt x="33" y="951"/>
                    <a:pt x="20" y="1004"/>
                    <a:pt x="16" y="1057"/>
                  </a:cubicBezTo>
                  <a:cubicBezTo>
                    <a:pt x="16" y="1058"/>
                    <a:pt x="16" y="1059"/>
                    <a:pt x="16" y="1059"/>
                  </a:cubicBezTo>
                  <a:lnTo>
                    <a:pt x="16" y="1973"/>
                  </a:lnTo>
                  <a:lnTo>
                    <a:pt x="16" y="1973"/>
                  </a:lnTo>
                  <a:lnTo>
                    <a:pt x="16" y="2003"/>
                  </a:lnTo>
                  <a:lnTo>
                    <a:pt x="1164" y="2003"/>
                  </a:lnTo>
                  <a:lnTo>
                    <a:pt x="1164" y="1898"/>
                  </a:lnTo>
                  <a:lnTo>
                    <a:pt x="123" y="189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8007820" y="6381328"/>
            <a:ext cx="6433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cap="small" spc="100" dirty="0">
                <a:latin typeface="Myriad Pro Cond" panose="020B0506030403020204" pitchFamily="34" charset="0"/>
              </a:rPr>
              <a:t>2021</a:t>
            </a:r>
            <a:endParaRPr lang="ru-RU" sz="1600" cap="small" spc="100" dirty="0">
              <a:latin typeface="Myriad Pro Cond" panose="020B0506030403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1631" y="2736296"/>
            <a:ext cx="23272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cap="small" spc="100" dirty="0" err="1">
                <a:latin typeface="Myriad Pro Cond" panose="020B0506030403020204" pitchFamily="34" charset="0"/>
              </a:rPr>
              <a:t>Пыть-Ях</a:t>
            </a:r>
            <a:endParaRPr lang="ru-RU" sz="4000" b="1" cap="small" spc="100" dirty="0">
              <a:latin typeface="Myriad Pro Cond" panose="020B0506030403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456" y="723175"/>
            <a:ext cx="807590" cy="1025733"/>
          </a:xfrm>
          <a:prstGeom prst="rect">
            <a:avLst/>
          </a:prstGeom>
        </p:spPr>
      </p:pic>
      <p:sp>
        <p:nvSpPr>
          <p:cNvPr id="42" name="Прямоугольник 41">
            <a:extLst>
              <a:ext uri="{FF2B5EF4-FFF2-40B4-BE49-F238E27FC236}">
                <a16:creationId xmlns="" xmlns:a16="http://schemas.microsoft.com/office/drawing/2014/main" id="{E4C9F469-3A4B-4BD9-8CDD-E7FECD879F85}"/>
              </a:ext>
            </a:extLst>
          </p:cNvPr>
          <p:cNvSpPr/>
          <p:nvPr/>
        </p:nvSpPr>
        <p:spPr>
          <a:xfrm>
            <a:off x="721261" y="4547089"/>
            <a:ext cx="509583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По материалам: </a:t>
            </a:r>
          </a:p>
          <a:p>
            <a:endParaRPr lang="ru-RU" sz="1400" b="1" dirty="0"/>
          </a:p>
          <a:p>
            <a:pPr marL="342900" indent="-342900">
              <a:buAutoNum type="arabicPeriod"/>
            </a:pPr>
            <a:r>
              <a:rPr lang="ru-RU" sz="1400" dirty="0"/>
              <a:t>Комплексного исследования, включающего в себя экспертные интервью и количественный опрос населения муниципалитетов </a:t>
            </a:r>
            <a:r>
              <a:rPr lang="ru-RU" sz="1400" dirty="0" smtClean="0"/>
              <a:t>Югры </a:t>
            </a:r>
            <a:r>
              <a:rPr lang="ru-RU" sz="1400" dirty="0"/>
              <a:t>(август-октябрь 2021 года) </a:t>
            </a:r>
          </a:p>
          <a:p>
            <a:pPr marL="342900" indent="-342900">
              <a:buAutoNum type="arabicPeriod"/>
            </a:pPr>
            <a:r>
              <a:rPr lang="ru-RU" sz="1400" dirty="0"/>
              <a:t>Стратегической сессии с </a:t>
            </a:r>
            <a:r>
              <a:rPr lang="ru-RU" sz="1400" dirty="0" smtClean="0"/>
              <a:t>представителями </a:t>
            </a:r>
            <a:r>
              <a:rPr lang="ru-RU" sz="1400" dirty="0"/>
              <a:t>муниципальных образований </a:t>
            </a:r>
            <a:r>
              <a:rPr lang="ru-RU" sz="1400" dirty="0" smtClean="0"/>
              <a:t>Югры </a:t>
            </a:r>
            <a:r>
              <a:rPr lang="ru-RU" sz="1400" dirty="0"/>
              <a:t>(ноябрь 2021 года)</a:t>
            </a:r>
          </a:p>
        </p:txBody>
      </p:sp>
    </p:spTree>
    <p:extLst>
      <p:ext uri="{BB962C8B-B14F-4D97-AF65-F5344CB8AC3E}">
        <p14:creationId xmlns:p14="http://schemas.microsoft.com/office/powerpoint/2010/main" val="2541800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23" y="122594"/>
            <a:ext cx="8994059" cy="634353"/>
          </a:xfrm>
        </p:spPr>
        <p:txBody>
          <a:bodyPr/>
          <a:lstStyle/>
          <a:p>
            <a:r>
              <a:rPr lang="ru-RU" sz="2000" dirty="0" smtClean="0"/>
              <a:t>7. </a:t>
            </a:r>
            <a:r>
              <a:rPr lang="ru-RU" sz="2000" dirty="0"/>
              <a:t>«Молодежные кросс-культурные досуговые центры»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6494" y="2185992"/>
            <a:ext cx="2914337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Задача проекта</a:t>
            </a:r>
            <a:r>
              <a:rPr lang="ru-RU" sz="1200" dirty="0"/>
              <a:t>: создание и поддержание кросс-культурного </a:t>
            </a:r>
            <a:r>
              <a:rPr lang="ru-RU" sz="1200" dirty="0" smtClean="0"/>
              <a:t>диалога молодежи разных национальностей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160912" y="908720"/>
            <a:ext cx="460851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/>
              <a:t>Инструментарий проекта</a:t>
            </a:r>
            <a:r>
              <a:rPr lang="ru-RU" sz="1400" dirty="0"/>
              <a:t>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/>
              <a:t>Создание</a:t>
            </a:r>
            <a:r>
              <a:rPr lang="ru-RU" sz="1400" dirty="0"/>
              <a:t> современно </a:t>
            </a:r>
            <a:r>
              <a:rPr lang="ru-RU" sz="1400" dirty="0" smtClean="0"/>
              <a:t>оборудованного </a:t>
            </a:r>
            <a:r>
              <a:rPr lang="ru-RU" sz="1400" b="1" dirty="0"/>
              <a:t>«</a:t>
            </a:r>
            <a:r>
              <a:rPr lang="ru-RU" sz="1400" b="1" dirty="0" smtClean="0"/>
              <a:t>молодежного пространства» </a:t>
            </a:r>
            <a:r>
              <a:rPr lang="ru-RU" sz="1400" dirty="0" smtClean="0"/>
              <a:t>(</a:t>
            </a:r>
            <a:r>
              <a:rPr lang="ru-RU" sz="1400" b="1" dirty="0" smtClean="0"/>
              <a:t>«</a:t>
            </a:r>
            <a:r>
              <a:rPr lang="ru-RU" sz="1400" b="1" dirty="0"/>
              <a:t>молодежных резиденций»</a:t>
            </a:r>
            <a:r>
              <a:rPr lang="ru-RU" sz="1400" dirty="0"/>
              <a:t>), где </a:t>
            </a:r>
            <a:r>
              <a:rPr lang="ru-RU" sz="1400" b="1" dirty="0" smtClean="0"/>
              <a:t>молодежь </a:t>
            </a:r>
            <a:r>
              <a:rPr lang="ru-RU" sz="1400" b="1" dirty="0"/>
              <a:t>разных национальностей</a:t>
            </a:r>
            <a:r>
              <a:rPr lang="ru-RU" sz="1400" dirty="0"/>
              <a:t> может проводить </a:t>
            </a:r>
            <a:r>
              <a:rPr lang="ru-RU" sz="1400" b="1" dirty="0"/>
              <a:t>совместный досуг</a:t>
            </a:r>
            <a:r>
              <a:rPr lang="ru-RU" sz="1400" dirty="0"/>
              <a:t> </a:t>
            </a:r>
            <a:r>
              <a:rPr lang="ru-RU" sz="1400" dirty="0" smtClean="0"/>
              <a:t>(секции</a:t>
            </a:r>
            <a:r>
              <a:rPr lang="ru-RU" sz="1400" dirty="0"/>
              <a:t>, образовательные мероприятия легких форматов, </a:t>
            </a:r>
            <a:r>
              <a:rPr lang="ru-RU" sz="1400" dirty="0" smtClean="0"/>
              <a:t>настольные игры, молодежные кафе) и </a:t>
            </a:r>
            <a:r>
              <a:rPr lang="ru-RU" sz="1400" dirty="0"/>
              <a:t>в</a:t>
            </a:r>
            <a:r>
              <a:rPr lang="ru-RU" sz="1400" b="1" dirty="0"/>
              <a:t> игровом формате знакомиться друг с другом и своими национальными культурами</a:t>
            </a: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Создание</a:t>
            </a:r>
            <a:r>
              <a:rPr lang="ru-RU" sz="1400" b="1" dirty="0" smtClean="0"/>
              <a:t> «проектных лабораторий» </a:t>
            </a:r>
            <a:r>
              <a:rPr lang="ru-RU" sz="1400" dirty="0" smtClean="0"/>
              <a:t>на базе образовательных организаций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26494" y="2996952"/>
            <a:ext cx="2914337" cy="1015663"/>
          </a:xfrm>
          <a:prstGeom prst="rect">
            <a:avLst/>
          </a:prstGeom>
          <a:solidFill>
            <a:schemeClr val="bg2">
              <a:lumMod val="20000"/>
              <a:lumOff val="80000"/>
              <a:alpha val="50196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Критерий успешности проекта: </a:t>
            </a:r>
            <a:r>
              <a:rPr lang="ru-RU" sz="1200" dirty="0"/>
              <a:t>создание в муниципальном образовании «точки притяжения» </a:t>
            </a:r>
            <a:r>
              <a:rPr lang="ru-RU" sz="1200" dirty="0" smtClean="0"/>
              <a:t>для молодежи разной национальности (с </a:t>
            </a:r>
            <a:r>
              <a:rPr lang="ru-RU" sz="1200" dirty="0"/>
              <a:t>высокой </a:t>
            </a:r>
            <a:r>
              <a:rPr lang="ru-RU" sz="1200" dirty="0" smtClean="0"/>
              <a:t>проходимостью) 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26494" y="1340768"/>
            <a:ext cx="291433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Проблема: </a:t>
            </a:r>
            <a:r>
              <a:rPr lang="ru-RU" sz="1200" dirty="0"/>
              <a:t>разобщенность и культурная самоизоляция молодежи </a:t>
            </a:r>
            <a:r>
              <a:rPr lang="ru-RU" sz="1200" dirty="0" smtClean="0"/>
              <a:t>разных национальностей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2616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23" y="122594"/>
            <a:ext cx="8994059" cy="634353"/>
          </a:xfrm>
        </p:spPr>
        <p:txBody>
          <a:bodyPr/>
          <a:lstStyle/>
          <a:p>
            <a:r>
              <a:rPr lang="ru-RU" sz="2000" dirty="0" smtClean="0">
                <a:latin typeface="+mn-lt"/>
              </a:rPr>
              <a:t>8. </a:t>
            </a:r>
            <a:r>
              <a:rPr lang="ru-RU" sz="2000" dirty="0">
                <a:latin typeface="+mn-lt"/>
              </a:rPr>
              <a:t>«</a:t>
            </a:r>
            <a:r>
              <a:rPr lang="ru-RU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Повышение квалификации представителей органов </a:t>
            </a:r>
            <a:r>
              <a:rPr lang="ru-RU" sz="1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местного самоуправления, </a:t>
            </a:r>
            <a:r>
              <a:rPr lang="ru-RU" sz="1800" b="1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ответственных за социальную и культурную адаптацию иностранных граждан</a:t>
            </a:r>
            <a:r>
              <a:rPr lang="ru-RU" sz="2000" dirty="0" smtClean="0">
                <a:latin typeface="+mn-lt"/>
              </a:rPr>
              <a:t>»  </a:t>
            </a:r>
            <a:endParaRPr lang="ru-RU" sz="20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313" y="2420888"/>
            <a:ext cx="2914337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Задача проекта</a:t>
            </a:r>
            <a:r>
              <a:rPr lang="ru-RU" sz="1200" dirty="0"/>
              <a:t>: направить ключевых сотрудников муниципалитетов, </a:t>
            </a:r>
            <a:r>
              <a:rPr lang="ru-RU" sz="1200" dirty="0" smtClean="0"/>
              <a:t>ответственных за социальную и культурную адаптацию иностранных граждан, </a:t>
            </a:r>
            <a:r>
              <a:rPr lang="ru-RU" sz="1200" dirty="0"/>
              <a:t>на программу </a:t>
            </a:r>
            <a:r>
              <a:rPr lang="ru-RU" sz="1200" dirty="0" smtClean="0"/>
              <a:t>повышения квалификации или профессиональной </a:t>
            </a:r>
            <a:r>
              <a:rPr lang="ru-RU" sz="1200" dirty="0"/>
              <a:t>переподготовки для повышения их эффективности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4180" y="1288889"/>
            <a:ext cx="495327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b="1" dirty="0"/>
              <a:t>Инструментарий проекта</a:t>
            </a:r>
            <a:r>
              <a:rPr lang="ru-RU" sz="1600" dirty="0"/>
              <a:t>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/>
              <a:t>предоставление </a:t>
            </a:r>
            <a:r>
              <a:rPr lang="ru-RU" sz="1600" dirty="0"/>
              <a:t>сотрудникам </a:t>
            </a:r>
            <a:r>
              <a:rPr lang="ru-RU" sz="1600" dirty="0" smtClean="0"/>
              <a:t>муниципалитета </a:t>
            </a:r>
            <a:r>
              <a:rPr lang="ru-RU" sz="1600" dirty="0"/>
              <a:t>возможности получить дополнительное профессиональное образование </a:t>
            </a:r>
            <a:r>
              <a:rPr lang="ru-RU" sz="1600" dirty="0" smtClean="0"/>
              <a:t>по вопросам реализации миграционной политики, социальной и культурной адаптации иностранных граждан по программам, в том числе включающей </a:t>
            </a:r>
            <a:r>
              <a:rPr lang="ru-RU" sz="1600" dirty="0"/>
              <a:t>в себя следующие </a:t>
            </a:r>
            <a:r>
              <a:rPr lang="ru-RU" sz="1600" dirty="0" smtClean="0"/>
              <a:t>курсы: социология, политология, </a:t>
            </a:r>
            <a:r>
              <a:rPr lang="ru-RU" sz="1600" dirty="0"/>
              <a:t>особенности этноконфессиональных отношений, </a:t>
            </a:r>
            <a:r>
              <a:rPr lang="ru-RU" sz="1600" dirty="0" err="1" smtClean="0"/>
              <a:t>конфликтология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57758" y="4149080"/>
            <a:ext cx="2867800" cy="1754326"/>
          </a:xfrm>
          <a:prstGeom prst="rect">
            <a:avLst/>
          </a:prstGeom>
          <a:solidFill>
            <a:schemeClr val="bg2">
              <a:lumMod val="20000"/>
              <a:lumOff val="80000"/>
              <a:alpha val="50196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Критерий успешности проекта: </a:t>
            </a:r>
            <a:r>
              <a:rPr lang="ru-RU" sz="1200" dirty="0"/>
              <a:t>увеличение доли сотрудников, обладающих узкоспециализированными </a:t>
            </a:r>
            <a:r>
              <a:rPr lang="ru-RU" sz="1200" dirty="0" smtClean="0"/>
              <a:t>знаниями в вопросах муниципальных и региональных полномочий по регулированию миграционных процессов, социальной и культурной адаптации иностранных граждан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25408" y="1270321"/>
            <a:ext cx="2900149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Проблема: </a:t>
            </a:r>
            <a:r>
              <a:rPr lang="ru-RU" sz="1200" dirty="0" smtClean="0"/>
              <a:t>недостаточный уровень знаний и компетенций у муниципальных служащих в вопросах миграционной политики, социальной и культурной адаптации иностранных граждан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8466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9" y="1556793"/>
            <a:ext cx="7733505" cy="1656184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 </a:t>
            </a:r>
            <a:br>
              <a:rPr lang="ru-RU" sz="4400" dirty="0" smtClean="0">
                <a:solidFill>
                  <a:schemeClr val="tx2"/>
                </a:solidFill>
              </a:rPr>
            </a:br>
            <a:r>
              <a:rPr lang="ru-RU" sz="4400" dirty="0" smtClean="0">
                <a:solidFill>
                  <a:schemeClr val="tx2"/>
                </a:solidFill>
              </a:rPr>
              <a:t>Ключевые </a:t>
            </a:r>
            <a:r>
              <a:rPr lang="ru-RU" sz="4400" dirty="0">
                <a:solidFill>
                  <a:schemeClr val="tx2"/>
                </a:solidFill>
              </a:rPr>
              <a:t>показатели </a:t>
            </a:r>
            <a:br>
              <a:rPr lang="ru-RU" sz="4400" dirty="0">
                <a:solidFill>
                  <a:schemeClr val="tx2"/>
                </a:solidFill>
              </a:rPr>
            </a:b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05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-15552" y="836712"/>
            <a:ext cx="9914386" cy="2197471"/>
          </a:xfrm>
          <a:prstGeom prst="rect">
            <a:avLst/>
          </a:prstGeom>
          <a:solidFill>
            <a:srgbClr val="C9E1DB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Medium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показатели*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8644" y="981196"/>
            <a:ext cx="544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Восприятие ситуации (в своем населенном пункте)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8644" y="1610948"/>
          <a:ext cx="8834266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5260">
                  <a:extLst>
                    <a:ext uri="{9D8B030D-6E8A-4147-A177-3AD203B41FA5}">
                      <a16:colId xmlns="" xmlns:a16="http://schemas.microsoft.com/office/drawing/2014/main" val="224266866"/>
                    </a:ext>
                  </a:extLst>
                </a:gridCol>
                <a:gridCol w="3578745">
                  <a:extLst>
                    <a:ext uri="{9D8B030D-6E8A-4147-A177-3AD203B41FA5}">
                      <a16:colId xmlns="" xmlns:a16="http://schemas.microsoft.com/office/drawing/2014/main" val="3831963950"/>
                    </a:ext>
                  </a:extLst>
                </a:gridCol>
                <a:gridCol w="2240261">
                  <a:extLst>
                    <a:ext uri="{9D8B030D-6E8A-4147-A177-3AD203B41FA5}">
                      <a16:colId xmlns="" xmlns:a16="http://schemas.microsoft.com/office/drawing/2014/main" val="3128449702"/>
                    </a:ext>
                  </a:extLst>
                </a:gridCol>
              </a:tblGrid>
              <a:tr h="586465"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Межнациональные отношения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90%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(24%</a:t>
                      </a:r>
                      <a:r>
                        <a:rPr lang="ru-RU" sz="1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доброжелательны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66% нормальные бесконфликтные)</a:t>
                      </a:r>
                      <a:endParaRPr lang="ru-RU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>
                          <a:solidFill>
                            <a:srgbClr val="C00000"/>
                          </a:solidFill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(10% напряженные)</a:t>
                      </a:r>
                      <a:endParaRPr lang="ru-RU" sz="10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98440240"/>
                  </a:ext>
                </a:extLst>
              </a:tr>
              <a:tr h="586465"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Межконфессиональные отношения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92%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(28%</a:t>
                      </a:r>
                      <a:r>
                        <a:rPr lang="ru-RU" sz="1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доброжелательны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64% нормальные бесконфликтные)</a:t>
                      </a:r>
                      <a:endParaRPr lang="ru-RU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>
                          <a:solidFill>
                            <a:srgbClr val="C00000"/>
                          </a:solidFill>
                        </a:rPr>
                        <a:t>6%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(6% напряженные)</a:t>
                      </a:r>
                      <a:endParaRPr lang="ru-RU" sz="10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5313823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73081" y="3555164"/>
            <a:ext cx="4225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Неприязнь на национальной почве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94866"/>
              </p:ext>
            </p:extLst>
          </p:nvPr>
        </p:nvGraphicFramePr>
        <p:xfrm>
          <a:off x="5745089" y="3987212"/>
          <a:ext cx="3600400" cy="2346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46933">
                  <a:extLst>
                    <a:ext uri="{9D8B030D-6E8A-4147-A177-3AD203B41FA5}">
                      <a16:colId xmlns="" xmlns:a16="http://schemas.microsoft.com/office/drawing/2014/main" val="224266866"/>
                    </a:ext>
                  </a:extLst>
                </a:gridCol>
                <a:gridCol w="753467">
                  <a:extLst>
                    <a:ext uri="{9D8B030D-6E8A-4147-A177-3AD203B41FA5}">
                      <a16:colId xmlns="" xmlns:a16="http://schemas.microsoft.com/office/drawing/2014/main" val="3831963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Испытывал неприязнь по отношению </a:t>
                      </a:r>
                      <a:r>
                        <a:rPr lang="ru-RU" sz="1400" b="1" dirty="0"/>
                        <a:t>к себе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98440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Испытывал сам </a:t>
                      </a:r>
                      <a:r>
                        <a:rPr lang="ru-RU" sz="1400" b="1" dirty="0"/>
                        <a:t>неприязнь по отношению </a:t>
                      </a:r>
                      <a:r>
                        <a:rPr lang="ru-RU" sz="1400" b="0" dirty="0"/>
                        <a:t>к </a:t>
                      </a:r>
                      <a:r>
                        <a:rPr lang="ru-RU" sz="1400" dirty="0"/>
                        <a:t>представителям другой национальности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5313823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ru-RU" sz="1100" dirty="0" smtClean="0"/>
                        <a:t>Народы Кавказа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baseline="0" dirty="0"/>
                        <a:t>22</a:t>
                      </a:r>
                      <a:r>
                        <a:rPr lang="ru-RU" sz="1100" dirty="0"/>
                        <a:t>%</a:t>
                      </a:r>
                    </a:p>
                    <a:p>
                      <a:pPr algn="r"/>
                      <a:r>
                        <a:rPr lang="ru-RU" sz="1100" dirty="0"/>
                        <a:t>Чеченцы 22%</a:t>
                      </a:r>
                    </a:p>
                    <a:p>
                      <a:pPr algn="r"/>
                      <a:r>
                        <a:rPr lang="ru-RU" sz="1100" dirty="0" smtClean="0"/>
                        <a:t>Народы Дагестана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baseline="0" dirty="0"/>
                        <a:t>16%</a:t>
                      </a:r>
                    </a:p>
                    <a:p>
                      <a:pPr algn="r"/>
                      <a:r>
                        <a:rPr lang="ru-RU" sz="1100" baseline="0" dirty="0"/>
                        <a:t>Таджики 11%</a:t>
                      </a:r>
                    </a:p>
                    <a:p>
                      <a:pPr algn="r"/>
                      <a:r>
                        <a:rPr lang="ru-RU" sz="1100" baseline="0" dirty="0"/>
                        <a:t>Узбеки 11%</a:t>
                      </a:r>
                    </a:p>
                    <a:p>
                      <a:pPr algn="r"/>
                      <a:r>
                        <a:rPr lang="ru-RU" sz="1100" baseline="0" dirty="0"/>
                        <a:t>Ко всем, кроме русских 11%</a:t>
                      </a:r>
                      <a:endParaRPr lang="ru-RU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01077733"/>
                  </a:ext>
                </a:extLst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6897336" y="5355364"/>
            <a:ext cx="93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6897336" y="5175364"/>
            <a:ext cx="0" cy="18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8644" y="3555164"/>
            <a:ext cx="4225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Трудовые </a:t>
            </a:r>
            <a:r>
              <a:rPr lang="ru-RU" sz="1600" b="1" dirty="0" smtClean="0"/>
              <a:t>мигранты**</a:t>
            </a:r>
            <a:endParaRPr lang="ru-RU" sz="1600" b="1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468644" y="4592815"/>
          <a:ext cx="4484356" cy="1249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6243">
                  <a:extLst>
                    <a:ext uri="{9D8B030D-6E8A-4147-A177-3AD203B41FA5}">
                      <a16:colId xmlns="" xmlns:a16="http://schemas.microsoft.com/office/drawing/2014/main" val="224266866"/>
                    </a:ext>
                  </a:extLst>
                </a:gridCol>
                <a:gridCol w="1008113">
                  <a:extLst>
                    <a:ext uri="{9D8B030D-6E8A-4147-A177-3AD203B41FA5}">
                      <a16:colId xmlns="" xmlns:a16="http://schemas.microsoft.com/office/drawing/2014/main" val="3831963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Большинство трудовых мигрантов </a:t>
                      </a:r>
                      <a:r>
                        <a:rPr lang="ru-RU" sz="1400" b="1" dirty="0"/>
                        <a:t>плохо знают русский </a:t>
                      </a:r>
                      <a:r>
                        <a:rPr lang="ru-RU" sz="1400" dirty="0"/>
                        <a:t>язык и бытовые обычаи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46%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98440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Считают, что нужны </a:t>
                      </a:r>
                      <a:r>
                        <a:rPr lang="ru-RU" sz="1400" b="1" dirty="0"/>
                        <a:t>дополнительные ограничения на въезд </a:t>
                      </a:r>
                      <a:r>
                        <a:rPr lang="ru-RU" sz="1400" dirty="0"/>
                        <a:t>в регион трудовых мигрантов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53138237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468644" y="3987212"/>
            <a:ext cx="4425466" cy="576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400" b="1" dirty="0">
                <a:solidFill>
                  <a:srgbClr val="C00000"/>
                </a:solidFill>
              </a:rPr>
              <a:t>65%</a:t>
            </a:r>
          </a:p>
          <a:p>
            <a:pPr lvl="0" algn="ctr"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</a:rPr>
              <a:t>Замечают много мигрантов в своем населенном пункте (16% очень,</a:t>
            </a:r>
          </a:p>
          <a:p>
            <a:pPr lvl="0" algn="ctr">
              <a:defRPr/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</a:rPr>
              <a:t>49% довольно много)</a:t>
            </a:r>
            <a:endParaRPr lang="ru-RU" sz="1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28464" y="6149733"/>
            <a:ext cx="75344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i="1" dirty="0">
                <a:solidFill>
                  <a:schemeClr val="bg1">
                    <a:lumMod val="50000"/>
                  </a:schemeClr>
                </a:solidFill>
              </a:rPr>
              <a:t>*Здесь и далее приведены цифры в % от всех опрошенных в населенном </a:t>
            </a:r>
            <a:r>
              <a:rPr lang="ru-RU" sz="1000" i="1" dirty="0" smtClean="0">
                <a:solidFill>
                  <a:schemeClr val="bg1">
                    <a:lumMod val="50000"/>
                  </a:schemeClr>
                </a:solidFill>
              </a:rPr>
              <a:t>пункте</a:t>
            </a:r>
          </a:p>
          <a:p>
            <a:r>
              <a:rPr lang="ru-RU" sz="1000" i="1" dirty="0">
                <a:solidFill>
                  <a:schemeClr val="bg1">
                    <a:lumMod val="50000"/>
                  </a:schemeClr>
                </a:solidFill>
              </a:rPr>
              <a:t>**К трудовым мигрантам, по мнению опрошенных жителей Югры, относятся граждане среднеазиатских бывших республик СССР </a:t>
            </a:r>
          </a:p>
          <a:p>
            <a:r>
              <a:rPr lang="ru-RU" sz="1000" i="1" dirty="0">
                <a:solidFill>
                  <a:schemeClr val="bg1">
                    <a:lumMod val="50000"/>
                  </a:schemeClr>
                </a:solidFill>
              </a:rPr>
              <a:t>(Узбекистан, Таджикистан и другие) и жители Северного Кавказа, которые приехали на работу в Югру</a:t>
            </a:r>
          </a:p>
          <a:p>
            <a:endParaRPr lang="ru-RU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4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Заметность межнациональных конфликтов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1223" y="1912266"/>
            <a:ext cx="3937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Источники информации о конфликтах*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701" y="6304002"/>
            <a:ext cx="477828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>
                <a:solidFill>
                  <a:schemeClr val="bg1">
                    <a:lumMod val="50000"/>
                  </a:schemeClr>
                </a:solidFill>
              </a:rPr>
              <a:t>* «Скажите, за последние несколько лет лично Вы встречали или нет информацию о конфликтах, стычках между представителями разных национальностей </a:t>
            </a:r>
            <a:r>
              <a:rPr lang="ru-RU" sz="1000" i="1">
                <a:solidFill>
                  <a:schemeClr val="bg1">
                    <a:lumMod val="50000"/>
                  </a:schemeClr>
                </a:solidFill>
              </a:rPr>
              <a:t>в </a:t>
            </a:r>
            <a:r>
              <a:rPr lang="ru-RU" sz="1000" i="1" smtClean="0">
                <a:solidFill>
                  <a:schemeClr val="bg1">
                    <a:lumMod val="50000"/>
                  </a:schemeClr>
                </a:solidFill>
              </a:rPr>
              <a:t>Югре? </a:t>
            </a:r>
            <a:r>
              <a:rPr lang="ru-RU" sz="1000" i="1" dirty="0">
                <a:solidFill>
                  <a:schemeClr val="bg1">
                    <a:lumMod val="50000"/>
                  </a:schemeClr>
                </a:solidFill>
              </a:rPr>
              <a:t>И если слышали, то от кого, где?», несколько вариантов ответа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11222" y="2276872"/>
          <a:ext cx="4297761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33178" y="1938318"/>
            <a:ext cx="3976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Замечаемые причины конфликтов**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69024" y="6304002"/>
            <a:ext cx="454448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>
                <a:solidFill>
                  <a:schemeClr val="bg1">
                    <a:lumMod val="50000"/>
                  </a:schemeClr>
                </a:solidFill>
              </a:rPr>
              <a:t>** «Насколько Вам известно, из-за чего возникло недопонимание, конфликт с участием представителей разных национальностей?», открытый вопрос, несколько вариантов; приведены ответы топ-7 (% от наблюдавших конфликт)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5529064" y="2276872"/>
          <a:ext cx="418444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Овал 11"/>
          <p:cNvSpPr/>
          <p:nvPr/>
        </p:nvSpPr>
        <p:spPr>
          <a:xfrm>
            <a:off x="6105128" y="1124744"/>
            <a:ext cx="740734" cy="6523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17%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921716" y="976007"/>
            <a:ext cx="2589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Лично наблюдали </a:t>
            </a:r>
            <a:r>
              <a:rPr lang="ru-RU" sz="1400" dirty="0"/>
              <a:t>конфликт с участием представителей разных национальностей</a:t>
            </a:r>
          </a:p>
        </p:txBody>
      </p:sp>
      <p:cxnSp>
        <p:nvCxnSpPr>
          <p:cNvPr id="15" name="Прямая со стрелкой 14"/>
          <p:cNvCxnSpPr>
            <a:stCxn id="12" idx="4"/>
          </p:cNvCxnSpPr>
          <p:nvPr/>
        </p:nvCxnSpPr>
        <p:spPr>
          <a:xfrm flipH="1">
            <a:off x="6465168" y="1777057"/>
            <a:ext cx="10327" cy="22364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567197" y="724113"/>
            <a:ext cx="1148282" cy="101906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41%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84648" y="809653"/>
            <a:ext cx="30243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Замечали в СМИ </a:t>
            </a:r>
            <a:r>
              <a:rPr lang="ru-RU" sz="1400" dirty="0"/>
              <a:t>информацию о конфликтах, стычках между представителями разных национальностей в </a:t>
            </a:r>
            <a:r>
              <a:rPr lang="ru-RU" sz="1400" dirty="0" smtClean="0"/>
              <a:t>Югре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4479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Трудовые мигранты: восприятие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11222" y="990402"/>
          <a:ext cx="8834267" cy="530995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37522">
                  <a:extLst>
                    <a:ext uri="{9D8B030D-6E8A-4147-A177-3AD203B41FA5}">
                      <a16:colId xmlns="" xmlns:a16="http://schemas.microsoft.com/office/drawing/2014/main" val="951142355"/>
                    </a:ext>
                  </a:extLst>
                </a:gridCol>
                <a:gridCol w="239233">
                  <a:extLst>
                    <a:ext uri="{9D8B030D-6E8A-4147-A177-3AD203B41FA5}">
                      <a16:colId xmlns="" xmlns:a16="http://schemas.microsoft.com/office/drawing/2014/main" val="1047211549"/>
                    </a:ext>
                  </a:extLst>
                </a:gridCol>
                <a:gridCol w="4225263">
                  <a:extLst>
                    <a:ext uri="{9D8B030D-6E8A-4147-A177-3AD203B41FA5}">
                      <a16:colId xmlns="" xmlns:a16="http://schemas.microsoft.com/office/drawing/2014/main" val="3376657988"/>
                    </a:ext>
                  </a:extLst>
                </a:gridCol>
                <a:gridCol w="288032">
                  <a:extLst>
                    <a:ext uri="{9D8B030D-6E8A-4147-A177-3AD203B41FA5}">
                      <a16:colId xmlns="" xmlns:a16="http://schemas.microsoft.com/office/drawing/2014/main" val="2183266522"/>
                    </a:ext>
                  </a:extLst>
                </a:gridCol>
                <a:gridCol w="1944217">
                  <a:extLst>
                    <a:ext uri="{9D8B030D-6E8A-4147-A177-3AD203B41FA5}">
                      <a16:colId xmlns="" xmlns:a16="http://schemas.microsoft.com/office/drawing/2014/main" val="2502046429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Много делается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Мероприятия по культурой адаптации мигрантов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Не замечаю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96498598"/>
                  </a:ext>
                </a:extLst>
              </a:tr>
              <a:tr h="79648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Достаточно хорошо знают 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Знание русского языка и обычаев у большинства мигрантов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Плохо знают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80867857"/>
                  </a:ext>
                </a:extLst>
              </a:tr>
              <a:tr h="79648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Мигранты не оказывают существенного влияния на доступность медицины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Влияние на доступность медицины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Из-за мигрантов растёт нагрузка на систему здравоохранения региона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47086584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Отличия в отношении к местным традициям не связаны с национальностью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Отношение к местным традициям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Мигранты неуважительно относятся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72203888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Нет особых различий между мигрантами и местными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Преступность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Чаще совершают мигранты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00374952"/>
                  </a:ext>
                </a:extLst>
              </a:tr>
              <a:tr h="79648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Не обращаю внимания на национальность, главное, чтобы человек хорошо выполнял свою работу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Отношение</a:t>
                      </a:r>
                      <a:r>
                        <a:rPr lang="ru-RU" sz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к работе мигрантов</a:t>
                      </a:r>
                      <a:endParaRPr lang="ru-RU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Не нравится, что много мигрантов сейчас работает в больницах, школах, магазинах и т.д.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4023714"/>
                  </a:ext>
                </a:extLst>
              </a:tr>
              <a:tr h="796489">
                <a:tc>
                  <a:txBody>
                    <a:bodyPr/>
                    <a:lstStyle/>
                    <a:p>
                      <a:pPr algn="r" fontAlgn="t">
                        <a:lnSpc>
                          <a:spcPct val="100000"/>
                        </a:lnSpc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Для меня не важна национальность учеников в школах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Бытовая толерантность в системе образования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1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00000"/>
                        </a:lnSpc>
                      </a:pPr>
                      <a:r>
                        <a:rPr lang="ru-RU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Отрицательно отношусь к совместному обучению в школе своих детей и детей мигрантов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401533774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843044" y="980728"/>
          <a:ext cx="4153745" cy="5359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2" descr="https://gymn1-sochi.ru/800/600/https/sun9-74.userapi.com/s5tFSAeqkgvAgnqAMW-Pf5ChklHVf3rhMoK_Cw/ilq0842Xkkw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596113"/>
            <a:ext cx="1150645" cy="71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gymn1-sochi.ru/800/600/https/sun9-74.userapi.com/s5tFSAeqkgvAgnqAMW-Pf5ChklHVf3rhMoK_Cw/ilq0842Xkkw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8049344" y="549607"/>
            <a:ext cx="1150645" cy="71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0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72008" y="644754"/>
            <a:ext cx="5025008" cy="1056054"/>
          </a:xfrm>
          <a:prstGeom prst="rect">
            <a:avLst/>
          </a:prstGeom>
          <a:solidFill>
            <a:srgbClr val="FBE5D6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80992" y="4437112"/>
            <a:ext cx="5025008" cy="1368152"/>
          </a:xfrm>
          <a:prstGeom prst="rect">
            <a:avLst/>
          </a:prstGeom>
          <a:solidFill>
            <a:srgbClr val="FBE5D6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Восприятие равенства прав и возможностей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41032" y="771713"/>
            <a:ext cx="38164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Как Вы считаете, в вашем населенном пункте у людей разных национальностей равные или неравные шансы… 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/>
        </p:nvGraphicFramePr>
        <p:xfrm>
          <a:off x="5025008" y="1510377"/>
          <a:ext cx="4320480" cy="4582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вал 6"/>
          <p:cNvSpPr/>
          <p:nvPr/>
        </p:nvSpPr>
        <p:spPr>
          <a:xfrm>
            <a:off x="752036" y="809713"/>
            <a:ext cx="740734" cy="6523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11%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68624" y="771713"/>
            <a:ext cx="21123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Сталкивались с </a:t>
            </a:r>
            <a:r>
              <a:rPr lang="ru-RU" sz="1400" b="1" dirty="0"/>
              <a:t>нарушением своих прав </a:t>
            </a:r>
            <a:r>
              <a:rPr lang="ru-RU" sz="1400" dirty="0"/>
              <a:t>из-за национальности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16496" y="2836249"/>
          <a:ext cx="4155727" cy="2969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>
                  <a:extLst>
                    <a:ext uri="{9D8B030D-6E8A-4147-A177-3AD203B41FA5}">
                      <a16:colId xmlns="" xmlns:a16="http://schemas.microsoft.com/office/drawing/2014/main" val="264728811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3079382850"/>
                    </a:ext>
                  </a:extLst>
                </a:gridCol>
                <a:gridCol w="1923479">
                  <a:extLst>
                    <a:ext uri="{9D8B030D-6E8A-4147-A177-3AD203B41FA5}">
                      <a16:colId xmlns="" xmlns:a16="http://schemas.microsoft.com/office/drawing/2014/main" val="2598361467"/>
                    </a:ext>
                  </a:extLst>
                </a:gridCol>
              </a:tblGrid>
              <a:tr h="33436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22%</a:t>
                      </a:r>
                    </a:p>
                  </a:txBody>
                  <a:tcP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38B6A3"/>
                          </a:solidFill>
                        </a:rPr>
                        <a:t>70%</a:t>
                      </a:r>
                    </a:p>
                  </a:txBody>
                  <a:tcP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75229127"/>
                  </a:ext>
                </a:extLst>
              </a:tr>
              <a:tr h="586801">
                <a:tc>
                  <a:txBody>
                    <a:bodyPr/>
                    <a:lstStyle/>
                    <a:p>
                      <a:r>
                        <a:rPr lang="ru-RU" sz="1100" b="0" dirty="0"/>
                        <a:t>РУССКИЕ в России должны иметь больше прав, чем представители других национальностей </a:t>
                      </a:r>
                    </a:p>
                  </a:txBody>
                  <a:tcP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100" b="0"/>
                    </a:p>
                  </a:txBody>
                  <a:tcP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/>
                        <a:t>ВСЕ ГРАЖДАНЕ в России должны обладать равными правами независимо от национальности</a:t>
                      </a:r>
                    </a:p>
                  </a:txBody>
                  <a:tcP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546495833"/>
                  </a:ext>
                </a:extLst>
              </a:tr>
              <a:tr h="428600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9432920"/>
                  </a:ext>
                </a:extLst>
              </a:tr>
              <a:tr h="34585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37%</a:t>
                      </a:r>
                    </a:p>
                  </a:txBody>
                  <a:tcP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38B6A3"/>
                          </a:solidFill>
                        </a:rPr>
                        <a:t>54%</a:t>
                      </a:r>
                    </a:p>
                  </a:txBody>
                  <a:tcPr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45167675"/>
                  </a:ext>
                </a:extLst>
              </a:tr>
              <a:tr h="586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/>
                        <a:t>ПРЕДСТАВИТЕЛИ КОРЕННЫХ НАЦИОНАЛЬНОСТЕЙ должны иметь больше прав в своей национальной республике (округе), чем представители других национальностей</a:t>
                      </a:r>
                    </a:p>
                  </a:txBody>
                  <a:tcP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100" b="0" dirty="0"/>
                    </a:p>
                  </a:txBody>
                  <a:tcP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/>
                        <a:t>в национальных республиках (округах) ВСЕ ГРАЖДАНЕ должны обладать равными правами вне зависимости от национальности</a:t>
                      </a:r>
                    </a:p>
                  </a:txBody>
                  <a:tcP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441795684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32520" y="2447841"/>
            <a:ext cx="3499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/>
              <a:t>Дискриминационные правовые установки</a:t>
            </a:r>
          </a:p>
        </p:txBody>
      </p:sp>
    </p:spTree>
    <p:extLst>
      <p:ext uri="{BB962C8B-B14F-4D97-AF65-F5344CB8AC3E}">
        <p14:creationId xmlns:p14="http://schemas.microsoft.com/office/powerpoint/2010/main" val="344387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Восприятие работы органов власти в сфере</a:t>
            </a:r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/>
        </p:nvGraphicFramePr>
        <p:xfrm>
          <a:off x="2360712" y="1246396"/>
          <a:ext cx="6507505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88704" y="764704"/>
            <a:ext cx="6489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В какой мере Вы удовлетворены деятельностью следующих органов власти и институтов по решению задач, связанных с поддержанием благоприятных …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2480" y="2631194"/>
            <a:ext cx="20956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Межнациональных отношений</a:t>
            </a:r>
            <a:endParaRPr lang="ru-RU" sz="1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360712" y="1916832"/>
            <a:ext cx="0" cy="16561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Объект 5"/>
          <p:cNvGraphicFramePr>
            <a:graphicFrameLocks noGrp="1"/>
          </p:cNvGraphicFramePr>
          <p:nvPr/>
        </p:nvGraphicFramePr>
        <p:xfrm>
          <a:off x="2333927" y="4293096"/>
          <a:ext cx="6507505" cy="176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45695" y="5112642"/>
            <a:ext cx="20956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Межконфессиональных отношений</a:t>
            </a:r>
            <a:endParaRPr lang="ru-RU" sz="14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333927" y="4398280"/>
            <a:ext cx="0" cy="16561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38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-15600" y="1490738"/>
            <a:ext cx="9921600" cy="1578222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endParaRPr lang="ru-RU" sz="1200" b="1" kern="0" dirty="0">
              <a:solidFill>
                <a:schemeClr val="bg1"/>
              </a:solidFill>
              <a:latin typeface="Franklin Gothic Medium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64968" y="1756530"/>
            <a:ext cx="4953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1"/>
                </a:solidFill>
                <a:latin typeface="Myriad Pro Cond" panose="020B0506030403020204" pitchFamily="34" charset="0"/>
              </a:rPr>
              <a:t>ВСЕРОССИЙСКИЙ ЦЕНТР ИЗУЧЕНИЯ ОБЩЕСТВЕННОГО МНЕНИЯ</a:t>
            </a:r>
          </a:p>
          <a:p>
            <a:pPr lvl="0" algn="r">
              <a:lnSpc>
                <a:spcPct val="80000"/>
              </a:lnSpc>
              <a:defRPr/>
            </a:pPr>
            <a:r>
              <a:rPr lang="ru-RU" dirty="0">
                <a:solidFill>
                  <a:schemeClr val="accent1"/>
                </a:solidFill>
                <a:latin typeface="Myriad Pro Cond" panose="020B0506030403020204" pitchFamily="34" charset="0"/>
              </a:rPr>
              <a:t>119 034, МОСКВА, УЛ. ПРЕЧИСТЕНКА, ДОМ 38</a:t>
            </a:r>
          </a:p>
          <a:p>
            <a:pPr lvl="0" algn="r">
              <a:lnSpc>
                <a:spcPct val="80000"/>
              </a:lnSpc>
              <a:defRPr/>
            </a:pPr>
            <a:r>
              <a:rPr lang="ru-RU" dirty="0">
                <a:solidFill>
                  <a:schemeClr val="accent1"/>
                </a:solidFill>
                <a:latin typeface="Myriad Pro Cond" panose="020B0506030403020204" pitchFamily="34" charset="0"/>
              </a:rPr>
              <a:t>ТЕЛЕФОН/ФАКС: (495)748-08-07 </a:t>
            </a:r>
          </a:p>
          <a:p>
            <a:pPr lvl="0" algn="r">
              <a:lnSpc>
                <a:spcPct val="80000"/>
              </a:lnSpc>
              <a:defRPr/>
            </a:pPr>
            <a:r>
              <a:rPr lang="ru-RU" dirty="0">
                <a:solidFill>
                  <a:schemeClr val="accent1"/>
                </a:solidFill>
                <a:latin typeface="Myriad Pro Cond" panose="020B0506030403020204" pitchFamily="34" charset="0"/>
              </a:rPr>
              <a:t>САЙТ: WWW.WCIOM.RU</a:t>
            </a: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726487" y="1628800"/>
            <a:ext cx="1420479" cy="1174433"/>
            <a:chOff x="1215" y="0"/>
            <a:chExt cx="5219" cy="4315"/>
          </a:xfrm>
          <a:solidFill>
            <a:srgbClr val="00A48C"/>
          </a:solidFill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218" y="2926"/>
              <a:ext cx="881" cy="629"/>
            </a:xfrm>
            <a:custGeom>
              <a:avLst/>
              <a:gdLst>
                <a:gd name="T0" fmla="*/ 628 w 808"/>
                <a:gd name="T1" fmla="*/ 308 h 577"/>
                <a:gd name="T2" fmla="*/ 89 w 808"/>
                <a:gd name="T3" fmla="*/ 308 h 577"/>
                <a:gd name="T4" fmla="*/ 89 w 808"/>
                <a:gd name="T5" fmla="*/ 488 h 577"/>
                <a:gd name="T6" fmla="*/ 628 w 808"/>
                <a:gd name="T7" fmla="*/ 488 h 577"/>
                <a:gd name="T8" fmla="*/ 717 w 808"/>
                <a:gd name="T9" fmla="*/ 398 h 577"/>
                <a:gd name="T10" fmla="*/ 628 w 808"/>
                <a:gd name="T11" fmla="*/ 308 h 577"/>
                <a:gd name="T12" fmla="*/ 605 w 808"/>
                <a:gd name="T13" fmla="*/ 89 h 577"/>
                <a:gd name="T14" fmla="*/ 89 w 808"/>
                <a:gd name="T15" fmla="*/ 89 h 577"/>
                <a:gd name="T16" fmla="*/ 89 w 808"/>
                <a:gd name="T17" fmla="*/ 218 h 577"/>
                <a:gd name="T18" fmla="*/ 611 w 808"/>
                <a:gd name="T19" fmla="*/ 218 h 577"/>
                <a:gd name="T20" fmla="*/ 672 w 808"/>
                <a:gd name="T21" fmla="*/ 150 h 577"/>
                <a:gd name="T22" fmla="*/ 605 w 808"/>
                <a:gd name="T23" fmla="*/ 89 h 577"/>
                <a:gd name="T24" fmla="*/ 628 w 808"/>
                <a:gd name="T25" fmla="*/ 577 h 577"/>
                <a:gd name="T26" fmla="*/ 0 w 808"/>
                <a:gd name="T27" fmla="*/ 577 h 577"/>
                <a:gd name="T28" fmla="*/ 0 w 808"/>
                <a:gd name="T29" fmla="*/ 0 h 577"/>
                <a:gd name="T30" fmla="*/ 605 w 808"/>
                <a:gd name="T31" fmla="*/ 0 h 577"/>
                <a:gd name="T32" fmla="*/ 762 w 808"/>
                <a:gd name="T33" fmla="*/ 151 h 577"/>
                <a:gd name="T34" fmla="*/ 728 w 808"/>
                <a:gd name="T35" fmla="*/ 249 h 577"/>
                <a:gd name="T36" fmla="*/ 808 w 808"/>
                <a:gd name="T37" fmla="*/ 398 h 577"/>
                <a:gd name="T38" fmla="*/ 628 w 808"/>
                <a:gd name="T39" fmla="*/ 577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08" h="577">
                  <a:moveTo>
                    <a:pt x="628" y="308"/>
                  </a:moveTo>
                  <a:lnTo>
                    <a:pt x="89" y="308"/>
                  </a:lnTo>
                  <a:lnTo>
                    <a:pt x="89" y="488"/>
                  </a:lnTo>
                  <a:lnTo>
                    <a:pt x="628" y="488"/>
                  </a:lnTo>
                  <a:cubicBezTo>
                    <a:pt x="677" y="488"/>
                    <a:pt x="717" y="447"/>
                    <a:pt x="717" y="398"/>
                  </a:cubicBezTo>
                  <a:cubicBezTo>
                    <a:pt x="717" y="348"/>
                    <a:pt x="677" y="308"/>
                    <a:pt x="628" y="308"/>
                  </a:cubicBezTo>
                  <a:close/>
                  <a:moveTo>
                    <a:pt x="605" y="89"/>
                  </a:moveTo>
                  <a:lnTo>
                    <a:pt x="89" y="89"/>
                  </a:lnTo>
                  <a:lnTo>
                    <a:pt x="89" y="218"/>
                  </a:lnTo>
                  <a:lnTo>
                    <a:pt x="611" y="218"/>
                  </a:lnTo>
                  <a:cubicBezTo>
                    <a:pt x="642" y="218"/>
                    <a:pt x="672" y="186"/>
                    <a:pt x="672" y="150"/>
                  </a:cubicBezTo>
                  <a:cubicBezTo>
                    <a:pt x="672" y="112"/>
                    <a:pt x="641" y="89"/>
                    <a:pt x="605" y="89"/>
                  </a:cubicBezTo>
                  <a:close/>
                  <a:moveTo>
                    <a:pt x="628" y="577"/>
                  </a:moveTo>
                  <a:lnTo>
                    <a:pt x="0" y="577"/>
                  </a:lnTo>
                  <a:lnTo>
                    <a:pt x="0" y="0"/>
                  </a:lnTo>
                  <a:lnTo>
                    <a:pt x="605" y="0"/>
                  </a:lnTo>
                  <a:cubicBezTo>
                    <a:pt x="691" y="0"/>
                    <a:pt x="762" y="65"/>
                    <a:pt x="762" y="151"/>
                  </a:cubicBezTo>
                  <a:cubicBezTo>
                    <a:pt x="762" y="188"/>
                    <a:pt x="749" y="222"/>
                    <a:pt x="728" y="249"/>
                  </a:cubicBezTo>
                  <a:cubicBezTo>
                    <a:pt x="776" y="281"/>
                    <a:pt x="808" y="336"/>
                    <a:pt x="808" y="398"/>
                  </a:cubicBezTo>
                  <a:cubicBezTo>
                    <a:pt x="808" y="497"/>
                    <a:pt x="727" y="577"/>
                    <a:pt x="628" y="5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2246" y="2926"/>
              <a:ext cx="907" cy="723"/>
            </a:xfrm>
            <a:custGeom>
              <a:avLst/>
              <a:gdLst>
                <a:gd name="T0" fmla="*/ 812 w 907"/>
                <a:gd name="T1" fmla="*/ 723 h 723"/>
                <a:gd name="T2" fmla="*/ 812 w 907"/>
                <a:gd name="T3" fmla="*/ 629 h 723"/>
                <a:gd name="T4" fmla="*/ 0 w 907"/>
                <a:gd name="T5" fmla="*/ 629 h 723"/>
                <a:gd name="T6" fmla="*/ 0 w 907"/>
                <a:gd name="T7" fmla="*/ 0 h 723"/>
                <a:gd name="T8" fmla="*/ 97 w 907"/>
                <a:gd name="T9" fmla="*/ 0 h 723"/>
                <a:gd name="T10" fmla="*/ 97 w 907"/>
                <a:gd name="T11" fmla="*/ 532 h 723"/>
                <a:gd name="T12" fmla="*/ 731 w 907"/>
                <a:gd name="T13" fmla="*/ 532 h 723"/>
                <a:gd name="T14" fmla="*/ 731 w 907"/>
                <a:gd name="T15" fmla="*/ 0 h 723"/>
                <a:gd name="T16" fmla="*/ 828 w 907"/>
                <a:gd name="T17" fmla="*/ 0 h 723"/>
                <a:gd name="T18" fmla="*/ 828 w 907"/>
                <a:gd name="T19" fmla="*/ 532 h 723"/>
                <a:gd name="T20" fmla="*/ 907 w 907"/>
                <a:gd name="T21" fmla="*/ 532 h 723"/>
                <a:gd name="T22" fmla="*/ 907 w 907"/>
                <a:gd name="T23" fmla="*/ 723 h 723"/>
                <a:gd name="T24" fmla="*/ 812 w 907"/>
                <a:gd name="T25" fmla="*/ 723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7" h="723">
                  <a:moveTo>
                    <a:pt x="812" y="723"/>
                  </a:moveTo>
                  <a:lnTo>
                    <a:pt x="812" y="629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97" y="0"/>
                  </a:lnTo>
                  <a:lnTo>
                    <a:pt x="97" y="532"/>
                  </a:lnTo>
                  <a:lnTo>
                    <a:pt x="731" y="532"/>
                  </a:lnTo>
                  <a:lnTo>
                    <a:pt x="731" y="0"/>
                  </a:lnTo>
                  <a:lnTo>
                    <a:pt x="828" y="0"/>
                  </a:lnTo>
                  <a:lnTo>
                    <a:pt x="828" y="532"/>
                  </a:lnTo>
                  <a:lnTo>
                    <a:pt x="907" y="532"/>
                  </a:lnTo>
                  <a:lnTo>
                    <a:pt x="907" y="723"/>
                  </a:lnTo>
                  <a:lnTo>
                    <a:pt x="812" y="7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3286" y="2926"/>
              <a:ext cx="827" cy="629"/>
            </a:xfrm>
            <a:custGeom>
              <a:avLst/>
              <a:gdLst>
                <a:gd name="T0" fmla="*/ 731 w 827"/>
                <a:gd name="T1" fmla="*/ 629 h 629"/>
                <a:gd name="T2" fmla="*/ 731 w 827"/>
                <a:gd name="T3" fmla="*/ 128 h 629"/>
                <a:gd name="T4" fmla="*/ 96 w 827"/>
                <a:gd name="T5" fmla="*/ 629 h 629"/>
                <a:gd name="T6" fmla="*/ 0 w 827"/>
                <a:gd name="T7" fmla="*/ 629 h 629"/>
                <a:gd name="T8" fmla="*/ 0 w 827"/>
                <a:gd name="T9" fmla="*/ 0 h 629"/>
                <a:gd name="T10" fmla="*/ 96 w 827"/>
                <a:gd name="T11" fmla="*/ 0 h 629"/>
                <a:gd name="T12" fmla="*/ 96 w 827"/>
                <a:gd name="T13" fmla="*/ 501 h 629"/>
                <a:gd name="T14" fmla="*/ 731 w 827"/>
                <a:gd name="T15" fmla="*/ 0 h 629"/>
                <a:gd name="T16" fmla="*/ 827 w 827"/>
                <a:gd name="T17" fmla="*/ 0 h 629"/>
                <a:gd name="T18" fmla="*/ 827 w 827"/>
                <a:gd name="T19" fmla="*/ 629 h 629"/>
                <a:gd name="T20" fmla="*/ 731 w 827"/>
                <a:gd name="T21" fmla="*/ 629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7" h="629">
                  <a:moveTo>
                    <a:pt x="731" y="629"/>
                  </a:moveTo>
                  <a:lnTo>
                    <a:pt x="731" y="128"/>
                  </a:lnTo>
                  <a:lnTo>
                    <a:pt x="96" y="629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96" y="0"/>
                  </a:lnTo>
                  <a:lnTo>
                    <a:pt x="96" y="501"/>
                  </a:lnTo>
                  <a:lnTo>
                    <a:pt x="731" y="0"/>
                  </a:lnTo>
                  <a:lnTo>
                    <a:pt x="827" y="0"/>
                  </a:lnTo>
                  <a:lnTo>
                    <a:pt x="827" y="629"/>
                  </a:lnTo>
                  <a:lnTo>
                    <a:pt x="731" y="6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4261" y="2926"/>
              <a:ext cx="952" cy="629"/>
            </a:xfrm>
            <a:custGeom>
              <a:avLst/>
              <a:gdLst>
                <a:gd name="T0" fmla="*/ 582 w 873"/>
                <a:gd name="T1" fmla="*/ 89 h 577"/>
                <a:gd name="T2" fmla="*/ 291 w 873"/>
                <a:gd name="T3" fmla="*/ 89 h 577"/>
                <a:gd name="T4" fmla="*/ 89 w 873"/>
                <a:gd name="T5" fmla="*/ 286 h 577"/>
                <a:gd name="T6" fmla="*/ 291 w 873"/>
                <a:gd name="T7" fmla="*/ 488 h 577"/>
                <a:gd name="T8" fmla="*/ 582 w 873"/>
                <a:gd name="T9" fmla="*/ 488 h 577"/>
                <a:gd name="T10" fmla="*/ 784 w 873"/>
                <a:gd name="T11" fmla="*/ 286 h 577"/>
                <a:gd name="T12" fmla="*/ 582 w 873"/>
                <a:gd name="T13" fmla="*/ 89 h 577"/>
                <a:gd name="T14" fmla="*/ 582 w 873"/>
                <a:gd name="T15" fmla="*/ 577 h 577"/>
                <a:gd name="T16" fmla="*/ 291 w 873"/>
                <a:gd name="T17" fmla="*/ 577 h 577"/>
                <a:gd name="T18" fmla="*/ 0 w 873"/>
                <a:gd name="T19" fmla="*/ 286 h 577"/>
                <a:gd name="T20" fmla="*/ 291 w 873"/>
                <a:gd name="T21" fmla="*/ 0 h 577"/>
                <a:gd name="T22" fmla="*/ 582 w 873"/>
                <a:gd name="T23" fmla="*/ 0 h 577"/>
                <a:gd name="T24" fmla="*/ 873 w 873"/>
                <a:gd name="T25" fmla="*/ 286 h 577"/>
                <a:gd name="T26" fmla="*/ 582 w 873"/>
                <a:gd name="T27" fmla="*/ 577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3" h="577">
                  <a:moveTo>
                    <a:pt x="582" y="89"/>
                  </a:moveTo>
                  <a:lnTo>
                    <a:pt x="291" y="89"/>
                  </a:lnTo>
                  <a:cubicBezTo>
                    <a:pt x="179" y="89"/>
                    <a:pt x="89" y="175"/>
                    <a:pt x="89" y="286"/>
                  </a:cubicBezTo>
                  <a:cubicBezTo>
                    <a:pt x="89" y="397"/>
                    <a:pt x="179" y="488"/>
                    <a:pt x="291" y="488"/>
                  </a:cubicBezTo>
                  <a:lnTo>
                    <a:pt x="582" y="488"/>
                  </a:lnTo>
                  <a:cubicBezTo>
                    <a:pt x="693" y="488"/>
                    <a:pt x="784" y="397"/>
                    <a:pt x="784" y="286"/>
                  </a:cubicBezTo>
                  <a:cubicBezTo>
                    <a:pt x="784" y="175"/>
                    <a:pt x="693" y="89"/>
                    <a:pt x="582" y="89"/>
                  </a:cubicBezTo>
                  <a:close/>
                  <a:moveTo>
                    <a:pt x="582" y="577"/>
                  </a:moveTo>
                  <a:lnTo>
                    <a:pt x="291" y="577"/>
                  </a:lnTo>
                  <a:cubicBezTo>
                    <a:pt x="129" y="577"/>
                    <a:pt x="0" y="447"/>
                    <a:pt x="0" y="286"/>
                  </a:cubicBezTo>
                  <a:cubicBezTo>
                    <a:pt x="0" y="125"/>
                    <a:pt x="129" y="0"/>
                    <a:pt x="291" y="0"/>
                  </a:cubicBezTo>
                  <a:lnTo>
                    <a:pt x="582" y="0"/>
                  </a:lnTo>
                  <a:cubicBezTo>
                    <a:pt x="743" y="0"/>
                    <a:pt x="873" y="125"/>
                    <a:pt x="873" y="286"/>
                  </a:cubicBezTo>
                  <a:cubicBezTo>
                    <a:pt x="873" y="447"/>
                    <a:pt x="743" y="577"/>
                    <a:pt x="582" y="5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361" y="2926"/>
              <a:ext cx="1073" cy="629"/>
            </a:xfrm>
            <a:custGeom>
              <a:avLst/>
              <a:gdLst>
                <a:gd name="T0" fmla="*/ 896 w 985"/>
                <a:gd name="T1" fmla="*/ 577 h 577"/>
                <a:gd name="T2" fmla="*/ 896 w 985"/>
                <a:gd name="T3" fmla="*/ 117 h 577"/>
                <a:gd name="T4" fmla="*/ 492 w 985"/>
                <a:gd name="T5" fmla="*/ 435 h 577"/>
                <a:gd name="T6" fmla="*/ 88 w 985"/>
                <a:gd name="T7" fmla="*/ 117 h 577"/>
                <a:gd name="T8" fmla="*/ 88 w 985"/>
                <a:gd name="T9" fmla="*/ 577 h 577"/>
                <a:gd name="T10" fmla="*/ 0 w 985"/>
                <a:gd name="T11" fmla="*/ 577 h 577"/>
                <a:gd name="T12" fmla="*/ 0 w 985"/>
                <a:gd name="T13" fmla="*/ 0 h 577"/>
                <a:gd name="T14" fmla="*/ 88 w 985"/>
                <a:gd name="T15" fmla="*/ 0 h 577"/>
                <a:gd name="T16" fmla="*/ 492 w 985"/>
                <a:gd name="T17" fmla="*/ 319 h 577"/>
                <a:gd name="T18" fmla="*/ 896 w 985"/>
                <a:gd name="T19" fmla="*/ 0 h 577"/>
                <a:gd name="T20" fmla="*/ 985 w 985"/>
                <a:gd name="T21" fmla="*/ 0 h 577"/>
                <a:gd name="T22" fmla="*/ 985 w 985"/>
                <a:gd name="T23" fmla="*/ 577 h 577"/>
                <a:gd name="T24" fmla="*/ 896 w 985"/>
                <a:gd name="T25" fmla="*/ 577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85" h="577">
                  <a:moveTo>
                    <a:pt x="896" y="577"/>
                  </a:moveTo>
                  <a:lnTo>
                    <a:pt x="896" y="117"/>
                  </a:lnTo>
                  <a:cubicBezTo>
                    <a:pt x="493" y="436"/>
                    <a:pt x="493" y="436"/>
                    <a:pt x="492" y="435"/>
                  </a:cubicBezTo>
                  <a:lnTo>
                    <a:pt x="88" y="117"/>
                  </a:lnTo>
                  <a:lnTo>
                    <a:pt x="88" y="577"/>
                  </a:lnTo>
                  <a:lnTo>
                    <a:pt x="0" y="577"/>
                  </a:lnTo>
                  <a:lnTo>
                    <a:pt x="0" y="0"/>
                  </a:lnTo>
                  <a:lnTo>
                    <a:pt x="88" y="0"/>
                  </a:lnTo>
                  <a:lnTo>
                    <a:pt x="492" y="319"/>
                  </a:lnTo>
                  <a:lnTo>
                    <a:pt x="896" y="0"/>
                  </a:lnTo>
                  <a:lnTo>
                    <a:pt x="985" y="0"/>
                  </a:lnTo>
                  <a:lnTo>
                    <a:pt x="985" y="577"/>
                  </a:lnTo>
                  <a:lnTo>
                    <a:pt x="896" y="5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1215" y="4062"/>
              <a:ext cx="126" cy="1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6308" y="4062"/>
              <a:ext cx="126" cy="1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1606" y="3935"/>
              <a:ext cx="289" cy="287"/>
            </a:xfrm>
            <a:custGeom>
              <a:avLst/>
              <a:gdLst>
                <a:gd name="T0" fmla="*/ 29 w 265"/>
                <a:gd name="T1" fmla="*/ 132 h 264"/>
                <a:gd name="T2" fmla="*/ 132 w 265"/>
                <a:gd name="T3" fmla="*/ 237 h 264"/>
                <a:gd name="T4" fmla="*/ 236 w 265"/>
                <a:gd name="T5" fmla="*/ 132 h 264"/>
                <a:gd name="T6" fmla="*/ 132 w 265"/>
                <a:gd name="T7" fmla="*/ 27 h 264"/>
                <a:gd name="T8" fmla="*/ 29 w 265"/>
                <a:gd name="T9" fmla="*/ 132 h 264"/>
                <a:gd name="T10" fmla="*/ 0 w 265"/>
                <a:gd name="T11" fmla="*/ 132 h 264"/>
                <a:gd name="T12" fmla="*/ 132 w 265"/>
                <a:gd name="T13" fmla="*/ 0 h 264"/>
                <a:gd name="T14" fmla="*/ 265 w 265"/>
                <a:gd name="T15" fmla="*/ 132 h 264"/>
                <a:gd name="T16" fmla="*/ 132 w 265"/>
                <a:gd name="T17" fmla="*/ 264 h 264"/>
                <a:gd name="T18" fmla="*/ 0 w 265"/>
                <a:gd name="T19" fmla="*/ 13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264">
                  <a:moveTo>
                    <a:pt x="29" y="132"/>
                  </a:moveTo>
                  <a:cubicBezTo>
                    <a:pt x="29" y="190"/>
                    <a:pt x="75" y="237"/>
                    <a:pt x="132" y="237"/>
                  </a:cubicBezTo>
                  <a:cubicBezTo>
                    <a:pt x="190" y="237"/>
                    <a:pt x="236" y="190"/>
                    <a:pt x="236" y="132"/>
                  </a:cubicBezTo>
                  <a:cubicBezTo>
                    <a:pt x="236" y="73"/>
                    <a:pt x="190" y="27"/>
                    <a:pt x="132" y="27"/>
                  </a:cubicBezTo>
                  <a:cubicBezTo>
                    <a:pt x="75" y="27"/>
                    <a:pt x="29" y="73"/>
                    <a:pt x="29" y="132"/>
                  </a:cubicBezTo>
                  <a:close/>
                  <a:moveTo>
                    <a:pt x="0" y="132"/>
                  </a:moveTo>
                  <a:cubicBezTo>
                    <a:pt x="0" y="56"/>
                    <a:pt x="59" y="0"/>
                    <a:pt x="132" y="0"/>
                  </a:cubicBezTo>
                  <a:cubicBezTo>
                    <a:pt x="206" y="0"/>
                    <a:pt x="265" y="56"/>
                    <a:pt x="265" y="132"/>
                  </a:cubicBezTo>
                  <a:cubicBezTo>
                    <a:pt x="265" y="208"/>
                    <a:pt x="206" y="264"/>
                    <a:pt x="132" y="264"/>
                  </a:cubicBezTo>
                  <a:cubicBezTo>
                    <a:pt x="58" y="264"/>
                    <a:pt x="0" y="208"/>
                    <a:pt x="0" y="1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1974" y="4040"/>
              <a:ext cx="149" cy="182"/>
            </a:xfrm>
            <a:custGeom>
              <a:avLst/>
              <a:gdLst>
                <a:gd name="T0" fmla="*/ 135 w 136"/>
                <a:gd name="T1" fmla="*/ 48 h 167"/>
                <a:gd name="T2" fmla="*/ 85 w 136"/>
                <a:gd name="T3" fmla="*/ 24 h 167"/>
                <a:gd name="T4" fmla="*/ 29 w 136"/>
                <a:gd name="T5" fmla="*/ 84 h 167"/>
                <a:gd name="T6" fmla="*/ 85 w 136"/>
                <a:gd name="T7" fmla="*/ 142 h 167"/>
                <a:gd name="T8" fmla="*/ 136 w 136"/>
                <a:gd name="T9" fmla="*/ 118 h 167"/>
                <a:gd name="T10" fmla="*/ 136 w 136"/>
                <a:gd name="T11" fmla="*/ 150 h 167"/>
                <a:gd name="T12" fmla="*/ 85 w 136"/>
                <a:gd name="T13" fmla="*/ 167 h 167"/>
                <a:gd name="T14" fmla="*/ 0 w 136"/>
                <a:gd name="T15" fmla="*/ 84 h 167"/>
                <a:gd name="T16" fmla="*/ 85 w 136"/>
                <a:gd name="T17" fmla="*/ 0 h 167"/>
                <a:gd name="T18" fmla="*/ 135 w 136"/>
                <a:gd name="T19" fmla="*/ 15 h 167"/>
                <a:gd name="T20" fmla="*/ 135 w 136"/>
                <a:gd name="T21" fmla="*/ 4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6" h="167">
                  <a:moveTo>
                    <a:pt x="135" y="48"/>
                  </a:moveTo>
                  <a:cubicBezTo>
                    <a:pt x="120" y="30"/>
                    <a:pt x="99" y="24"/>
                    <a:pt x="85" y="24"/>
                  </a:cubicBezTo>
                  <a:cubicBezTo>
                    <a:pt x="55" y="24"/>
                    <a:pt x="29" y="45"/>
                    <a:pt x="29" y="84"/>
                  </a:cubicBezTo>
                  <a:cubicBezTo>
                    <a:pt x="29" y="122"/>
                    <a:pt x="56" y="142"/>
                    <a:pt x="85" y="142"/>
                  </a:cubicBezTo>
                  <a:cubicBezTo>
                    <a:pt x="101" y="142"/>
                    <a:pt x="121" y="135"/>
                    <a:pt x="136" y="118"/>
                  </a:cubicBezTo>
                  <a:lnTo>
                    <a:pt x="136" y="150"/>
                  </a:lnTo>
                  <a:cubicBezTo>
                    <a:pt x="119" y="163"/>
                    <a:pt x="100" y="167"/>
                    <a:pt x="85" y="167"/>
                  </a:cubicBezTo>
                  <a:cubicBezTo>
                    <a:pt x="36" y="167"/>
                    <a:pt x="0" y="132"/>
                    <a:pt x="0" y="84"/>
                  </a:cubicBezTo>
                  <a:cubicBezTo>
                    <a:pt x="0" y="35"/>
                    <a:pt x="36" y="0"/>
                    <a:pt x="85" y="0"/>
                  </a:cubicBezTo>
                  <a:cubicBezTo>
                    <a:pt x="111" y="0"/>
                    <a:pt x="127" y="10"/>
                    <a:pt x="135" y="15"/>
                  </a:cubicBezTo>
                  <a:lnTo>
                    <a:pt x="135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2210" y="4045"/>
              <a:ext cx="141" cy="172"/>
            </a:xfrm>
            <a:custGeom>
              <a:avLst/>
              <a:gdLst>
                <a:gd name="T0" fmla="*/ 0 w 141"/>
                <a:gd name="T1" fmla="*/ 0 h 172"/>
                <a:gd name="T2" fmla="*/ 30 w 141"/>
                <a:gd name="T3" fmla="*/ 0 h 172"/>
                <a:gd name="T4" fmla="*/ 30 w 141"/>
                <a:gd name="T5" fmla="*/ 70 h 172"/>
                <a:gd name="T6" fmla="*/ 112 w 141"/>
                <a:gd name="T7" fmla="*/ 70 h 172"/>
                <a:gd name="T8" fmla="*/ 112 w 141"/>
                <a:gd name="T9" fmla="*/ 0 h 172"/>
                <a:gd name="T10" fmla="*/ 141 w 141"/>
                <a:gd name="T11" fmla="*/ 0 h 172"/>
                <a:gd name="T12" fmla="*/ 141 w 141"/>
                <a:gd name="T13" fmla="*/ 172 h 172"/>
                <a:gd name="T14" fmla="*/ 112 w 141"/>
                <a:gd name="T15" fmla="*/ 172 h 172"/>
                <a:gd name="T16" fmla="*/ 112 w 141"/>
                <a:gd name="T17" fmla="*/ 98 h 172"/>
                <a:gd name="T18" fmla="*/ 30 w 141"/>
                <a:gd name="T19" fmla="*/ 98 h 172"/>
                <a:gd name="T20" fmla="*/ 30 w 141"/>
                <a:gd name="T21" fmla="*/ 172 h 172"/>
                <a:gd name="T22" fmla="*/ 0 w 141"/>
                <a:gd name="T23" fmla="*/ 172 h 172"/>
                <a:gd name="T24" fmla="*/ 0 w 141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72">
                  <a:moveTo>
                    <a:pt x="0" y="0"/>
                  </a:moveTo>
                  <a:lnTo>
                    <a:pt x="30" y="0"/>
                  </a:lnTo>
                  <a:lnTo>
                    <a:pt x="30" y="70"/>
                  </a:lnTo>
                  <a:lnTo>
                    <a:pt x="112" y="70"/>
                  </a:lnTo>
                  <a:lnTo>
                    <a:pt x="112" y="0"/>
                  </a:lnTo>
                  <a:lnTo>
                    <a:pt x="141" y="0"/>
                  </a:lnTo>
                  <a:lnTo>
                    <a:pt x="141" y="172"/>
                  </a:lnTo>
                  <a:lnTo>
                    <a:pt x="112" y="172"/>
                  </a:lnTo>
                  <a:lnTo>
                    <a:pt x="112" y="98"/>
                  </a:lnTo>
                  <a:lnTo>
                    <a:pt x="30" y="98"/>
                  </a:lnTo>
                  <a:lnTo>
                    <a:pt x="30" y="172"/>
                  </a:lnTo>
                  <a:lnTo>
                    <a:pt x="0" y="17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Freeform 15"/>
            <p:cNvSpPr>
              <a:spLocks noEditPoints="1"/>
            </p:cNvSpPr>
            <p:nvPr/>
          </p:nvSpPr>
          <p:spPr bwMode="auto">
            <a:xfrm>
              <a:off x="2439" y="4040"/>
              <a:ext cx="184" cy="182"/>
            </a:xfrm>
            <a:custGeom>
              <a:avLst/>
              <a:gdLst>
                <a:gd name="T0" fmla="*/ 29 w 169"/>
                <a:gd name="T1" fmla="*/ 84 h 167"/>
                <a:gd name="T2" fmla="*/ 85 w 169"/>
                <a:gd name="T3" fmla="*/ 142 h 167"/>
                <a:gd name="T4" fmla="*/ 140 w 169"/>
                <a:gd name="T5" fmla="*/ 84 h 167"/>
                <a:gd name="T6" fmla="*/ 85 w 169"/>
                <a:gd name="T7" fmla="*/ 24 h 167"/>
                <a:gd name="T8" fmla="*/ 29 w 169"/>
                <a:gd name="T9" fmla="*/ 84 h 167"/>
                <a:gd name="T10" fmla="*/ 0 w 169"/>
                <a:gd name="T11" fmla="*/ 84 h 167"/>
                <a:gd name="T12" fmla="*/ 85 w 169"/>
                <a:gd name="T13" fmla="*/ 0 h 167"/>
                <a:gd name="T14" fmla="*/ 169 w 169"/>
                <a:gd name="T15" fmla="*/ 84 h 167"/>
                <a:gd name="T16" fmla="*/ 85 w 169"/>
                <a:gd name="T17" fmla="*/ 167 h 167"/>
                <a:gd name="T18" fmla="*/ 0 w 169"/>
                <a:gd name="T19" fmla="*/ 8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167">
                  <a:moveTo>
                    <a:pt x="29" y="84"/>
                  </a:moveTo>
                  <a:cubicBezTo>
                    <a:pt x="29" y="123"/>
                    <a:pt x="56" y="142"/>
                    <a:pt x="85" y="142"/>
                  </a:cubicBezTo>
                  <a:cubicBezTo>
                    <a:pt x="113" y="142"/>
                    <a:pt x="140" y="122"/>
                    <a:pt x="140" y="84"/>
                  </a:cubicBezTo>
                  <a:cubicBezTo>
                    <a:pt x="140" y="45"/>
                    <a:pt x="114" y="24"/>
                    <a:pt x="85" y="24"/>
                  </a:cubicBezTo>
                  <a:cubicBezTo>
                    <a:pt x="56" y="24"/>
                    <a:pt x="29" y="45"/>
                    <a:pt x="29" y="84"/>
                  </a:cubicBezTo>
                  <a:close/>
                  <a:moveTo>
                    <a:pt x="0" y="84"/>
                  </a:moveTo>
                  <a:cubicBezTo>
                    <a:pt x="0" y="35"/>
                    <a:pt x="36" y="0"/>
                    <a:pt x="85" y="0"/>
                  </a:cubicBezTo>
                  <a:cubicBezTo>
                    <a:pt x="133" y="0"/>
                    <a:pt x="169" y="35"/>
                    <a:pt x="169" y="84"/>
                  </a:cubicBezTo>
                  <a:cubicBezTo>
                    <a:pt x="169" y="132"/>
                    <a:pt x="133" y="167"/>
                    <a:pt x="85" y="167"/>
                  </a:cubicBezTo>
                  <a:cubicBezTo>
                    <a:pt x="36" y="167"/>
                    <a:pt x="0" y="132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Freeform 16"/>
            <p:cNvSpPr>
              <a:spLocks noEditPoints="1"/>
            </p:cNvSpPr>
            <p:nvPr/>
          </p:nvSpPr>
          <p:spPr bwMode="auto">
            <a:xfrm>
              <a:off x="2710" y="4045"/>
              <a:ext cx="133" cy="172"/>
            </a:xfrm>
            <a:custGeom>
              <a:avLst/>
              <a:gdLst>
                <a:gd name="T0" fmla="*/ 62 w 122"/>
                <a:gd name="T1" fmla="*/ 134 h 158"/>
                <a:gd name="T2" fmla="*/ 86 w 122"/>
                <a:gd name="T3" fmla="*/ 128 h 158"/>
                <a:gd name="T4" fmla="*/ 96 w 122"/>
                <a:gd name="T5" fmla="*/ 111 h 158"/>
                <a:gd name="T6" fmla="*/ 88 w 122"/>
                <a:gd name="T7" fmla="*/ 93 h 158"/>
                <a:gd name="T8" fmla="*/ 63 w 122"/>
                <a:gd name="T9" fmla="*/ 87 h 158"/>
                <a:gd name="T10" fmla="*/ 28 w 122"/>
                <a:gd name="T11" fmla="*/ 87 h 158"/>
                <a:gd name="T12" fmla="*/ 28 w 122"/>
                <a:gd name="T13" fmla="*/ 134 h 158"/>
                <a:gd name="T14" fmla="*/ 62 w 122"/>
                <a:gd name="T15" fmla="*/ 134 h 158"/>
                <a:gd name="T16" fmla="*/ 57 w 122"/>
                <a:gd name="T17" fmla="*/ 64 h 158"/>
                <a:gd name="T18" fmla="*/ 74 w 122"/>
                <a:gd name="T19" fmla="*/ 60 h 158"/>
                <a:gd name="T20" fmla="*/ 82 w 122"/>
                <a:gd name="T21" fmla="*/ 43 h 158"/>
                <a:gd name="T22" fmla="*/ 74 w 122"/>
                <a:gd name="T23" fmla="*/ 28 h 158"/>
                <a:gd name="T24" fmla="*/ 52 w 122"/>
                <a:gd name="T25" fmla="*/ 24 h 158"/>
                <a:gd name="T26" fmla="*/ 28 w 122"/>
                <a:gd name="T27" fmla="*/ 24 h 158"/>
                <a:gd name="T28" fmla="*/ 28 w 122"/>
                <a:gd name="T29" fmla="*/ 64 h 158"/>
                <a:gd name="T30" fmla="*/ 57 w 122"/>
                <a:gd name="T31" fmla="*/ 64 h 158"/>
                <a:gd name="T32" fmla="*/ 60 w 122"/>
                <a:gd name="T33" fmla="*/ 0 h 158"/>
                <a:gd name="T34" fmla="*/ 93 w 122"/>
                <a:gd name="T35" fmla="*/ 9 h 158"/>
                <a:gd name="T36" fmla="*/ 107 w 122"/>
                <a:gd name="T37" fmla="*/ 39 h 158"/>
                <a:gd name="T38" fmla="*/ 90 w 122"/>
                <a:gd name="T39" fmla="*/ 70 h 158"/>
                <a:gd name="T40" fmla="*/ 110 w 122"/>
                <a:gd name="T41" fmla="*/ 81 h 158"/>
                <a:gd name="T42" fmla="*/ 122 w 122"/>
                <a:gd name="T43" fmla="*/ 112 h 158"/>
                <a:gd name="T44" fmla="*/ 106 w 122"/>
                <a:gd name="T45" fmla="*/ 148 h 158"/>
                <a:gd name="T46" fmla="*/ 69 w 122"/>
                <a:gd name="T47" fmla="*/ 158 h 158"/>
                <a:gd name="T48" fmla="*/ 0 w 122"/>
                <a:gd name="T49" fmla="*/ 158 h 158"/>
                <a:gd name="T50" fmla="*/ 0 w 122"/>
                <a:gd name="T51" fmla="*/ 0 h 158"/>
                <a:gd name="T52" fmla="*/ 60 w 122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2" h="158">
                  <a:moveTo>
                    <a:pt x="62" y="134"/>
                  </a:moveTo>
                  <a:cubicBezTo>
                    <a:pt x="69" y="134"/>
                    <a:pt x="80" y="133"/>
                    <a:pt x="86" y="128"/>
                  </a:cubicBezTo>
                  <a:cubicBezTo>
                    <a:pt x="91" y="125"/>
                    <a:pt x="96" y="118"/>
                    <a:pt x="96" y="111"/>
                  </a:cubicBezTo>
                  <a:cubicBezTo>
                    <a:pt x="96" y="104"/>
                    <a:pt x="93" y="97"/>
                    <a:pt x="88" y="93"/>
                  </a:cubicBezTo>
                  <a:cubicBezTo>
                    <a:pt x="81" y="88"/>
                    <a:pt x="70" y="87"/>
                    <a:pt x="63" y="87"/>
                  </a:cubicBezTo>
                  <a:lnTo>
                    <a:pt x="28" y="87"/>
                  </a:lnTo>
                  <a:lnTo>
                    <a:pt x="28" y="134"/>
                  </a:lnTo>
                  <a:lnTo>
                    <a:pt x="62" y="134"/>
                  </a:lnTo>
                  <a:close/>
                  <a:moveTo>
                    <a:pt x="57" y="64"/>
                  </a:moveTo>
                  <a:cubicBezTo>
                    <a:pt x="59" y="64"/>
                    <a:pt x="68" y="64"/>
                    <a:pt x="74" y="60"/>
                  </a:cubicBezTo>
                  <a:cubicBezTo>
                    <a:pt x="77" y="57"/>
                    <a:pt x="82" y="53"/>
                    <a:pt x="82" y="43"/>
                  </a:cubicBezTo>
                  <a:cubicBezTo>
                    <a:pt x="82" y="36"/>
                    <a:pt x="78" y="31"/>
                    <a:pt x="74" y="28"/>
                  </a:cubicBezTo>
                  <a:cubicBezTo>
                    <a:pt x="68" y="24"/>
                    <a:pt x="60" y="24"/>
                    <a:pt x="52" y="24"/>
                  </a:cubicBezTo>
                  <a:lnTo>
                    <a:pt x="28" y="24"/>
                  </a:lnTo>
                  <a:lnTo>
                    <a:pt x="28" y="64"/>
                  </a:lnTo>
                  <a:lnTo>
                    <a:pt x="57" y="64"/>
                  </a:lnTo>
                  <a:close/>
                  <a:moveTo>
                    <a:pt x="60" y="0"/>
                  </a:moveTo>
                  <a:cubicBezTo>
                    <a:pt x="69" y="0"/>
                    <a:pt x="82" y="0"/>
                    <a:pt x="93" y="9"/>
                  </a:cubicBezTo>
                  <a:cubicBezTo>
                    <a:pt x="99" y="13"/>
                    <a:pt x="107" y="23"/>
                    <a:pt x="107" y="39"/>
                  </a:cubicBezTo>
                  <a:cubicBezTo>
                    <a:pt x="107" y="54"/>
                    <a:pt x="100" y="64"/>
                    <a:pt x="90" y="70"/>
                  </a:cubicBezTo>
                  <a:cubicBezTo>
                    <a:pt x="95" y="72"/>
                    <a:pt x="102" y="74"/>
                    <a:pt x="110" y="81"/>
                  </a:cubicBezTo>
                  <a:cubicBezTo>
                    <a:pt x="119" y="89"/>
                    <a:pt x="122" y="99"/>
                    <a:pt x="122" y="112"/>
                  </a:cubicBezTo>
                  <a:cubicBezTo>
                    <a:pt x="122" y="128"/>
                    <a:pt x="115" y="141"/>
                    <a:pt x="106" y="148"/>
                  </a:cubicBezTo>
                  <a:cubicBezTo>
                    <a:pt x="96" y="155"/>
                    <a:pt x="81" y="158"/>
                    <a:pt x="69" y="158"/>
                  </a:cubicBezTo>
                  <a:lnTo>
                    <a:pt x="0" y="158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Freeform 17"/>
            <p:cNvSpPr>
              <a:spLocks noEditPoints="1"/>
            </p:cNvSpPr>
            <p:nvPr/>
          </p:nvSpPr>
          <p:spPr bwMode="auto">
            <a:xfrm>
              <a:off x="2920" y="4040"/>
              <a:ext cx="173" cy="182"/>
            </a:xfrm>
            <a:custGeom>
              <a:avLst/>
              <a:gdLst>
                <a:gd name="T0" fmla="*/ 28 w 159"/>
                <a:gd name="T1" fmla="*/ 83 h 167"/>
                <a:gd name="T2" fmla="*/ 80 w 159"/>
                <a:gd name="T3" fmla="*/ 142 h 167"/>
                <a:gd name="T4" fmla="*/ 133 w 159"/>
                <a:gd name="T5" fmla="*/ 83 h 167"/>
                <a:gd name="T6" fmla="*/ 80 w 159"/>
                <a:gd name="T7" fmla="*/ 24 h 167"/>
                <a:gd name="T8" fmla="*/ 28 w 159"/>
                <a:gd name="T9" fmla="*/ 83 h 167"/>
                <a:gd name="T10" fmla="*/ 131 w 159"/>
                <a:gd name="T11" fmla="*/ 4 h 167"/>
                <a:gd name="T12" fmla="*/ 159 w 159"/>
                <a:gd name="T13" fmla="*/ 4 h 167"/>
                <a:gd name="T14" fmla="*/ 159 w 159"/>
                <a:gd name="T15" fmla="*/ 162 h 167"/>
                <a:gd name="T16" fmla="*/ 131 w 159"/>
                <a:gd name="T17" fmla="*/ 162 h 167"/>
                <a:gd name="T18" fmla="*/ 131 w 159"/>
                <a:gd name="T19" fmla="*/ 140 h 167"/>
                <a:gd name="T20" fmla="*/ 77 w 159"/>
                <a:gd name="T21" fmla="*/ 167 h 167"/>
                <a:gd name="T22" fmla="*/ 0 w 159"/>
                <a:gd name="T23" fmla="*/ 83 h 167"/>
                <a:gd name="T24" fmla="*/ 77 w 159"/>
                <a:gd name="T25" fmla="*/ 0 h 167"/>
                <a:gd name="T26" fmla="*/ 131 w 159"/>
                <a:gd name="T27" fmla="*/ 26 h 167"/>
                <a:gd name="T28" fmla="*/ 131 w 159"/>
                <a:gd name="T29" fmla="*/ 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" h="167">
                  <a:moveTo>
                    <a:pt x="28" y="83"/>
                  </a:moveTo>
                  <a:cubicBezTo>
                    <a:pt x="28" y="117"/>
                    <a:pt x="47" y="142"/>
                    <a:pt x="80" y="142"/>
                  </a:cubicBezTo>
                  <a:cubicBezTo>
                    <a:pt x="114" y="142"/>
                    <a:pt x="133" y="115"/>
                    <a:pt x="133" y="83"/>
                  </a:cubicBezTo>
                  <a:cubicBezTo>
                    <a:pt x="133" y="42"/>
                    <a:pt x="105" y="24"/>
                    <a:pt x="80" y="24"/>
                  </a:cubicBezTo>
                  <a:cubicBezTo>
                    <a:pt x="53" y="24"/>
                    <a:pt x="28" y="44"/>
                    <a:pt x="28" y="83"/>
                  </a:cubicBezTo>
                  <a:close/>
                  <a:moveTo>
                    <a:pt x="131" y="4"/>
                  </a:moveTo>
                  <a:lnTo>
                    <a:pt x="159" y="4"/>
                  </a:lnTo>
                  <a:lnTo>
                    <a:pt x="159" y="162"/>
                  </a:lnTo>
                  <a:lnTo>
                    <a:pt x="131" y="162"/>
                  </a:lnTo>
                  <a:lnTo>
                    <a:pt x="131" y="140"/>
                  </a:lnTo>
                  <a:cubicBezTo>
                    <a:pt x="122" y="152"/>
                    <a:pt x="105" y="167"/>
                    <a:pt x="77" y="167"/>
                  </a:cubicBezTo>
                  <a:cubicBezTo>
                    <a:pt x="37" y="167"/>
                    <a:pt x="0" y="139"/>
                    <a:pt x="0" y="83"/>
                  </a:cubicBezTo>
                  <a:cubicBezTo>
                    <a:pt x="0" y="28"/>
                    <a:pt x="37" y="0"/>
                    <a:pt x="77" y="0"/>
                  </a:cubicBezTo>
                  <a:cubicBezTo>
                    <a:pt x="108" y="0"/>
                    <a:pt x="124" y="17"/>
                    <a:pt x="131" y="26"/>
                  </a:cubicBezTo>
                  <a:lnTo>
                    <a:pt x="131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3191" y="4045"/>
              <a:ext cx="142" cy="172"/>
            </a:xfrm>
            <a:custGeom>
              <a:avLst/>
              <a:gdLst>
                <a:gd name="T0" fmla="*/ 0 w 142"/>
                <a:gd name="T1" fmla="*/ 0 h 172"/>
                <a:gd name="T2" fmla="*/ 31 w 142"/>
                <a:gd name="T3" fmla="*/ 0 h 172"/>
                <a:gd name="T4" fmla="*/ 31 w 142"/>
                <a:gd name="T5" fmla="*/ 70 h 172"/>
                <a:gd name="T6" fmla="*/ 113 w 142"/>
                <a:gd name="T7" fmla="*/ 70 h 172"/>
                <a:gd name="T8" fmla="*/ 113 w 142"/>
                <a:gd name="T9" fmla="*/ 0 h 172"/>
                <a:gd name="T10" fmla="*/ 142 w 142"/>
                <a:gd name="T11" fmla="*/ 0 h 172"/>
                <a:gd name="T12" fmla="*/ 142 w 142"/>
                <a:gd name="T13" fmla="*/ 172 h 172"/>
                <a:gd name="T14" fmla="*/ 113 w 142"/>
                <a:gd name="T15" fmla="*/ 172 h 172"/>
                <a:gd name="T16" fmla="*/ 113 w 142"/>
                <a:gd name="T17" fmla="*/ 98 h 172"/>
                <a:gd name="T18" fmla="*/ 31 w 142"/>
                <a:gd name="T19" fmla="*/ 98 h 172"/>
                <a:gd name="T20" fmla="*/ 31 w 142"/>
                <a:gd name="T21" fmla="*/ 172 h 172"/>
                <a:gd name="T22" fmla="*/ 0 w 142"/>
                <a:gd name="T23" fmla="*/ 172 h 172"/>
                <a:gd name="T24" fmla="*/ 0 w 142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2">
                  <a:moveTo>
                    <a:pt x="0" y="0"/>
                  </a:moveTo>
                  <a:lnTo>
                    <a:pt x="31" y="0"/>
                  </a:lnTo>
                  <a:lnTo>
                    <a:pt x="31" y="70"/>
                  </a:lnTo>
                  <a:lnTo>
                    <a:pt x="113" y="70"/>
                  </a:lnTo>
                  <a:lnTo>
                    <a:pt x="113" y="0"/>
                  </a:lnTo>
                  <a:lnTo>
                    <a:pt x="142" y="0"/>
                  </a:lnTo>
                  <a:lnTo>
                    <a:pt x="142" y="172"/>
                  </a:lnTo>
                  <a:lnTo>
                    <a:pt x="113" y="172"/>
                  </a:lnTo>
                  <a:lnTo>
                    <a:pt x="113" y="98"/>
                  </a:lnTo>
                  <a:lnTo>
                    <a:pt x="31" y="98"/>
                  </a:lnTo>
                  <a:lnTo>
                    <a:pt x="31" y="172"/>
                  </a:lnTo>
                  <a:lnTo>
                    <a:pt x="0" y="17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Freeform 19"/>
            <p:cNvSpPr>
              <a:spLocks noEditPoints="1"/>
            </p:cNvSpPr>
            <p:nvPr/>
          </p:nvSpPr>
          <p:spPr bwMode="auto">
            <a:xfrm>
              <a:off x="3571" y="4045"/>
              <a:ext cx="133" cy="172"/>
            </a:xfrm>
            <a:custGeom>
              <a:avLst/>
              <a:gdLst>
                <a:gd name="T0" fmla="*/ 61 w 122"/>
                <a:gd name="T1" fmla="*/ 134 h 158"/>
                <a:gd name="T2" fmla="*/ 86 w 122"/>
                <a:gd name="T3" fmla="*/ 128 h 158"/>
                <a:gd name="T4" fmla="*/ 95 w 122"/>
                <a:gd name="T5" fmla="*/ 111 h 158"/>
                <a:gd name="T6" fmla="*/ 87 w 122"/>
                <a:gd name="T7" fmla="*/ 93 h 158"/>
                <a:gd name="T8" fmla="*/ 63 w 122"/>
                <a:gd name="T9" fmla="*/ 87 h 158"/>
                <a:gd name="T10" fmla="*/ 27 w 122"/>
                <a:gd name="T11" fmla="*/ 87 h 158"/>
                <a:gd name="T12" fmla="*/ 27 w 122"/>
                <a:gd name="T13" fmla="*/ 134 h 158"/>
                <a:gd name="T14" fmla="*/ 61 w 122"/>
                <a:gd name="T15" fmla="*/ 134 h 158"/>
                <a:gd name="T16" fmla="*/ 56 w 122"/>
                <a:gd name="T17" fmla="*/ 64 h 158"/>
                <a:gd name="T18" fmla="*/ 74 w 122"/>
                <a:gd name="T19" fmla="*/ 60 h 158"/>
                <a:gd name="T20" fmla="*/ 82 w 122"/>
                <a:gd name="T21" fmla="*/ 43 h 158"/>
                <a:gd name="T22" fmla="*/ 74 w 122"/>
                <a:gd name="T23" fmla="*/ 28 h 158"/>
                <a:gd name="T24" fmla="*/ 52 w 122"/>
                <a:gd name="T25" fmla="*/ 24 h 158"/>
                <a:gd name="T26" fmla="*/ 27 w 122"/>
                <a:gd name="T27" fmla="*/ 24 h 158"/>
                <a:gd name="T28" fmla="*/ 27 w 122"/>
                <a:gd name="T29" fmla="*/ 64 h 158"/>
                <a:gd name="T30" fmla="*/ 56 w 122"/>
                <a:gd name="T31" fmla="*/ 64 h 158"/>
                <a:gd name="T32" fmla="*/ 60 w 122"/>
                <a:gd name="T33" fmla="*/ 0 h 158"/>
                <a:gd name="T34" fmla="*/ 93 w 122"/>
                <a:gd name="T35" fmla="*/ 9 h 158"/>
                <a:gd name="T36" fmla="*/ 107 w 122"/>
                <a:gd name="T37" fmla="*/ 39 h 158"/>
                <a:gd name="T38" fmla="*/ 90 w 122"/>
                <a:gd name="T39" fmla="*/ 70 h 158"/>
                <a:gd name="T40" fmla="*/ 110 w 122"/>
                <a:gd name="T41" fmla="*/ 81 h 158"/>
                <a:gd name="T42" fmla="*/ 122 w 122"/>
                <a:gd name="T43" fmla="*/ 112 h 158"/>
                <a:gd name="T44" fmla="*/ 106 w 122"/>
                <a:gd name="T45" fmla="*/ 148 h 158"/>
                <a:gd name="T46" fmla="*/ 68 w 122"/>
                <a:gd name="T47" fmla="*/ 158 h 158"/>
                <a:gd name="T48" fmla="*/ 0 w 122"/>
                <a:gd name="T49" fmla="*/ 158 h 158"/>
                <a:gd name="T50" fmla="*/ 0 w 122"/>
                <a:gd name="T51" fmla="*/ 0 h 158"/>
                <a:gd name="T52" fmla="*/ 60 w 122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2" h="158">
                  <a:moveTo>
                    <a:pt x="61" y="134"/>
                  </a:moveTo>
                  <a:cubicBezTo>
                    <a:pt x="69" y="134"/>
                    <a:pt x="79" y="133"/>
                    <a:pt x="86" y="128"/>
                  </a:cubicBezTo>
                  <a:cubicBezTo>
                    <a:pt x="91" y="125"/>
                    <a:pt x="95" y="118"/>
                    <a:pt x="95" y="111"/>
                  </a:cubicBezTo>
                  <a:cubicBezTo>
                    <a:pt x="95" y="104"/>
                    <a:pt x="93" y="97"/>
                    <a:pt x="87" y="93"/>
                  </a:cubicBezTo>
                  <a:cubicBezTo>
                    <a:pt x="81" y="88"/>
                    <a:pt x="70" y="87"/>
                    <a:pt x="63" y="87"/>
                  </a:cubicBezTo>
                  <a:lnTo>
                    <a:pt x="27" y="87"/>
                  </a:lnTo>
                  <a:lnTo>
                    <a:pt x="27" y="134"/>
                  </a:lnTo>
                  <a:lnTo>
                    <a:pt x="61" y="134"/>
                  </a:lnTo>
                  <a:close/>
                  <a:moveTo>
                    <a:pt x="56" y="64"/>
                  </a:moveTo>
                  <a:cubicBezTo>
                    <a:pt x="59" y="64"/>
                    <a:pt x="68" y="64"/>
                    <a:pt x="74" y="60"/>
                  </a:cubicBezTo>
                  <a:cubicBezTo>
                    <a:pt x="77" y="57"/>
                    <a:pt x="82" y="53"/>
                    <a:pt x="82" y="43"/>
                  </a:cubicBezTo>
                  <a:cubicBezTo>
                    <a:pt x="82" y="36"/>
                    <a:pt x="78" y="31"/>
                    <a:pt x="74" y="28"/>
                  </a:cubicBezTo>
                  <a:cubicBezTo>
                    <a:pt x="68" y="24"/>
                    <a:pt x="60" y="24"/>
                    <a:pt x="52" y="24"/>
                  </a:cubicBezTo>
                  <a:lnTo>
                    <a:pt x="27" y="24"/>
                  </a:lnTo>
                  <a:lnTo>
                    <a:pt x="27" y="64"/>
                  </a:lnTo>
                  <a:lnTo>
                    <a:pt x="56" y="64"/>
                  </a:lnTo>
                  <a:close/>
                  <a:moveTo>
                    <a:pt x="60" y="0"/>
                  </a:moveTo>
                  <a:cubicBezTo>
                    <a:pt x="68" y="0"/>
                    <a:pt x="82" y="0"/>
                    <a:pt x="93" y="9"/>
                  </a:cubicBezTo>
                  <a:cubicBezTo>
                    <a:pt x="99" y="13"/>
                    <a:pt x="107" y="23"/>
                    <a:pt x="107" y="39"/>
                  </a:cubicBezTo>
                  <a:cubicBezTo>
                    <a:pt x="107" y="54"/>
                    <a:pt x="99" y="64"/>
                    <a:pt x="90" y="70"/>
                  </a:cubicBezTo>
                  <a:cubicBezTo>
                    <a:pt x="94" y="72"/>
                    <a:pt x="102" y="74"/>
                    <a:pt x="110" y="81"/>
                  </a:cubicBezTo>
                  <a:cubicBezTo>
                    <a:pt x="118" y="89"/>
                    <a:pt x="122" y="99"/>
                    <a:pt x="122" y="112"/>
                  </a:cubicBezTo>
                  <a:cubicBezTo>
                    <a:pt x="122" y="128"/>
                    <a:pt x="115" y="141"/>
                    <a:pt x="106" y="148"/>
                  </a:cubicBezTo>
                  <a:cubicBezTo>
                    <a:pt x="96" y="155"/>
                    <a:pt x="81" y="158"/>
                    <a:pt x="68" y="158"/>
                  </a:cubicBezTo>
                  <a:lnTo>
                    <a:pt x="0" y="158"/>
                  </a:lnTo>
                  <a:lnTo>
                    <a:pt x="0" y="0"/>
                  </a:lnTo>
                  <a:lnTo>
                    <a:pt x="6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3997" y="3939"/>
              <a:ext cx="77" cy="278"/>
            </a:xfrm>
            <a:custGeom>
              <a:avLst/>
              <a:gdLst>
                <a:gd name="T0" fmla="*/ 46 w 77"/>
                <a:gd name="T1" fmla="*/ 29 h 278"/>
                <a:gd name="T2" fmla="*/ 0 w 77"/>
                <a:gd name="T3" fmla="*/ 29 h 278"/>
                <a:gd name="T4" fmla="*/ 16 w 77"/>
                <a:gd name="T5" fmla="*/ 0 h 278"/>
                <a:gd name="T6" fmla="*/ 77 w 77"/>
                <a:gd name="T7" fmla="*/ 0 h 278"/>
                <a:gd name="T8" fmla="*/ 77 w 77"/>
                <a:gd name="T9" fmla="*/ 278 h 278"/>
                <a:gd name="T10" fmla="*/ 46 w 77"/>
                <a:gd name="T11" fmla="*/ 278 h 278"/>
                <a:gd name="T12" fmla="*/ 46 w 77"/>
                <a:gd name="T13" fmla="*/ 29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278">
                  <a:moveTo>
                    <a:pt x="46" y="29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77" y="0"/>
                  </a:lnTo>
                  <a:lnTo>
                    <a:pt x="77" y="278"/>
                  </a:lnTo>
                  <a:lnTo>
                    <a:pt x="46" y="278"/>
                  </a:lnTo>
                  <a:lnTo>
                    <a:pt x="46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Freeform 21"/>
            <p:cNvSpPr>
              <a:spLocks noEditPoints="1"/>
            </p:cNvSpPr>
            <p:nvPr/>
          </p:nvSpPr>
          <p:spPr bwMode="auto">
            <a:xfrm>
              <a:off x="4203" y="3935"/>
              <a:ext cx="191" cy="288"/>
            </a:xfrm>
            <a:custGeom>
              <a:avLst/>
              <a:gdLst>
                <a:gd name="T0" fmla="*/ 28 w 176"/>
                <a:gd name="T1" fmla="*/ 87 h 265"/>
                <a:gd name="T2" fmla="*/ 88 w 176"/>
                <a:gd name="T3" fmla="*/ 146 h 265"/>
                <a:gd name="T4" fmla="*/ 148 w 176"/>
                <a:gd name="T5" fmla="*/ 87 h 265"/>
                <a:gd name="T6" fmla="*/ 88 w 176"/>
                <a:gd name="T7" fmla="*/ 26 h 265"/>
                <a:gd name="T8" fmla="*/ 28 w 176"/>
                <a:gd name="T9" fmla="*/ 87 h 265"/>
                <a:gd name="T10" fmla="*/ 47 w 176"/>
                <a:gd name="T11" fmla="*/ 250 h 265"/>
                <a:gd name="T12" fmla="*/ 105 w 176"/>
                <a:gd name="T13" fmla="*/ 168 h 265"/>
                <a:gd name="T14" fmla="*/ 83 w 176"/>
                <a:gd name="T15" fmla="*/ 172 h 265"/>
                <a:gd name="T16" fmla="*/ 0 w 176"/>
                <a:gd name="T17" fmla="*/ 88 h 265"/>
                <a:gd name="T18" fmla="*/ 88 w 176"/>
                <a:gd name="T19" fmla="*/ 0 h 265"/>
                <a:gd name="T20" fmla="*/ 176 w 176"/>
                <a:gd name="T21" fmla="*/ 87 h 265"/>
                <a:gd name="T22" fmla="*/ 155 w 176"/>
                <a:gd name="T23" fmla="*/ 145 h 265"/>
                <a:gd name="T24" fmla="*/ 68 w 176"/>
                <a:gd name="T25" fmla="*/ 265 h 265"/>
                <a:gd name="T26" fmla="*/ 47 w 176"/>
                <a:gd name="T27" fmla="*/ 25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6" h="265">
                  <a:moveTo>
                    <a:pt x="28" y="87"/>
                  </a:moveTo>
                  <a:cubicBezTo>
                    <a:pt x="28" y="121"/>
                    <a:pt x="54" y="146"/>
                    <a:pt x="88" y="146"/>
                  </a:cubicBezTo>
                  <a:cubicBezTo>
                    <a:pt x="123" y="146"/>
                    <a:pt x="148" y="120"/>
                    <a:pt x="148" y="87"/>
                  </a:cubicBezTo>
                  <a:cubicBezTo>
                    <a:pt x="148" y="53"/>
                    <a:pt x="124" y="26"/>
                    <a:pt x="88" y="26"/>
                  </a:cubicBezTo>
                  <a:cubicBezTo>
                    <a:pt x="53" y="26"/>
                    <a:pt x="28" y="52"/>
                    <a:pt x="28" y="87"/>
                  </a:cubicBezTo>
                  <a:close/>
                  <a:moveTo>
                    <a:pt x="47" y="250"/>
                  </a:moveTo>
                  <a:lnTo>
                    <a:pt x="105" y="168"/>
                  </a:lnTo>
                  <a:cubicBezTo>
                    <a:pt x="98" y="171"/>
                    <a:pt x="91" y="172"/>
                    <a:pt x="83" y="172"/>
                  </a:cubicBezTo>
                  <a:cubicBezTo>
                    <a:pt x="34" y="172"/>
                    <a:pt x="0" y="135"/>
                    <a:pt x="0" y="88"/>
                  </a:cubicBezTo>
                  <a:cubicBezTo>
                    <a:pt x="0" y="37"/>
                    <a:pt x="37" y="0"/>
                    <a:pt x="88" y="0"/>
                  </a:cubicBezTo>
                  <a:cubicBezTo>
                    <a:pt x="148" y="0"/>
                    <a:pt x="176" y="47"/>
                    <a:pt x="176" y="87"/>
                  </a:cubicBezTo>
                  <a:cubicBezTo>
                    <a:pt x="176" y="96"/>
                    <a:pt x="174" y="119"/>
                    <a:pt x="155" y="145"/>
                  </a:cubicBezTo>
                  <a:lnTo>
                    <a:pt x="68" y="265"/>
                  </a:lnTo>
                  <a:lnTo>
                    <a:pt x="47" y="2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Freeform 22"/>
            <p:cNvSpPr>
              <a:spLocks noEditPoints="1"/>
            </p:cNvSpPr>
            <p:nvPr/>
          </p:nvSpPr>
          <p:spPr bwMode="auto">
            <a:xfrm>
              <a:off x="4491" y="3935"/>
              <a:ext cx="170" cy="287"/>
            </a:xfrm>
            <a:custGeom>
              <a:avLst/>
              <a:gdLst>
                <a:gd name="T0" fmla="*/ 122 w 156"/>
                <a:gd name="T1" fmla="*/ 71 h 264"/>
                <a:gd name="T2" fmla="*/ 78 w 156"/>
                <a:gd name="T3" fmla="*/ 26 h 264"/>
                <a:gd name="T4" fmla="*/ 35 w 156"/>
                <a:gd name="T5" fmla="*/ 71 h 264"/>
                <a:gd name="T6" fmla="*/ 78 w 156"/>
                <a:gd name="T7" fmla="*/ 115 h 264"/>
                <a:gd name="T8" fmla="*/ 122 w 156"/>
                <a:gd name="T9" fmla="*/ 71 h 264"/>
                <a:gd name="T10" fmla="*/ 128 w 156"/>
                <a:gd name="T11" fmla="*/ 188 h 264"/>
                <a:gd name="T12" fmla="*/ 78 w 156"/>
                <a:gd name="T13" fmla="*/ 140 h 264"/>
                <a:gd name="T14" fmla="*/ 29 w 156"/>
                <a:gd name="T15" fmla="*/ 188 h 264"/>
                <a:gd name="T16" fmla="*/ 78 w 156"/>
                <a:gd name="T17" fmla="*/ 238 h 264"/>
                <a:gd name="T18" fmla="*/ 128 w 156"/>
                <a:gd name="T19" fmla="*/ 188 h 264"/>
                <a:gd name="T20" fmla="*/ 156 w 156"/>
                <a:gd name="T21" fmla="*/ 189 h 264"/>
                <a:gd name="T22" fmla="*/ 78 w 156"/>
                <a:gd name="T23" fmla="*/ 264 h 264"/>
                <a:gd name="T24" fmla="*/ 0 w 156"/>
                <a:gd name="T25" fmla="*/ 189 h 264"/>
                <a:gd name="T26" fmla="*/ 39 w 156"/>
                <a:gd name="T27" fmla="*/ 127 h 264"/>
                <a:gd name="T28" fmla="*/ 8 w 156"/>
                <a:gd name="T29" fmla="*/ 71 h 264"/>
                <a:gd name="T30" fmla="*/ 78 w 156"/>
                <a:gd name="T31" fmla="*/ 0 h 264"/>
                <a:gd name="T32" fmla="*/ 149 w 156"/>
                <a:gd name="T33" fmla="*/ 71 h 264"/>
                <a:gd name="T34" fmla="*/ 118 w 156"/>
                <a:gd name="T35" fmla="*/ 127 h 264"/>
                <a:gd name="T36" fmla="*/ 156 w 156"/>
                <a:gd name="T37" fmla="*/ 189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6" h="264">
                  <a:moveTo>
                    <a:pt x="122" y="71"/>
                  </a:moveTo>
                  <a:cubicBezTo>
                    <a:pt x="122" y="43"/>
                    <a:pt x="102" y="26"/>
                    <a:pt x="78" y="26"/>
                  </a:cubicBezTo>
                  <a:cubicBezTo>
                    <a:pt x="55" y="26"/>
                    <a:pt x="35" y="43"/>
                    <a:pt x="35" y="71"/>
                  </a:cubicBezTo>
                  <a:cubicBezTo>
                    <a:pt x="35" y="96"/>
                    <a:pt x="54" y="115"/>
                    <a:pt x="78" y="115"/>
                  </a:cubicBezTo>
                  <a:cubicBezTo>
                    <a:pt x="103" y="115"/>
                    <a:pt x="122" y="96"/>
                    <a:pt x="122" y="71"/>
                  </a:cubicBezTo>
                  <a:close/>
                  <a:moveTo>
                    <a:pt x="128" y="188"/>
                  </a:moveTo>
                  <a:cubicBezTo>
                    <a:pt x="128" y="159"/>
                    <a:pt x="108" y="140"/>
                    <a:pt x="78" y="140"/>
                  </a:cubicBezTo>
                  <a:cubicBezTo>
                    <a:pt x="49" y="140"/>
                    <a:pt x="29" y="159"/>
                    <a:pt x="29" y="188"/>
                  </a:cubicBezTo>
                  <a:cubicBezTo>
                    <a:pt x="29" y="217"/>
                    <a:pt x="49" y="238"/>
                    <a:pt x="78" y="238"/>
                  </a:cubicBezTo>
                  <a:cubicBezTo>
                    <a:pt x="108" y="238"/>
                    <a:pt x="128" y="217"/>
                    <a:pt x="128" y="188"/>
                  </a:cubicBezTo>
                  <a:close/>
                  <a:moveTo>
                    <a:pt x="156" y="189"/>
                  </a:moveTo>
                  <a:cubicBezTo>
                    <a:pt x="156" y="229"/>
                    <a:pt x="130" y="264"/>
                    <a:pt x="78" y="264"/>
                  </a:cubicBezTo>
                  <a:cubicBezTo>
                    <a:pt x="26" y="264"/>
                    <a:pt x="0" y="229"/>
                    <a:pt x="0" y="189"/>
                  </a:cubicBezTo>
                  <a:cubicBezTo>
                    <a:pt x="0" y="161"/>
                    <a:pt x="13" y="138"/>
                    <a:pt x="39" y="127"/>
                  </a:cubicBezTo>
                  <a:cubicBezTo>
                    <a:pt x="19" y="115"/>
                    <a:pt x="8" y="94"/>
                    <a:pt x="8" y="71"/>
                  </a:cubicBezTo>
                  <a:cubicBezTo>
                    <a:pt x="8" y="34"/>
                    <a:pt x="33" y="0"/>
                    <a:pt x="78" y="0"/>
                  </a:cubicBezTo>
                  <a:cubicBezTo>
                    <a:pt x="124" y="0"/>
                    <a:pt x="149" y="34"/>
                    <a:pt x="149" y="71"/>
                  </a:cubicBezTo>
                  <a:cubicBezTo>
                    <a:pt x="149" y="94"/>
                    <a:pt x="138" y="115"/>
                    <a:pt x="118" y="127"/>
                  </a:cubicBezTo>
                  <a:cubicBezTo>
                    <a:pt x="144" y="138"/>
                    <a:pt x="156" y="161"/>
                    <a:pt x="156" y="1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4758" y="3939"/>
              <a:ext cx="210" cy="284"/>
            </a:xfrm>
            <a:custGeom>
              <a:avLst/>
              <a:gdLst>
                <a:gd name="T0" fmla="*/ 158 w 210"/>
                <a:gd name="T1" fmla="*/ 28 h 284"/>
                <a:gd name="T2" fmla="*/ 7 w 210"/>
                <a:gd name="T3" fmla="*/ 28 h 284"/>
                <a:gd name="T4" fmla="*/ 7 w 210"/>
                <a:gd name="T5" fmla="*/ 0 h 284"/>
                <a:gd name="T6" fmla="*/ 210 w 210"/>
                <a:gd name="T7" fmla="*/ 0 h 284"/>
                <a:gd name="T8" fmla="*/ 24 w 210"/>
                <a:gd name="T9" fmla="*/ 284 h 284"/>
                <a:gd name="T10" fmla="*/ 0 w 210"/>
                <a:gd name="T11" fmla="*/ 269 h 284"/>
                <a:gd name="T12" fmla="*/ 158 w 210"/>
                <a:gd name="T13" fmla="*/ 28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0" h="284">
                  <a:moveTo>
                    <a:pt x="158" y="28"/>
                  </a:moveTo>
                  <a:lnTo>
                    <a:pt x="7" y="28"/>
                  </a:lnTo>
                  <a:lnTo>
                    <a:pt x="7" y="0"/>
                  </a:lnTo>
                  <a:lnTo>
                    <a:pt x="210" y="0"/>
                  </a:lnTo>
                  <a:lnTo>
                    <a:pt x="24" y="284"/>
                  </a:lnTo>
                  <a:lnTo>
                    <a:pt x="0" y="269"/>
                  </a:lnTo>
                  <a:lnTo>
                    <a:pt x="1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5182" y="4045"/>
              <a:ext cx="102" cy="172"/>
            </a:xfrm>
            <a:custGeom>
              <a:avLst/>
              <a:gdLst>
                <a:gd name="T0" fmla="*/ 0 w 102"/>
                <a:gd name="T1" fmla="*/ 0 h 172"/>
                <a:gd name="T2" fmla="*/ 102 w 102"/>
                <a:gd name="T3" fmla="*/ 0 h 172"/>
                <a:gd name="T4" fmla="*/ 102 w 102"/>
                <a:gd name="T5" fmla="*/ 27 h 172"/>
                <a:gd name="T6" fmla="*/ 31 w 102"/>
                <a:gd name="T7" fmla="*/ 27 h 172"/>
                <a:gd name="T8" fmla="*/ 31 w 102"/>
                <a:gd name="T9" fmla="*/ 172 h 172"/>
                <a:gd name="T10" fmla="*/ 0 w 102"/>
                <a:gd name="T11" fmla="*/ 172 h 172"/>
                <a:gd name="T12" fmla="*/ 0 w 102"/>
                <a:gd name="T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172">
                  <a:moveTo>
                    <a:pt x="0" y="0"/>
                  </a:moveTo>
                  <a:lnTo>
                    <a:pt x="102" y="0"/>
                  </a:lnTo>
                  <a:lnTo>
                    <a:pt x="102" y="27"/>
                  </a:lnTo>
                  <a:lnTo>
                    <a:pt x="31" y="27"/>
                  </a:lnTo>
                  <a:lnTo>
                    <a:pt x="31" y="172"/>
                  </a:lnTo>
                  <a:lnTo>
                    <a:pt x="0" y="17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Freeform 25"/>
            <p:cNvSpPr>
              <a:spLocks noEditPoints="1"/>
            </p:cNvSpPr>
            <p:nvPr/>
          </p:nvSpPr>
          <p:spPr bwMode="auto">
            <a:xfrm>
              <a:off x="5345" y="4040"/>
              <a:ext cx="183" cy="182"/>
            </a:xfrm>
            <a:custGeom>
              <a:avLst/>
              <a:gdLst>
                <a:gd name="T0" fmla="*/ 28 w 168"/>
                <a:gd name="T1" fmla="*/ 84 h 167"/>
                <a:gd name="T2" fmla="*/ 84 w 168"/>
                <a:gd name="T3" fmla="*/ 142 h 167"/>
                <a:gd name="T4" fmla="*/ 140 w 168"/>
                <a:gd name="T5" fmla="*/ 84 h 167"/>
                <a:gd name="T6" fmla="*/ 84 w 168"/>
                <a:gd name="T7" fmla="*/ 24 h 167"/>
                <a:gd name="T8" fmla="*/ 28 w 168"/>
                <a:gd name="T9" fmla="*/ 84 h 167"/>
                <a:gd name="T10" fmla="*/ 0 w 168"/>
                <a:gd name="T11" fmla="*/ 84 h 167"/>
                <a:gd name="T12" fmla="*/ 84 w 168"/>
                <a:gd name="T13" fmla="*/ 0 h 167"/>
                <a:gd name="T14" fmla="*/ 168 w 168"/>
                <a:gd name="T15" fmla="*/ 84 h 167"/>
                <a:gd name="T16" fmla="*/ 84 w 168"/>
                <a:gd name="T17" fmla="*/ 167 h 167"/>
                <a:gd name="T18" fmla="*/ 0 w 168"/>
                <a:gd name="T19" fmla="*/ 8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7">
                  <a:moveTo>
                    <a:pt x="28" y="84"/>
                  </a:moveTo>
                  <a:cubicBezTo>
                    <a:pt x="28" y="123"/>
                    <a:pt x="56" y="142"/>
                    <a:pt x="84" y="142"/>
                  </a:cubicBezTo>
                  <a:cubicBezTo>
                    <a:pt x="113" y="142"/>
                    <a:pt x="140" y="122"/>
                    <a:pt x="140" y="84"/>
                  </a:cubicBezTo>
                  <a:cubicBezTo>
                    <a:pt x="140" y="45"/>
                    <a:pt x="113" y="24"/>
                    <a:pt x="84" y="24"/>
                  </a:cubicBezTo>
                  <a:cubicBezTo>
                    <a:pt x="55" y="24"/>
                    <a:pt x="28" y="45"/>
                    <a:pt x="28" y="84"/>
                  </a:cubicBezTo>
                  <a:close/>
                  <a:moveTo>
                    <a:pt x="0" y="84"/>
                  </a:moveTo>
                  <a:cubicBezTo>
                    <a:pt x="0" y="35"/>
                    <a:pt x="36" y="0"/>
                    <a:pt x="84" y="0"/>
                  </a:cubicBezTo>
                  <a:cubicBezTo>
                    <a:pt x="133" y="0"/>
                    <a:pt x="168" y="35"/>
                    <a:pt x="168" y="84"/>
                  </a:cubicBezTo>
                  <a:cubicBezTo>
                    <a:pt x="168" y="132"/>
                    <a:pt x="132" y="167"/>
                    <a:pt x="84" y="167"/>
                  </a:cubicBezTo>
                  <a:cubicBezTo>
                    <a:pt x="36" y="167"/>
                    <a:pt x="0" y="132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Freeform 26"/>
            <p:cNvSpPr>
              <a:spLocks noEditPoints="1"/>
            </p:cNvSpPr>
            <p:nvPr/>
          </p:nvSpPr>
          <p:spPr bwMode="auto">
            <a:xfrm>
              <a:off x="5589" y="4045"/>
              <a:ext cx="188" cy="217"/>
            </a:xfrm>
            <a:custGeom>
              <a:avLst/>
              <a:gdLst>
                <a:gd name="T0" fmla="*/ 120 w 172"/>
                <a:gd name="T1" fmla="*/ 25 h 200"/>
                <a:gd name="T2" fmla="*/ 64 w 172"/>
                <a:gd name="T3" fmla="*/ 25 h 200"/>
                <a:gd name="T4" fmla="*/ 64 w 172"/>
                <a:gd name="T5" fmla="*/ 85 h 200"/>
                <a:gd name="T6" fmla="*/ 45 w 172"/>
                <a:gd name="T7" fmla="*/ 133 h 200"/>
                <a:gd name="T8" fmla="*/ 120 w 172"/>
                <a:gd name="T9" fmla="*/ 133 h 200"/>
                <a:gd name="T10" fmla="*/ 120 w 172"/>
                <a:gd name="T11" fmla="*/ 25 h 200"/>
                <a:gd name="T12" fmla="*/ 148 w 172"/>
                <a:gd name="T13" fmla="*/ 0 h 200"/>
                <a:gd name="T14" fmla="*/ 148 w 172"/>
                <a:gd name="T15" fmla="*/ 133 h 200"/>
                <a:gd name="T16" fmla="*/ 172 w 172"/>
                <a:gd name="T17" fmla="*/ 133 h 200"/>
                <a:gd name="T18" fmla="*/ 172 w 172"/>
                <a:gd name="T19" fmla="*/ 200 h 200"/>
                <a:gd name="T20" fmla="*/ 146 w 172"/>
                <a:gd name="T21" fmla="*/ 200 h 200"/>
                <a:gd name="T22" fmla="*/ 146 w 172"/>
                <a:gd name="T23" fmla="*/ 158 h 200"/>
                <a:gd name="T24" fmla="*/ 25 w 172"/>
                <a:gd name="T25" fmla="*/ 158 h 200"/>
                <a:gd name="T26" fmla="*/ 25 w 172"/>
                <a:gd name="T27" fmla="*/ 200 h 200"/>
                <a:gd name="T28" fmla="*/ 0 w 172"/>
                <a:gd name="T29" fmla="*/ 200 h 200"/>
                <a:gd name="T30" fmla="*/ 0 w 172"/>
                <a:gd name="T31" fmla="*/ 133 h 200"/>
                <a:gd name="T32" fmla="*/ 30 w 172"/>
                <a:gd name="T33" fmla="*/ 112 h 200"/>
                <a:gd name="T34" fmla="*/ 36 w 172"/>
                <a:gd name="T35" fmla="*/ 70 h 200"/>
                <a:gd name="T36" fmla="*/ 36 w 172"/>
                <a:gd name="T37" fmla="*/ 0 h 200"/>
                <a:gd name="T38" fmla="*/ 148 w 172"/>
                <a:gd name="T39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200">
                  <a:moveTo>
                    <a:pt x="120" y="25"/>
                  </a:moveTo>
                  <a:lnTo>
                    <a:pt x="64" y="25"/>
                  </a:lnTo>
                  <a:lnTo>
                    <a:pt x="64" y="85"/>
                  </a:lnTo>
                  <a:cubicBezTo>
                    <a:pt x="64" y="103"/>
                    <a:pt x="59" y="120"/>
                    <a:pt x="45" y="133"/>
                  </a:cubicBezTo>
                  <a:lnTo>
                    <a:pt x="120" y="133"/>
                  </a:lnTo>
                  <a:lnTo>
                    <a:pt x="120" y="25"/>
                  </a:lnTo>
                  <a:close/>
                  <a:moveTo>
                    <a:pt x="148" y="0"/>
                  </a:moveTo>
                  <a:lnTo>
                    <a:pt x="148" y="133"/>
                  </a:lnTo>
                  <a:lnTo>
                    <a:pt x="172" y="133"/>
                  </a:lnTo>
                  <a:lnTo>
                    <a:pt x="172" y="200"/>
                  </a:lnTo>
                  <a:lnTo>
                    <a:pt x="146" y="200"/>
                  </a:lnTo>
                  <a:lnTo>
                    <a:pt x="146" y="158"/>
                  </a:lnTo>
                  <a:lnTo>
                    <a:pt x="25" y="158"/>
                  </a:lnTo>
                  <a:lnTo>
                    <a:pt x="25" y="200"/>
                  </a:lnTo>
                  <a:lnTo>
                    <a:pt x="0" y="200"/>
                  </a:lnTo>
                  <a:lnTo>
                    <a:pt x="0" y="133"/>
                  </a:lnTo>
                  <a:cubicBezTo>
                    <a:pt x="14" y="133"/>
                    <a:pt x="24" y="124"/>
                    <a:pt x="30" y="112"/>
                  </a:cubicBezTo>
                  <a:cubicBezTo>
                    <a:pt x="35" y="101"/>
                    <a:pt x="36" y="86"/>
                    <a:pt x="36" y="70"/>
                  </a:cubicBezTo>
                  <a:lnTo>
                    <a:pt x="36" y="0"/>
                  </a:lnTo>
                  <a:lnTo>
                    <a:pt x="14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5825" y="4045"/>
              <a:ext cx="185" cy="270"/>
            </a:xfrm>
            <a:custGeom>
              <a:avLst/>
              <a:gdLst>
                <a:gd name="T0" fmla="*/ 79 w 185"/>
                <a:gd name="T1" fmla="*/ 155 h 270"/>
                <a:gd name="T2" fmla="*/ 0 w 185"/>
                <a:gd name="T3" fmla="*/ 0 h 270"/>
                <a:gd name="T4" fmla="*/ 34 w 185"/>
                <a:gd name="T5" fmla="*/ 0 h 270"/>
                <a:gd name="T6" fmla="*/ 95 w 185"/>
                <a:gd name="T7" fmla="*/ 123 h 270"/>
                <a:gd name="T8" fmla="*/ 151 w 185"/>
                <a:gd name="T9" fmla="*/ 0 h 270"/>
                <a:gd name="T10" fmla="*/ 185 w 185"/>
                <a:gd name="T11" fmla="*/ 0 h 270"/>
                <a:gd name="T12" fmla="*/ 56 w 185"/>
                <a:gd name="T13" fmla="*/ 270 h 270"/>
                <a:gd name="T14" fmla="*/ 24 w 185"/>
                <a:gd name="T15" fmla="*/ 270 h 270"/>
                <a:gd name="T16" fmla="*/ 79 w 185"/>
                <a:gd name="T17" fmla="*/ 15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" h="270">
                  <a:moveTo>
                    <a:pt x="79" y="155"/>
                  </a:moveTo>
                  <a:lnTo>
                    <a:pt x="0" y="0"/>
                  </a:lnTo>
                  <a:lnTo>
                    <a:pt x="34" y="0"/>
                  </a:lnTo>
                  <a:lnTo>
                    <a:pt x="95" y="123"/>
                  </a:lnTo>
                  <a:lnTo>
                    <a:pt x="151" y="0"/>
                  </a:lnTo>
                  <a:lnTo>
                    <a:pt x="185" y="0"/>
                  </a:lnTo>
                  <a:lnTo>
                    <a:pt x="56" y="270"/>
                  </a:lnTo>
                  <a:lnTo>
                    <a:pt x="24" y="270"/>
                  </a:lnTo>
                  <a:lnTo>
                    <a:pt x="79" y="1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Freeform 28"/>
            <p:cNvSpPr>
              <a:spLocks noEditPoints="1"/>
            </p:cNvSpPr>
            <p:nvPr/>
          </p:nvSpPr>
          <p:spPr bwMode="auto">
            <a:xfrm>
              <a:off x="2851" y="0"/>
              <a:ext cx="1148" cy="999"/>
            </a:xfrm>
            <a:custGeom>
              <a:avLst/>
              <a:gdLst>
                <a:gd name="T0" fmla="*/ 799 w 1053"/>
                <a:gd name="T1" fmla="*/ 680 h 918"/>
                <a:gd name="T2" fmla="*/ 727 w 1053"/>
                <a:gd name="T3" fmla="*/ 260 h 918"/>
                <a:gd name="T4" fmla="*/ 799 w 1053"/>
                <a:gd name="T5" fmla="*/ 146 h 918"/>
                <a:gd name="T6" fmla="*/ 871 w 1053"/>
                <a:gd name="T7" fmla="*/ 260 h 918"/>
                <a:gd name="T8" fmla="*/ 799 w 1053"/>
                <a:gd name="T9" fmla="*/ 680 h 918"/>
                <a:gd name="T10" fmla="*/ 142 w 1053"/>
                <a:gd name="T11" fmla="*/ 565 h 918"/>
                <a:gd name="T12" fmla="*/ 113 w 1053"/>
                <a:gd name="T13" fmla="*/ 432 h 918"/>
                <a:gd name="T14" fmla="*/ 244 w 1053"/>
                <a:gd name="T15" fmla="*/ 462 h 918"/>
                <a:gd name="T16" fmla="*/ 487 w 1053"/>
                <a:gd name="T17" fmla="*/ 810 h 918"/>
                <a:gd name="T18" fmla="*/ 142 w 1053"/>
                <a:gd name="T19" fmla="*/ 565 h 918"/>
                <a:gd name="T20" fmla="*/ 970 w 1053"/>
                <a:gd name="T21" fmla="*/ 220 h 918"/>
                <a:gd name="T22" fmla="*/ 834 w 1053"/>
                <a:gd name="T23" fmla="*/ 30 h 918"/>
                <a:gd name="T24" fmla="*/ 799 w 1053"/>
                <a:gd name="T25" fmla="*/ 0 h 918"/>
                <a:gd name="T26" fmla="*/ 764 w 1053"/>
                <a:gd name="T27" fmla="*/ 30 h 918"/>
                <a:gd name="T28" fmla="*/ 628 w 1053"/>
                <a:gd name="T29" fmla="*/ 220 h 918"/>
                <a:gd name="T30" fmla="*/ 717 w 1053"/>
                <a:gd name="T31" fmla="*/ 749 h 918"/>
                <a:gd name="T32" fmla="*/ 658 w 1053"/>
                <a:gd name="T33" fmla="*/ 780 h 918"/>
                <a:gd name="T34" fmla="*/ 594 w 1053"/>
                <a:gd name="T35" fmla="*/ 801 h 918"/>
                <a:gd name="T36" fmla="*/ 285 w 1053"/>
                <a:gd name="T37" fmla="*/ 363 h 918"/>
                <a:gd name="T38" fmla="*/ 94 w 1053"/>
                <a:gd name="T39" fmla="*/ 325 h 918"/>
                <a:gd name="T40" fmla="*/ 56 w 1053"/>
                <a:gd name="T41" fmla="*/ 326 h 918"/>
                <a:gd name="T42" fmla="*/ 10 w 1053"/>
                <a:gd name="T43" fmla="*/ 330 h 918"/>
                <a:gd name="T44" fmla="*/ 6 w 1053"/>
                <a:gd name="T45" fmla="*/ 376 h 918"/>
                <a:gd name="T46" fmla="*/ 43 w 1053"/>
                <a:gd name="T47" fmla="*/ 606 h 918"/>
                <a:gd name="T48" fmla="*/ 507 w 1053"/>
                <a:gd name="T49" fmla="*/ 918 h 918"/>
                <a:gd name="T50" fmla="*/ 544 w 1053"/>
                <a:gd name="T51" fmla="*/ 916 h 918"/>
                <a:gd name="T52" fmla="*/ 544 w 1053"/>
                <a:gd name="T53" fmla="*/ 916 h 918"/>
                <a:gd name="T54" fmla="*/ 699 w 1053"/>
                <a:gd name="T55" fmla="*/ 879 h 918"/>
                <a:gd name="T56" fmla="*/ 834 w 1053"/>
                <a:gd name="T57" fmla="*/ 795 h 918"/>
                <a:gd name="T58" fmla="*/ 834 w 1053"/>
                <a:gd name="T59" fmla="*/ 795 h 918"/>
                <a:gd name="T60" fmla="*/ 970 w 1053"/>
                <a:gd name="T61" fmla="*/ 22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53" h="918">
                  <a:moveTo>
                    <a:pt x="799" y="680"/>
                  </a:moveTo>
                  <a:cubicBezTo>
                    <a:pt x="698" y="567"/>
                    <a:pt x="668" y="404"/>
                    <a:pt x="727" y="260"/>
                  </a:cubicBezTo>
                  <a:cubicBezTo>
                    <a:pt x="745" y="218"/>
                    <a:pt x="769" y="179"/>
                    <a:pt x="799" y="146"/>
                  </a:cubicBezTo>
                  <a:cubicBezTo>
                    <a:pt x="829" y="179"/>
                    <a:pt x="853" y="218"/>
                    <a:pt x="871" y="260"/>
                  </a:cubicBezTo>
                  <a:cubicBezTo>
                    <a:pt x="930" y="404"/>
                    <a:pt x="901" y="567"/>
                    <a:pt x="799" y="680"/>
                  </a:cubicBezTo>
                  <a:close/>
                  <a:moveTo>
                    <a:pt x="142" y="565"/>
                  </a:moveTo>
                  <a:cubicBezTo>
                    <a:pt x="125" y="522"/>
                    <a:pt x="115" y="478"/>
                    <a:pt x="113" y="432"/>
                  </a:cubicBezTo>
                  <a:cubicBezTo>
                    <a:pt x="158" y="435"/>
                    <a:pt x="202" y="445"/>
                    <a:pt x="244" y="462"/>
                  </a:cubicBezTo>
                  <a:cubicBezTo>
                    <a:pt x="386" y="522"/>
                    <a:pt x="480" y="658"/>
                    <a:pt x="487" y="810"/>
                  </a:cubicBezTo>
                  <a:cubicBezTo>
                    <a:pt x="335" y="802"/>
                    <a:pt x="201" y="708"/>
                    <a:pt x="142" y="565"/>
                  </a:cubicBezTo>
                  <a:close/>
                  <a:moveTo>
                    <a:pt x="970" y="220"/>
                  </a:moveTo>
                  <a:cubicBezTo>
                    <a:pt x="940" y="146"/>
                    <a:pt x="894" y="82"/>
                    <a:pt x="834" y="30"/>
                  </a:cubicBezTo>
                  <a:lnTo>
                    <a:pt x="799" y="0"/>
                  </a:lnTo>
                  <a:lnTo>
                    <a:pt x="764" y="30"/>
                  </a:lnTo>
                  <a:cubicBezTo>
                    <a:pt x="704" y="82"/>
                    <a:pt x="659" y="146"/>
                    <a:pt x="628" y="220"/>
                  </a:cubicBezTo>
                  <a:cubicBezTo>
                    <a:pt x="554" y="401"/>
                    <a:pt x="590" y="606"/>
                    <a:pt x="717" y="749"/>
                  </a:cubicBezTo>
                  <a:cubicBezTo>
                    <a:pt x="698" y="761"/>
                    <a:pt x="678" y="772"/>
                    <a:pt x="658" y="780"/>
                  </a:cubicBezTo>
                  <a:cubicBezTo>
                    <a:pt x="637" y="789"/>
                    <a:pt x="616" y="796"/>
                    <a:pt x="594" y="801"/>
                  </a:cubicBezTo>
                  <a:cubicBezTo>
                    <a:pt x="583" y="609"/>
                    <a:pt x="465" y="438"/>
                    <a:pt x="285" y="363"/>
                  </a:cubicBezTo>
                  <a:cubicBezTo>
                    <a:pt x="224" y="338"/>
                    <a:pt x="159" y="325"/>
                    <a:pt x="94" y="325"/>
                  </a:cubicBezTo>
                  <a:cubicBezTo>
                    <a:pt x="81" y="325"/>
                    <a:pt x="68" y="325"/>
                    <a:pt x="56" y="326"/>
                  </a:cubicBezTo>
                  <a:lnTo>
                    <a:pt x="10" y="330"/>
                  </a:lnTo>
                  <a:lnTo>
                    <a:pt x="6" y="376"/>
                  </a:lnTo>
                  <a:cubicBezTo>
                    <a:pt x="0" y="455"/>
                    <a:pt x="13" y="532"/>
                    <a:pt x="43" y="606"/>
                  </a:cubicBezTo>
                  <a:cubicBezTo>
                    <a:pt x="121" y="795"/>
                    <a:pt x="303" y="918"/>
                    <a:pt x="507" y="918"/>
                  </a:cubicBezTo>
                  <a:cubicBezTo>
                    <a:pt x="519" y="918"/>
                    <a:pt x="532" y="917"/>
                    <a:pt x="544" y="916"/>
                  </a:cubicBezTo>
                  <a:lnTo>
                    <a:pt x="544" y="916"/>
                  </a:lnTo>
                  <a:cubicBezTo>
                    <a:pt x="597" y="912"/>
                    <a:pt x="649" y="900"/>
                    <a:pt x="699" y="879"/>
                  </a:cubicBezTo>
                  <a:cubicBezTo>
                    <a:pt x="748" y="859"/>
                    <a:pt x="794" y="830"/>
                    <a:pt x="834" y="795"/>
                  </a:cubicBezTo>
                  <a:lnTo>
                    <a:pt x="834" y="795"/>
                  </a:lnTo>
                  <a:cubicBezTo>
                    <a:pt x="999" y="653"/>
                    <a:pt x="1053" y="421"/>
                    <a:pt x="970" y="2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Freeform 29"/>
            <p:cNvSpPr>
              <a:spLocks noEditPoints="1"/>
            </p:cNvSpPr>
            <p:nvPr/>
          </p:nvSpPr>
          <p:spPr bwMode="auto">
            <a:xfrm>
              <a:off x="2247" y="995"/>
              <a:ext cx="1251" cy="1540"/>
            </a:xfrm>
            <a:custGeom>
              <a:avLst/>
              <a:gdLst>
                <a:gd name="T0" fmla="*/ 647 w 1148"/>
                <a:gd name="T1" fmla="*/ 313 h 1414"/>
                <a:gd name="T2" fmla="*/ 497 w 1148"/>
                <a:gd name="T3" fmla="*/ 283 h 1414"/>
                <a:gd name="T4" fmla="*/ 383 w 1148"/>
                <a:gd name="T5" fmla="*/ 210 h 1414"/>
                <a:gd name="T6" fmla="*/ 497 w 1148"/>
                <a:gd name="T7" fmla="*/ 138 h 1414"/>
                <a:gd name="T8" fmla="*/ 647 w 1148"/>
                <a:gd name="T9" fmla="*/ 107 h 1414"/>
                <a:gd name="T10" fmla="*/ 913 w 1148"/>
                <a:gd name="T11" fmla="*/ 210 h 1414"/>
                <a:gd name="T12" fmla="*/ 647 w 1148"/>
                <a:gd name="T13" fmla="*/ 313 h 1414"/>
                <a:gd name="T14" fmla="*/ 1111 w 1148"/>
                <a:gd name="T15" fmla="*/ 312 h 1414"/>
                <a:gd name="T16" fmla="*/ 1028 w 1148"/>
                <a:gd name="T17" fmla="*/ 176 h 1414"/>
                <a:gd name="T18" fmla="*/ 1028 w 1148"/>
                <a:gd name="T19" fmla="*/ 175 h 1414"/>
                <a:gd name="T20" fmla="*/ 647 w 1148"/>
                <a:gd name="T21" fmla="*/ 0 h 1414"/>
                <a:gd name="T22" fmla="*/ 455 w 1148"/>
                <a:gd name="T23" fmla="*/ 39 h 1414"/>
                <a:gd name="T24" fmla="*/ 268 w 1148"/>
                <a:gd name="T25" fmla="*/ 175 h 1414"/>
                <a:gd name="T26" fmla="*/ 238 w 1148"/>
                <a:gd name="T27" fmla="*/ 210 h 1414"/>
                <a:gd name="T28" fmla="*/ 268 w 1148"/>
                <a:gd name="T29" fmla="*/ 245 h 1414"/>
                <a:gd name="T30" fmla="*/ 456 w 1148"/>
                <a:gd name="T31" fmla="*/ 382 h 1414"/>
                <a:gd name="T32" fmla="*/ 647 w 1148"/>
                <a:gd name="T33" fmla="*/ 421 h 1414"/>
                <a:gd name="T34" fmla="*/ 981 w 1148"/>
                <a:gd name="T35" fmla="*/ 293 h 1414"/>
                <a:gd name="T36" fmla="*/ 1012 w 1148"/>
                <a:gd name="T37" fmla="*/ 353 h 1414"/>
                <a:gd name="T38" fmla="*/ 1044 w 1148"/>
                <a:gd name="T39" fmla="*/ 475 h 1414"/>
                <a:gd name="T40" fmla="*/ 1044 w 1148"/>
                <a:gd name="T41" fmla="*/ 1309 h 1414"/>
                <a:gd name="T42" fmla="*/ 0 w 1148"/>
                <a:gd name="T43" fmla="*/ 1309 h 1414"/>
                <a:gd name="T44" fmla="*/ 0 w 1148"/>
                <a:gd name="T45" fmla="*/ 1414 h 1414"/>
                <a:gd name="T46" fmla="*/ 1148 w 1148"/>
                <a:gd name="T47" fmla="*/ 1414 h 1414"/>
                <a:gd name="T48" fmla="*/ 1148 w 1148"/>
                <a:gd name="T49" fmla="*/ 1384 h 1414"/>
                <a:gd name="T50" fmla="*/ 1148 w 1148"/>
                <a:gd name="T51" fmla="*/ 1309 h 1414"/>
                <a:gd name="T52" fmla="*/ 1148 w 1148"/>
                <a:gd name="T53" fmla="*/ 472 h 1414"/>
                <a:gd name="T54" fmla="*/ 1148 w 1148"/>
                <a:gd name="T55" fmla="*/ 468 h 1414"/>
                <a:gd name="T56" fmla="*/ 1111 w 1148"/>
                <a:gd name="T57" fmla="*/ 312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48" h="1414">
                  <a:moveTo>
                    <a:pt x="647" y="313"/>
                  </a:moveTo>
                  <a:cubicBezTo>
                    <a:pt x="596" y="313"/>
                    <a:pt x="545" y="303"/>
                    <a:pt x="497" y="283"/>
                  </a:cubicBezTo>
                  <a:cubicBezTo>
                    <a:pt x="454" y="266"/>
                    <a:pt x="416" y="241"/>
                    <a:pt x="383" y="210"/>
                  </a:cubicBezTo>
                  <a:cubicBezTo>
                    <a:pt x="416" y="180"/>
                    <a:pt x="454" y="155"/>
                    <a:pt x="497" y="138"/>
                  </a:cubicBezTo>
                  <a:cubicBezTo>
                    <a:pt x="545" y="117"/>
                    <a:pt x="596" y="107"/>
                    <a:pt x="647" y="107"/>
                  </a:cubicBezTo>
                  <a:cubicBezTo>
                    <a:pt x="746" y="107"/>
                    <a:pt x="840" y="144"/>
                    <a:pt x="913" y="210"/>
                  </a:cubicBezTo>
                  <a:cubicBezTo>
                    <a:pt x="840" y="276"/>
                    <a:pt x="746" y="313"/>
                    <a:pt x="647" y="313"/>
                  </a:cubicBezTo>
                  <a:close/>
                  <a:moveTo>
                    <a:pt x="1111" y="312"/>
                  </a:moveTo>
                  <a:cubicBezTo>
                    <a:pt x="1091" y="262"/>
                    <a:pt x="1063" y="216"/>
                    <a:pt x="1028" y="176"/>
                  </a:cubicBezTo>
                  <a:lnTo>
                    <a:pt x="1028" y="175"/>
                  </a:lnTo>
                  <a:cubicBezTo>
                    <a:pt x="932" y="64"/>
                    <a:pt x="794" y="0"/>
                    <a:pt x="647" y="0"/>
                  </a:cubicBezTo>
                  <a:cubicBezTo>
                    <a:pt x="581" y="0"/>
                    <a:pt x="517" y="13"/>
                    <a:pt x="455" y="39"/>
                  </a:cubicBezTo>
                  <a:cubicBezTo>
                    <a:pt x="382" y="69"/>
                    <a:pt x="319" y="115"/>
                    <a:pt x="268" y="175"/>
                  </a:cubicBezTo>
                  <a:lnTo>
                    <a:pt x="238" y="210"/>
                  </a:lnTo>
                  <a:lnTo>
                    <a:pt x="268" y="245"/>
                  </a:lnTo>
                  <a:cubicBezTo>
                    <a:pt x="319" y="306"/>
                    <a:pt x="383" y="352"/>
                    <a:pt x="456" y="382"/>
                  </a:cubicBezTo>
                  <a:cubicBezTo>
                    <a:pt x="517" y="408"/>
                    <a:pt x="581" y="421"/>
                    <a:pt x="647" y="421"/>
                  </a:cubicBezTo>
                  <a:cubicBezTo>
                    <a:pt x="771" y="421"/>
                    <a:pt x="890" y="375"/>
                    <a:pt x="981" y="293"/>
                  </a:cubicBezTo>
                  <a:cubicBezTo>
                    <a:pt x="993" y="312"/>
                    <a:pt x="1004" y="332"/>
                    <a:pt x="1012" y="353"/>
                  </a:cubicBezTo>
                  <a:cubicBezTo>
                    <a:pt x="1028" y="391"/>
                    <a:pt x="1044" y="433"/>
                    <a:pt x="1044" y="475"/>
                  </a:cubicBezTo>
                  <a:cubicBezTo>
                    <a:pt x="1044" y="572"/>
                    <a:pt x="1044" y="1067"/>
                    <a:pt x="1044" y="1309"/>
                  </a:cubicBezTo>
                  <a:lnTo>
                    <a:pt x="0" y="1309"/>
                  </a:lnTo>
                  <a:lnTo>
                    <a:pt x="0" y="1414"/>
                  </a:lnTo>
                  <a:lnTo>
                    <a:pt x="1148" y="1414"/>
                  </a:lnTo>
                  <a:lnTo>
                    <a:pt x="1148" y="1384"/>
                  </a:lnTo>
                  <a:lnTo>
                    <a:pt x="1148" y="1309"/>
                  </a:lnTo>
                  <a:lnTo>
                    <a:pt x="1148" y="472"/>
                  </a:lnTo>
                  <a:cubicBezTo>
                    <a:pt x="1148" y="472"/>
                    <a:pt x="1148" y="469"/>
                    <a:pt x="1148" y="468"/>
                  </a:cubicBezTo>
                  <a:cubicBezTo>
                    <a:pt x="1145" y="414"/>
                    <a:pt x="1132" y="362"/>
                    <a:pt x="1111" y="3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Freeform 30"/>
            <p:cNvSpPr>
              <a:spLocks noEditPoints="1"/>
            </p:cNvSpPr>
            <p:nvPr/>
          </p:nvSpPr>
          <p:spPr bwMode="auto">
            <a:xfrm>
              <a:off x="3929" y="354"/>
              <a:ext cx="1268" cy="2181"/>
            </a:xfrm>
            <a:custGeom>
              <a:avLst/>
              <a:gdLst>
                <a:gd name="T0" fmla="*/ 366 w 1164"/>
                <a:gd name="T1" fmla="*/ 137 h 2003"/>
                <a:gd name="T2" fmla="*/ 497 w 1164"/>
                <a:gd name="T3" fmla="*/ 107 h 2003"/>
                <a:gd name="T4" fmla="*/ 467 w 1164"/>
                <a:gd name="T5" fmla="*/ 240 h 2003"/>
                <a:gd name="T6" fmla="*/ 123 w 1164"/>
                <a:gd name="T7" fmla="*/ 485 h 2003"/>
                <a:gd name="T8" fmla="*/ 366 w 1164"/>
                <a:gd name="T9" fmla="*/ 137 h 2003"/>
                <a:gd name="T10" fmla="*/ 517 w 1164"/>
                <a:gd name="T11" fmla="*/ 696 h 2003"/>
                <a:gd name="T12" fmla="*/ 668 w 1164"/>
                <a:gd name="T13" fmla="*/ 727 h 2003"/>
                <a:gd name="T14" fmla="*/ 782 w 1164"/>
                <a:gd name="T15" fmla="*/ 799 h 2003"/>
                <a:gd name="T16" fmla="*/ 668 w 1164"/>
                <a:gd name="T17" fmla="*/ 872 h 2003"/>
                <a:gd name="T18" fmla="*/ 517 w 1164"/>
                <a:gd name="T19" fmla="*/ 902 h 2003"/>
                <a:gd name="T20" fmla="*/ 252 w 1164"/>
                <a:gd name="T21" fmla="*/ 799 h 2003"/>
                <a:gd name="T22" fmla="*/ 517 w 1164"/>
                <a:gd name="T23" fmla="*/ 696 h 2003"/>
                <a:gd name="T24" fmla="*/ 123 w 1164"/>
                <a:gd name="T25" fmla="*/ 1898 h 2003"/>
                <a:gd name="T26" fmla="*/ 123 w 1164"/>
                <a:gd name="T27" fmla="*/ 1063 h 2003"/>
                <a:gd name="T28" fmla="*/ 152 w 1164"/>
                <a:gd name="T29" fmla="*/ 942 h 2003"/>
                <a:gd name="T30" fmla="*/ 183 w 1164"/>
                <a:gd name="T31" fmla="*/ 882 h 2003"/>
                <a:gd name="T32" fmla="*/ 517 w 1164"/>
                <a:gd name="T33" fmla="*/ 1010 h 2003"/>
                <a:gd name="T34" fmla="*/ 709 w 1164"/>
                <a:gd name="T35" fmla="*/ 971 h 2003"/>
                <a:gd name="T36" fmla="*/ 897 w 1164"/>
                <a:gd name="T37" fmla="*/ 834 h 2003"/>
                <a:gd name="T38" fmla="*/ 927 w 1164"/>
                <a:gd name="T39" fmla="*/ 799 h 2003"/>
                <a:gd name="T40" fmla="*/ 897 w 1164"/>
                <a:gd name="T41" fmla="*/ 765 h 2003"/>
                <a:gd name="T42" fmla="*/ 709 w 1164"/>
                <a:gd name="T43" fmla="*/ 628 h 2003"/>
                <a:gd name="T44" fmla="*/ 517 w 1164"/>
                <a:gd name="T45" fmla="*/ 589 h 2003"/>
                <a:gd name="T46" fmla="*/ 183 w 1164"/>
                <a:gd name="T47" fmla="*/ 717 h 2003"/>
                <a:gd name="T48" fmla="*/ 152 w 1164"/>
                <a:gd name="T49" fmla="*/ 657 h 2003"/>
                <a:gd name="T50" fmla="*/ 132 w 1164"/>
                <a:gd name="T51" fmla="*/ 592 h 2003"/>
                <a:gd name="T52" fmla="*/ 566 w 1164"/>
                <a:gd name="T53" fmla="*/ 281 h 2003"/>
                <a:gd name="T54" fmla="*/ 603 w 1164"/>
                <a:gd name="T55" fmla="*/ 51 h 2003"/>
                <a:gd name="T56" fmla="*/ 600 w 1164"/>
                <a:gd name="T57" fmla="*/ 5 h 2003"/>
                <a:gd name="T58" fmla="*/ 554 w 1164"/>
                <a:gd name="T59" fmla="*/ 1 h 2003"/>
                <a:gd name="T60" fmla="*/ 516 w 1164"/>
                <a:gd name="T61" fmla="*/ 0 h 2003"/>
                <a:gd name="T62" fmla="*/ 324 w 1164"/>
                <a:gd name="T63" fmla="*/ 38 h 2003"/>
                <a:gd name="T64" fmla="*/ 16 w 1164"/>
                <a:gd name="T65" fmla="*/ 542 h 2003"/>
                <a:gd name="T66" fmla="*/ 17 w 1164"/>
                <a:gd name="T67" fmla="*/ 544 h 2003"/>
                <a:gd name="T68" fmla="*/ 53 w 1164"/>
                <a:gd name="T69" fmla="*/ 698 h 2003"/>
                <a:gd name="T70" fmla="*/ 109 w 1164"/>
                <a:gd name="T71" fmla="*/ 799 h 2003"/>
                <a:gd name="T72" fmla="*/ 53 w 1164"/>
                <a:gd name="T73" fmla="*/ 901 h 2003"/>
                <a:gd name="T74" fmla="*/ 16 w 1164"/>
                <a:gd name="T75" fmla="*/ 1057 h 2003"/>
                <a:gd name="T76" fmla="*/ 16 w 1164"/>
                <a:gd name="T77" fmla="*/ 1059 h 2003"/>
                <a:gd name="T78" fmla="*/ 16 w 1164"/>
                <a:gd name="T79" fmla="*/ 1973 h 2003"/>
                <a:gd name="T80" fmla="*/ 16 w 1164"/>
                <a:gd name="T81" fmla="*/ 1973 h 2003"/>
                <a:gd name="T82" fmla="*/ 16 w 1164"/>
                <a:gd name="T83" fmla="*/ 2003 h 2003"/>
                <a:gd name="T84" fmla="*/ 1164 w 1164"/>
                <a:gd name="T85" fmla="*/ 2003 h 2003"/>
                <a:gd name="T86" fmla="*/ 1164 w 1164"/>
                <a:gd name="T87" fmla="*/ 1898 h 2003"/>
                <a:gd name="T88" fmla="*/ 123 w 1164"/>
                <a:gd name="T89" fmla="*/ 1898 h 2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64" h="2003">
                  <a:moveTo>
                    <a:pt x="366" y="137"/>
                  </a:moveTo>
                  <a:cubicBezTo>
                    <a:pt x="408" y="120"/>
                    <a:pt x="452" y="110"/>
                    <a:pt x="497" y="107"/>
                  </a:cubicBezTo>
                  <a:cubicBezTo>
                    <a:pt x="495" y="153"/>
                    <a:pt x="485" y="197"/>
                    <a:pt x="467" y="240"/>
                  </a:cubicBezTo>
                  <a:cubicBezTo>
                    <a:pt x="408" y="383"/>
                    <a:pt x="275" y="477"/>
                    <a:pt x="123" y="485"/>
                  </a:cubicBezTo>
                  <a:cubicBezTo>
                    <a:pt x="130" y="333"/>
                    <a:pt x="223" y="197"/>
                    <a:pt x="366" y="137"/>
                  </a:cubicBezTo>
                  <a:close/>
                  <a:moveTo>
                    <a:pt x="517" y="696"/>
                  </a:moveTo>
                  <a:cubicBezTo>
                    <a:pt x="569" y="696"/>
                    <a:pt x="619" y="706"/>
                    <a:pt x="668" y="727"/>
                  </a:cubicBezTo>
                  <a:cubicBezTo>
                    <a:pt x="710" y="744"/>
                    <a:pt x="748" y="769"/>
                    <a:pt x="782" y="799"/>
                  </a:cubicBezTo>
                  <a:cubicBezTo>
                    <a:pt x="748" y="830"/>
                    <a:pt x="710" y="855"/>
                    <a:pt x="668" y="872"/>
                  </a:cubicBezTo>
                  <a:cubicBezTo>
                    <a:pt x="619" y="892"/>
                    <a:pt x="569" y="902"/>
                    <a:pt x="517" y="902"/>
                  </a:cubicBezTo>
                  <a:cubicBezTo>
                    <a:pt x="418" y="902"/>
                    <a:pt x="324" y="865"/>
                    <a:pt x="252" y="799"/>
                  </a:cubicBezTo>
                  <a:cubicBezTo>
                    <a:pt x="324" y="733"/>
                    <a:pt x="418" y="696"/>
                    <a:pt x="517" y="696"/>
                  </a:cubicBezTo>
                  <a:close/>
                  <a:moveTo>
                    <a:pt x="123" y="1898"/>
                  </a:moveTo>
                  <a:lnTo>
                    <a:pt x="123" y="1063"/>
                  </a:lnTo>
                  <a:cubicBezTo>
                    <a:pt x="127" y="1021"/>
                    <a:pt x="136" y="981"/>
                    <a:pt x="152" y="942"/>
                  </a:cubicBezTo>
                  <a:cubicBezTo>
                    <a:pt x="161" y="921"/>
                    <a:pt x="171" y="901"/>
                    <a:pt x="183" y="882"/>
                  </a:cubicBezTo>
                  <a:cubicBezTo>
                    <a:pt x="275" y="964"/>
                    <a:pt x="393" y="1010"/>
                    <a:pt x="517" y="1010"/>
                  </a:cubicBezTo>
                  <a:cubicBezTo>
                    <a:pt x="583" y="1010"/>
                    <a:pt x="648" y="997"/>
                    <a:pt x="709" y="971"/>
                  </a:cubicBezTo>
                  <a:cubicBezTo>
                    <a:pt x="782" y="941"/>
                    <a:pt x="845" y="895"/>
                    <a:pt x="897" y="834"/>
                  </a:cubicBezTo>
                  <a:lnTo>
                    <a:pt x="927" y="799"/>
                  </a:lnTo>
                  <a:lnTo>
                    <a:pt x="897" y="765"/>
                  </a:lnTo>
                  <a:cubicBezTo>
                    <a:pt x="845" y="704"/>
                    <a:pt x="782" y="658"/>
                    <a:pt x="709" y="628"/>
                  </a:cubicBezTo>
                  <a:cubicBezTo>
                    <a:pt x="648" y="602"/>
                    <a:pt x="583" y="589"/>
                    <a:pt x="517" y="589"/>
                  </a:cubicBezTo>
                  <a:cubicBezTo>
                    <a:pt x="393" y="589"/>
                    <a:pt x="275" y="635"/>
                    <a:pt x="183" y="717"/>
                  </a:cubicBezTo>
                  <a:cubicBezTo>
                    <a:pt x="171" y="698"/>
                    <a:pt x="161" y="678"/>
                    <a:pt x="152" y="657"/>
                  </a:cubicBezTo>
                  <a:cubicBezTo>
                    <a:pt x="144" y="636"/>
                    <a:pt x="137" y="614"/>
                    <a:pt x="132" y="592"/>
                  </a:cubicBezTo>
                  <a:cubicBezTo>
                    <a:pt x="324" y="581"/>
                    <a:pt x="492" y="461"/>
                    <a:pt x="566" y="281"/>
                  </a:cubicBezTo>
                  <a:cubicBezTo>
                    <a:pt x="597" y="207"/>
                    <a:pt x="609" y="130"/>
                    <a:pt x="603" y="51"/>
                  </a:cubicBezTo>
                  <a:lnTo>
                    <a:pt x="600" y="5"/>
                  </a:lnTo>
                  <a:lnTo>
                    <a:pt x="554" y="1"/>
                  </a:lnTo>
                  <a:cubicBezTo>
                    <a:pt x="541" y="0"/>
                    <a:pt x="528" y="0"/>
                    <a:pt x="516" y="0"/>
                  </a:cubicBezTo>
                  <a:cubicBezTo>
                    <a:pt x="450" y="0"/>
                    <a:pt x="386" y="13"/>
                    <a:pt x="324" y="38"/>
                  </a:cubicBezTo>
                  <a:cubicBezTo>
                    <a:pt x="124" y="122"/>
                    <a:pt x="0" y="324"/>
                    <a:pt x="16" y="542"/>
                  </a:cubicBezTo>
                  <a:lnTo>
                    <a:pt x="17" y="544"/>
                  </a:lnTo>
                  <a:cubicBezTo>
                    <a:pt x="21" y="597"/>
                    <a:pt x="33" y="648"/>
                    <a:pt x="53" y="698"/>
                  </a:cubicBezTo>
                  <a:cubicBezTo>
                    <a:pt x="68" y="734"/>
                    <a:pt x="87" y="768"/>
                    <a:pt x="109" y="799"/>
                  </a:cubicBezTo>
                  <a:cubicBezTo>
                    <a:pt x="87" y="831"/>
                    <a:pt x="68" y="865"/>
                    <a:pt x="53" y="901"/>
                  </a:cubicBezTo>
                  <a:cubicBezTo>
                    <a:pt x="33" y="951"/>
                    <a:pt x="20" y="1004"/>
                    <a:pt x="16" y="1057"/>
                  </a:cubicBezTo>
                  <a:cubicBezTo>
                    <a:pt x="16" y="1058"/>
                    <a:pt x="16" y="1059"/>
                    <a:pt x="16" y="1059"/>
                  </a:cubicBezTo>
                  <a:lnTo>
                    <a:pt x="16" y="1973"/>
                  </a:lnTo>
                  <a:lnTo>
                    <a:pt x="16" y="1973"/>
                  </a:lnTo>
                  <a:lnTo>
                    <a:pt x="16" y="2003"/>
                  </a:lnTo>
                  <a:lnTo>
                    <a:pt x="1164" y="2003"/>
                  </a:lnTo>
                  <a:lnTo>
                    <a:pt x="1164" y="1898"/>
                  </a:lnTo>
                  <a:lnTo>
                    <a:pt x="123" y="189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5970" y="164179"/>
            <a:ext cx="8994059" cy="427013"/>
          </a:xfrm>
        </p:spPr>
        <p:txBody>
          <a:bodyPr/>
          <a:lstStyle/>
          <a:p>
            <a:r>
              <a:rPr lang="ru-RU" dirty="0"/>
              <a:t>Ключевые выводы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8504" y="737726"/>
            <a:ext cx="8712968" cy="585962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Пыть-Ях входит в группу муниципальных </a:t>
            </a:r>
            <a:r>
              <a:rPr lang="ru-RU" sz="1500" dirty="0" smtClean="0"/>
              <a:t>образований Югры </a:t>
            </a:r>
            <a:r>
              <a:rPr lang="ru-RU" sz="1500" dirty="0"/>
              <a:t>с </a:t>
            </a:r>
            <a:r>
              <a:rPr lang="ru-RU" sz="1500" b="1" dirty="0"/>
              <a:t>«условно умеренной»</a:t>
            </a:r>
            <a:r>
              <a:rPr lang="ru-RU" sz="1500" dirty="0"/>
              <a:t> этноконфессиональной напряженностью и занимает </a:t>
            </a:r>
            <a:r>
              <a:rPr lang="ru-RU" sz="1500" b="1" dirty="0"/>
              <a:t>16-е место из 22 возможных (1 место – наиболее низкая напряженность, 22 место  - наиболее высокая напряженность)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/>
              <a:t>Напряженность в межнациональных отношениях присутствует, однако выражена не ярко. </a:t>
            </a:r>
            <a:r>
              <a:rPr lang="ru-RU" sz="1500" dirty="0"/>
              <a:t> Распространённость ксенофобских настроений зафиксирована на уровне, который немного выше среднего</a:t>
            </a:r>
            <a:r>
              <a:rPr lang="ru-RU" sz="1500" b="1" dirty="0"/>
              <a:t> </a:t>
            </a:r>
            <a:r>
              <a:rPr lang="ru-RU" sz="1500" dirty="0"/>
              <a:t>(15% испытывают неприязнь к другим национальностям, в среднем по </a:t>
            </a:r>
            <a:r>
              <a:rPr lang="ru-RU" sz="1500" dirty="0" smtClean="0"/>
              <a:t>Югре </a:t>
            </a:r>
            <a:r>
              <a:rPr lang="ru-RU" sz="1500" dirty="0"/>
              <a:t>– 11%). При этом </a:t>
            </a:r>
            <a:r>
              <a:rPr lang="ru-RU" sz="1500" dirty="0" smtClean="0"/>
              <a:t>распространены негативные </a:t>
            </a:r>
            <a:r>
              <a:rPr lang="ru-RU" sz="1500" dirty="0"/>
              <a:t>суждения </a:t>
            </a:r>
            <a:r>
              <a:rPr lang="ru-RU" sz="1500" dirty="0" smtClean="0"/>
              <a:t>о внутренних трудовых мигрантах*</a:t>
            </a:r>
            <a:endParaRPr lang="ru-RU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Выделяется основная причина – в городе заметно большое </a:t>
            </a:r>
            <a:r>
              <a:rPr lang="ru-RU" sz="1500" b="1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количество представителей Северного Кавказа.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Вероятно, культурные отличие «местных» именно с этой группой служит основой для скрытой напряженности. Подпитывают напряженность культурные отличия в </a:t>
            </a:r>
            <a:r>
              <a:rPr lang="ru-RU" sz="1500" b="1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поведении некоторых представителей диаспор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стереотипы относительно культуры и непринятие религиозных отличий. В частности, в городе фиксируется неприязнь на религиозной почве (выше, чем в среднем по </a:t>
            </a:r>
            <a:r>
              <a:rPr lang="ru-RU" sz="1500" dirty="0" smtClean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Югре)</a:t>
            </a:r>
            <a:endParaRPr lang="ru-RU" sz="1500" dirty="0">
              <a:solidFill>
                <a:srgbClr val="0D0D0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Основное направление работы – повышенное внимание именно к </a:t>
            </a:r>
            <a:r>
              <a:rPr lang="ru-RU" sz="1500" dirty="0" smtClean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внутренним трудовым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мигрантам. Возможные инструменты – </a:t>
            </a:r>
            <a:r>
              <a:rPr lang="ru-RU" sz="1500" b="1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активная работа с диаспорами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(через Коордиционный совет при </a:t>
            </a:r>
            <a:r>
              <a:rPr lang="ru-RU" sz="150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главе </a:t>
            </a:r>
            <a:r>
              <a:rPr lang="ru-RU" sz="1500" smtClean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города).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smtClean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Данные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опроса показали </a:t>
            </a:r>
            <a:r>
              <a:rPr lang="ru-RU" sz="1500" b="1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недовольство жителей в отношении работы местных властей по вопросам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миграционной политики</a:t>
            </a:r>
            <a:r>
              <a:rPr lang="en-US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27% опрошенных </a:t>
            </a:r>
            <a:r>
              <a:rPr lang="ru-RU" sz="1500" b="1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 довольны миграционной политикой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(в среднем по </a:t>
            </a:r>
            <a:r>
              <a:rPr lang="ru-RU" sz="1500" dirty="0" smtClean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Югре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17%), также выражено недовольство действиями местных властей по поддержанию благоприятных межнациональных отношений (21% не довольны, в среднем по </a:t>
            </a:r>
            <a:r>
              <a:rPr lang="ru-RU" sz="1500" dirty="0" smtClean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Югре </a:t>
            </a:r>
            <a:r>
              <a:rPr lang="ru-RU" sz="15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17%). Вероятно, требуется более активная политика освещения работы муниципальных органов власти и демонстрация позитивных </a:t>
            </a:r>
            <a:r>
              <a:rPr lang="ru-RU" sz="1500" dirty="0" smtClean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кейсов</a:t>
            </a:r>
          </a:p>
          <a:p>
            <a:endParaRPr lang="ru-RU" sz="1400" i="1" dirty="0" smtClean="0"/>
          </a:p>
          <a:p>
            <a:r>
              <a:rPr lang="ru-RU" sz="1400" i="1" dirty="0" smtClean="0"/>
              <a:t>* </a:t>
            </a:r>
            <a:r>
              <a:rPr lang="ru-RU" sz="1400" i="1" dirty="0"/>
              <a:t>Здесь и далее в документе термин «иностранные граждане» применяется к мигрантам из Средней Азии, а термин «внутренние трудовые мигранты» к представителям Северного Кавказа, проживающим в Югре</a:t>
            </a:r>
            <a:endParaRPr lang="ru-RU" sz="1400" dirty="0">
              <a:solidFill>
                <a:srgbClr val="0D0D0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rgbClr val="0D0D0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21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9" y="1556792"/>
            <a:ext cx="7733505" cy="2160239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2"/>
                </a:solidFill>
              </a:rPr>
              <a:t>Рекомендуемые проекты </a:t>
            </a:r>
            <a:br>
              <a:rPr lang="ru-RU" sz="4400" dirty="0">
                <a:solidFill>
                  <a:schemeClr val="tx2"/>
                </a:solidFill>
              </a:rPr>
            </a:b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6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23" y="122594"/>
            <a:ext cx="8994059" cy="634353"/>
          </a:xfrm>
        </p:spPr>
        <p:txBody>
          <a:bodyPr/>
          <a:lstStyle/>
          <a:p>
            <a:r>
              <a:rPr lang="ru-RU" sz="2000" dirty="0"/>
              <a:t>1. </a:t>
            </a:r>
            <a:r>
              <a:rPr lang="ru-RU" sz="1800" dirty="0" smtClean="0"/>
              <a:t>«</a:t>
            </a:r>
            <a:r>
              <a:rPr lang="ru-RU" sz="1800" dirty="0"/>
              <a:t>Видеоролики, созданные с участием НКО и направленные на информирование иностранных граждан о принятых в регионе нормах общения и поведения»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3230" y="2171218"/>
            <a:ext cx="2842329" cy="138499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Задача проекта</a:t>
            </a:r>
            <a:r>
              <a:rPr lang="ru-RU" sz="1200" dirty="0"/>
              <a:t>: </a:t>
            </a:r>
            <a:r>
              <a:rPr lang="ru-RU" sz="1200" dirty="0" smtClean="0"/>
              <a:t>создание и распространение </a:t>
            </a:r>
            <a:r>
              <a:rPr lang="ru-RU" sz="1200" dirty="0"/>
              <a:t>в современном коммуникационном формате и в понятной для целевой аудитории стилистике </a:t>
            </a:r>
            <a:r>
              <a:rPr lang="ru-RU" sz="1200" dirty="0" smtClean="0"/>
              <a:t>информации </a:t>
            </a:r>
            <a:r>
              <a:rPr lang="ru-RU" sz="1200" dirty="0"/>
              <a:t>о том, как вести себя в регионе, чтобы быть в нем понятыми и принятыми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04928" y="1129968"/>
            <a:ext cx="446449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/>
              <a:t>Инструментарий проекта</a:t>
            </a:r>
            <a:r>
              <a:rPr lang="ru-RU" sz="1400" dirty="0"/>
              <a:t>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Предоставление субсидий</a:t>
            </a:r>
            <a:r>
              <a:rPr lang="ru-RU" sz="1400" b="1" dirty="0" smtClean="0"/>
              <a:t> </a:t>
            </a:r>
            <a:r>
              <a:rPr lang="ru-RU" sz="1400" b="1" dirty="0"/>
              <a:t>для НКО на создание </a:t>
            </a:r>
            <a:r>
              <a:rPr lang="ru-RU" sz="1400" b="1" dirty="0" smtClean="0"/>
              <a:t>роликов </a:t>
            </a:r>
            <a:r>
              <a:rPr lang="ru-RU" sz="1400" dirty="0" smtClean="0"/>
              <a:t>с правилами поведения иностранных граждан в принимающем сообществе</a:t>
            </a: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/>
              <a:t>Транслирование </a:t>
            </a:r>
            <a:r>
              <a:rPr lang="ru-RU" sz="1400" dirty="0"/>
              <a:t>произведенных НКО</a:t>
            </a:r>
            <a:r>
              <a:rPr lang="ru-RU" sz="1400" b="1" dirty="0"/>
              <a:t> роликов </a:t>
            </a:r>
            <a:endParaRPr lang="ru-RU" sz="1400" b="1" dirty="0" smtClean="0"/>
          </a:p>
          <a:p>
            <a:pPr marL="554038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400" b="1" dirty="0" smtClean="0"/>
              <a:t>в </a:t>
            </a:r>
            <a:r>
              <a:rPr lang="ru-RU" sz="1400" b="1" dirty="0"/>
              <a:t>соцсетях</a:t>
            </a:r>
            <a:r>
              <a:rPr lang="ru-RU" sz="1400" dirty="0"/>
              <a:t> с задействованием механизма </a:t>
            </a:r>
            <a:r>
              <a:rPr lang="ru-RU" sz="1400" b="1" dirty="0" err="1"/>
              <a:t>микротаргетинга</a:t>
            </a:r>
            <a:r>
              <a:rPr lang="ru-RU" sz="1400" dirty="0"/>
              <a:t> (ролики попадают на новостную ленту иностранных </a:t>
            </a:r>
            <a:r>
              <a:rPr lang="ru-RU" sz="1400" dirty="0" smtClean="0"/>
              <a:t>граждан </a:t>
            </a:r>
            <a:r>
              <a:rPr lang="ru-RU" sz="1400" dirty="0"/>
              <a:t>в их аккаунтах в </a:t>
            </a:r>
            <a:r>
              <a:rPr lang="ru-RU" sz="1400" dirty="0" err="1"/>
              <a:t>соцсетях</a:t>
            </a:r>
            <a:r>
              <a:rPr lang="ru-RU" sz="1400" dirty="0" smtClean="0"/>
              <a:t>)</a:t>
            </a:r>
          </a:p>
          <a:p>
            <a:pPr marL="554038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400" dirty="0" smtClean="0"/>
              <a:t>в местах массового пребывания иностранных граждан</a:t>
            </a: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Объявление </a:t>
            </a:r>
            <a:r>
              <a:rPr lang="ru-RU" sz="1400" b="1" dirty="0" smtClean="0"/>
              <a:t>конкурса</a:t>
            </a:r>
            <a:r>
              <a:rPr lang="ru-RU" sz="1400" dirty="0"/>
              <a:t> </a:t>
            </a:r>
            <a:r>
              <a:rPr lang="ru-RU" sz="1400" dirty="0" smtClean="0"/>
              <a:t>среди </a:t>
            </a:r>
            <a:r>
              <a:rPr lang="ru-RU" sz="1400" dirty="0"/>
              <a:t>НКО </a:t>
            </a:r>
            <a:r>
              <a:rPr lang="ru-RU" sz="1400" b="1" dirty="0"/>
              <a:t>на лучший ролик</a:t>
            </a: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Поощрение победителей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83229" y="3789040"/>
            <a:ext cx="2842329" cy="2123658"/>
          </a:xfrm>
          <a:prstGeom prst="rect">
            <a:avLst/>
          </a:prstGeom>
          <a:solidFill>
            <a:schemeClr val="bg2">
              <a:lumMod val="20000"/>
              <a:lumOff val="80000"/>
              <a:alpha val="50196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Критерий успешности проекта: </a:t>
            </a:r>
            <a:endParaRPr lang="ru-RU" sz="1200" b="1" dirty="0" smtClean="0"/>
          </a:p>
          <a:p>
            <a:pPr lvl="0"/>
            <a:endParaRPr lang="ru-RU" sz="1200" b="1" dirty="0"/>
          </a:p>
          <a:p>
            <a:pPr lvl="0"/>
            <a:r>
              <a:rPr lang="ru-RU" sz="1200" dirty="0" smtClean="0"/>
              <a:t>Увеличение количества иностранных граждан, отметивших пользу информации, представленной в данном формате.</a:t>
            </a:r>
          </a:p>
          <a:p>
            <a:pPr lvl="0"/>
            <a:endParaRPr lang="ru-RU" sz="1200" b="1" dirty="0" smtClean="0"/>
          </a:p>
          <a:p>
            <a:pPr lvl="0"/>
            <a:r>
              <a:rPr lang="ru-RU" sz="1200" dirty="0" smtClean="0"/>
              <a:t>Увеличение количества НКО, вовлеченных в реализацию мероприятий по адаптации иностранных граждан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98502" y="1168955"/>
            <a:ext cx="2842329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Проблема:</a:t>
            </a:r>
            <a:r>
              <a:rPr lang="ru-RU" sz="1200" dirty="0"/>
              <a:t> раздражающие местных жителей стиль общения и поведенческие особенности иностранных </a:t>
            </a:r>
            <a:r>
              <a:rPr lang="ru-RU" sz="1200" dirty="0" smtClean="0"/>
              <a:t>граждан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41608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23" y="122594"/>
            <a:ext cx="8994059" cy="634353"/>
          </a:xfrm>
        </p:spPr>
        <p:txBody>
          <a:bodyPr/>
          <a:lstStyle/>
          <a:p>
            <a:r>
              <a:rPr lang="ru-RU" sz="1800" dirty="0"/>
              <a:t>2. «Справочно-диспетчерская служба для иностранных граждан на их родных языках»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239" y="2401436"/>
            <a:ext cx="3562409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Задача проекта</a:t>
            </a:r>
            <a:r>
              <a:rPr lang="ru-RU" sz="1200" dirty="0"/>
              <a:t>: </a:t>
            </a:r>
            <a:r>
              <a:rPr lang="ru-RU" sz="1200" dirty="0" smtClean="0"/>
              <a:t>создание условий по содействию в решении социально-бытовых проблем иностранных граждан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025008" y="908720"/>
            <a:ext cx="403244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/>
              <a:t>Инструментарий проекта</a:t>
            </a:r>
            <a:r>
              <a:rPr lang="ru-RU" sz="1400" dirty="0"/>
              <a:t>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Создание «</a:t>
            </a:r>
            <a:r>
              <a:rPr lang="ru-RU" sz="1400" b="1" dirty="0" smtClean="0"/>
              <a:t>общественных приемных</a:t>
            </a:r>
            <a:r>
              <a:rPr lang="ru-RU" sz="1400" dirty="0" smtClean="0"/>
              <a:t>» с участием национальных НКО, (работа </a:t>
            </a:r>
            <a:r>
              <a:rPr lang="ru-RU" sz="1400" dirty="0" err="1" smtClean="0"/>
              <a:t>колл</a:t>
            </a:r>
            <a:r>
              <a:rPr lang="ru-RU" sz="1400" dirty="0" smtClean="0"/>
              <a:t>-центров на национальных языках, в </a:t>
            </a:r>
            <a:r>
              <a:rPr lang="ru-RU" sz="1400" dirty="0"/>
              <a:t>том числе по решению социально-бытовых проблем иностранных </a:t>
            </a:r>
            <a:r>
              <a:rPr lang="ru-RU" sz="1400" dirty="0" smtClean="0"/>
              <a:t>граждан, чат-бот в </a:t>
            </a:r>
            <a:r>
              <a:rPr lang="ru-RU" sz="1400" dirty="0" err="1" smtClean="0"/>
              <a:t>мессенджерах</a:t>
            </a:r>
            <a:r>
              <a:rPr lang="ru-RU" sz="1400" dirty="0" smtClean="0"/>
              <a:t> с дальнейшей обработкой запросов, в том числе с участием представителей национальных НКО и т.д.)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Формирование канала обмена соответствующей информацией между НКО и органами местного самоуправления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0511" y="3429000"/>
            <a:ext cx="3562409" cy="646331"/>
          </a:xfrm>
          <a:prstGeom prst="rect">
            <a:avLst/>
          </a:prstGeom>
          <a:solidFill>
            <a:schemeClr val="bg2">
              <a:lumMod val="20000"/>
              <a:lumOff val="80000"/>
              <a:alpha val="50196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Критерий успешности проекта: </a:t>
            </a:r>
            <a:r>
              <a:rPr lang="ru-RU" sz="1200" dirty="0" smtClean="0"/>
              <a:t>увеличение количества вопросов иностранных граждан, получивших ответы с использованием службы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55238" y="1412776"/>
            <a:ext cx="356240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Проблема: </a:t>
            </a:r>
            <a:r>
              <a:rPr lang="ru-RU" sz="1200" dirty="0" smtClean="0"/>
              <a:t>отсутствие источников информации по решению социально-бытовых вопросов иностранных граждан в чужой стране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1918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23" y="122594"/>
            <a:ext cx="8994059" cy="634353"/>
          </a:xfrm>
        </p:spPr>
        <p:txBody>
          <a:bodyPr/>
          <a:lstStyle/>
          <a:p>
            <a:r>
              <a:rPr lang="ru-RU" sz="2000" dirty="0" smtClean="0"/>
              <a:t>3. «Положительная и</a:t>
            </a:r>
            <a:r>
              <a:rPr lang="ru-RU" sz="1800" dirty="0" smtClean="0"/>
              <a:t>нформационная повестка </a:t>
            </a:r>
            <a:r>
              <a:rPr lang="ru-RU" sz="1800" dirty="0"/>
              <a:t>в СМИ с акцентом на </a:t>
            </a:r>
            <a:r>
              <a:rPr lang="ru-RU" sz="1800" dirty="0" smtClean="0"/>
              <a:t>социальный эффект»</a:t>
            </a: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571777" y="2564904"/>
            <a:ext cx="2842329" cy="138499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Задача проекта</a:t>
            </a:r>
            <a:r>
              <a:rPr lang="ru-RU" sz="1200" dirty="0"/>
              <a:t>: </a:t>
            </a:r>
            <a:r>
              <a:rPr lang="ru-RU" sz="1200" dirty="0" smtClean="0"/>
              <a:t>использование СМИ как инструмента по формированию общегражданских ценностей. Использование миротворческого потенциала СМИ для содействия гармонизации </a:t>
            </a:r>
            <a:r>
              <a:rPr lang="ru-RU" sz="1200" dirty="0" err="1" smtClean="0"/>
              <a:t>этноконфессиональных</a:t>
            </a:r>
            <a:r>
              <a:rPr lang="ru-RU" sz="1200" dirty="0" smtClean="0"/>
              <a:t> отношений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304928" y="1129968"/>
            <a:ext cx="44644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/>
              <a:t>Инструментарий проекта</a:t>
            </a:r>
            <a:r>
              <a:rPr lang="ru-RU" sz="1400" dirty="0"/>
              <a:t>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«формирование пула </a:t>
            </a:r>
            <a:r>
              <a:rPr lang="ru-RU" sz="1400" b="1" dirty="0" err="1" smtClean="0"/>
              <a:t>этноблогеров</a:t>
            </a:r>
            <a:r>
              <a:rPr lang="ru-RU" sz="1400" dirty="0" smtClean="0"/>
              <a:t>», </a:t>
            </a:r>
            <a:r>
              <a:rPr lang="ru-RU" sz="1400" dirty="0"/>
              <a:t>в том числе из числа </a:t>
            </a:r>
            <a:r>
              <a:rPr lang="ru-RU" sz="1400" dirty="0" smtClean="0"/>
              <a:t>лидеров молодежи, </a:t>
            </a:r>
            <a:r>
              <a:rPr lang="ru-RU" sz="1400" dirty="0"/>
              <a:t>с целью освещения мероприятий в социальных сетях и на интернет </a:t>
            </a:r>
            <a:r>
              <a:rPr lang="ru-RU" sz="1400" dirty="0" smtClean="0"/>
              <a:t>ресурсах с </a:t>
            </a:r>
            <a:r>
              <a:rPr lang="ru-RU" sz="1400" dirty="0"/>
              <a:t>целью </a:t>
            </a:r>
            <a:r>
              <a:rPr lang="ru-RU" sz="1400" dirty="0" smtClean="0"/>
              <a:t>информирования об </a:t>
            </a:r>
            <a:r>
              <a:rPr lang="ru-RU" sz="1400" dirty="0"/>
              <a:t>исторических примерах дружбы представителей разных </a:t>
            </a:r>
            <a:r>
              <a:rPr lang="ru-RU" sz="1400" dirty="0" smtClean="0"/>
              <a:t>национальностей, пропаганды добрососедского сосуществования, взаимоуважения популяризации знаний </a:t>
            </a:r>
            <a:r>
              <a:rPr lang="ru-RU" sz="1400" dirty="0"/>
              <a:t>о народах России</a:t>
            </a:r>
            <a:endParaRPr lang="ru-RU" sz="1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активное продвижение в СМИ проектов национальных НКО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продвижение позитивного контента в социальных сетях и блогах (</a:t>
            </a:r>
            <a:r>
              <a:rPr lang="ru-RU" sz="1400" dirty="0" smtClean="0"/>
              <a:t>просветительской составляющей), в том числе по изменению негативных стереотипов в отношении иностранных граждан и внутренних трудовых мигрантов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778" y="4365104"/>
            <a:ext cx="2842329" cy="1200329"/>
          </a:xfrm>
          <a:prstGeom prst="rect">
            <a:avLst/>
          </a:prstGeom>
          <a:solidFill>
            <a:schemeClr val="bg2">
              <a:lumMod val="20000"/>
              <a:lumOff val="80000"/>
              <a:alpha val="50196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Критерий успешности проекта: </a:t>
            </a:r>
            <a:r>
              <a:rPr lang="ru-RU" sz="1200" dirty="0" smtClean="0"/>
              <a:t>снижение негативного влияния СМИ на оценку состояния межнациональных отношений, на отношение к представителям иной национальности и религии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98502" y="1168955"/>
            <a:ext cx="284232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Проблема</a:t>
            </a:r>
            <a:r>
              <a:rPr lang="ru-RU" sz="1200" b="1" dirty="0" smtClean="0"/>
              <a:t>: </a:t>
            </a:r>
            <a:r>
              <a:rPr lang="ru-RU" sz="1200" dirty="0" smtClean="0"/>
              <a:t>отсутствие в СМИ положительных примеров взаимодействия представителей разных народов  и религий как опыта добрососедского сосуществования,  взаимоуважения  и взаимопомощи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4874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23" y="122594"/>
            <a:ext cx="8994059" cy="634353"/>
          </a:xfrm>
        </p:spPr>
        <p:txBody>
          <a:bodyPr/>
          <a:lstStyle/>
          <a:p>
            <a:r>
              <a:rPr lang="ru-RU" sz="2000" dirty="0" smtClean="0"/>
              <a:t>4. </a:t>
            </a:r>
            <a:r>
              <a:rPr lang="ru-RU" sz="2000" dirty="0"/>
              <a:t>«Межмуниципальное сотрудничество»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223" y="2420888"/>
            <a:ext cx="2520280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Задача проекта</a:t>
            </a:r>
            <a:r>
              <a:rPr lang="ru-RU" sz="1200" dirty="0"/>
              <a:t>: создание удобного и эффективного механизма координации между муниципальными образованиями в целях выработки механизма разрешения типовых проблемных ситуаций и передачи лучших практик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28864" y="908720"/>
            <a:ext cx="54726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/>
              <a:t>Инструментарий проекта</a:t>
            </a:r>
            <a:r>
              <a:rPr lang="ru-RU" sz="1400" dirty="0"/>
              <a:t>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Проведение по мере необходимости межмуниципальных совещаний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Проведение совместных </a:t>
            </a:r>
            <a:r>
              <a:rPr lang="ru-RU" sz="1400" b="1" dirty="0"/>
              <a:t>межмуниципальных </a:t>
            </a:r>
            <a:r>
              <a:rPr lang="ru-RU" sz="1400" b="1" dirty="0" smtClean="0"/>
              <a:t>мероприятий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Использование </a:t>
            </a:r>
            <a:r>
              <a:rPr lang="ru-RU" sz="1400" b="1" dirty="0"/>
              <a:t>«лучших практик» </a:t>
            </a:r>
            <a:r>
              <a:rPr lang="ru-RU" sz="1400" dirty="0"/>
              <a:t>муниципалитетов в области межнациональных отношений с учетом специфики муниципального образования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Разбор </a:t>
            </a:r>
            <a:r>
              <a:rPr lang="ru-RU" sz="1400" b="1" dirty="0"/>
              <a:t>кейсов </a:t>
            </a:r>
            <a:r>
              <a:rPr lang="ru-RU" sz="1400" dirty="0" smtClean="0"/>
              <a:t>по урегулированию ситуаций, имеющих конфликтный потенциал, в сфере </a:t>
            </a:r>
            <a:r>
              <a:rPr lang="ru-RU" sz="1400" dirty="0" err="1" smtClean="0"/>
              <a:t>этноконфессиональных</a:t>
            </a:r>
            <a:r>
              <a:rPr lang="ru-RU" sz="1400" dirty="0" smtClean="0"/>
              <a:t> отношений на площадках с участием нескольких муниципальных образований для обмена опытом и лучшими практиками</a:t>
            </a: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Дальнейшее </a:t>
            </a:r>
            <a:r>
              <a:rPr lang="ru-RU" sz="1400" dirty="0"/>
              <a:t>формирование «</a:t>
            </a:r>
            <a:r>
              <a:rPr lang="ru-RU" sz="1400" b="1" dirty="0"/>
              <a:t>библиотеки типовых проблемных кейсов и способов их разрешения</a:t>
            </a:r>
            <a:r>
              <a:rPr lang="ru-RU" sz="1400" dirty="0"/>
              <a:t>»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26495" y="4149080"/>
            <a:ext cx="2520280" cy="1384995"/>
          </a:xfrm>
          <a:prstGeom prst="rect">
            <a:avLst/>
          </a:prstGeom>
          <a:solidFill>
            <a:schemeClr val="bg2">
              <a:lumMod val="20000"/>
              <a:lumOff val="80000"/>
              <a:alpha val="50196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Критерий успешности проекта: </a:t>
            </a:r>
            <a:r>
              <a:rPr lang="ru-RU" sz="1200" dirty="0" smtClean="0"/>
              <a:t>горизонтальная консолидация ресурсов </a:t>
            </a:r>
            <a:r>
              <a:rPr lang="ru-RU" sz="1200" dirty="0"/>
              <a:t>муниципальных образований в вопросе гармонизации межнациональных отношений, профилактики </a:t>
            </a:r>
            <a:r>
              <a:rPr lang="ru-RU" sz="1200" dirty="0" smtClean="0"/>
              <a:t>экстремизма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26495" y="1196752"/>
            <a:ext cx="252028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Проблема: </a:t>
            </a:r>
            <a:r>
              <a:rPr lang="ru-RU" sz="1200" dirty="0"/>
              <a:t>недостаточная координация между муниципальными образованиями в вопросе </a:t>
            </a:r>
            <a:r>
              <a:rPr lang="ru-RU" sz="1200" dirty="0" smtClean="0"/>
              <a:t>формирования межнациональных </a:t>
            </a:r>
            <a:r>
              <a:rPr lang="ru-RU" sz="1200" dirty="0"/>
              <a:t>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251840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23" y="122594"/>
            <a:ext cx="8994059" cy="634353"/>
          </a:xfrm>
        </p:spPr>
        <p:txBody>
          <a:bodyPr/>
          <a:lstStyle/>
          <a:p>
            <a:r>
              <a:rPr lang="ru-RU" sz="2000" dirty="0" smtClean="0"/>
              <a:t>5. </a:t>
            </a:r>
            <a:r>
              <a:rPr lang="ru-RU" sz="2000" dirty="0"/>
              <a:t>«Диалог регионов - амбассадоры культуры»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6495" y="3234662"/>
            <a:ext cx="2338273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Задача проекта</a:t>
            </a:r>
            <a:r>
              <a:rPr lang="ru-RU" sz="1200" dirty="0"/>
              <a:t>: формирование каналов культурного обмена </a:t>
            </a:r>
            <a:r>
              <a:rPr lang="ru-RU" sz="1200" dirty="0" smtClean="0"/>
              <a:t>«Югра </a:t>
            </a:r>
            <a:r>
              <a:rPr lang="ru-RU" sz="1200" dirty="0"/>
              <a:t>– Северный Кавказ»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6775" y="908720"/>
            <a:ext cx="622670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/>
              <a:t>Инструментарий проекта</a:t>
            </a:r>
            <a:r>
              <a:rPr lang="ru-RU" sz="1400" dirty="0"/>
              <a:t>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/>
              <a:t>Обмен делегациями молодежи</a:t>
            </a:r>
            <a:r>
              <a:rPr lang="ru-RU" sz="1400" dirty="0"/>
              <a:t> (молодежь </a:t>
            </a:r>
            <a:r>
              <a:rPr lang="ru-RU" sz="1400" dirty="0" smtClean="0"/>
              <a:t>Югры </a:t>
            </a:r>
            <a:r>
              <a:rPr lang="ru-RU" sz="1400" dirty="0"/>
              <a:t>посещает знаковые места – природа, история - Северного Кавказа, молодежь Северного Кавказа посещает знаковые места </a:t>
            </a:r>
            <a:r>
              <a:rPr lang="ru-RU" sz="1400" dirty="0" smtClean="0"/>
              <a:t>Югры)</a:t>
            </a:r>
            <a:r>
              <a:rPr lang="ru-RU" sz="1400" dirty="0"/>
              <a:t> </a:t>
            </a:r>
            <a:r>
              <a:rPr lang="ru-RU" sz="1400" dirty="0" smtClean="0"/>
              <a:t>и проведение </a:t>
            </a:r>
            <a:r>
              <a:rPr lang="ru-RU" sz="1400" dirty="0"/>
              <a:t>по итогам фотовыставки </a:t>
            </a:r>
            <a:r>
              <a:rPr lang="ru-RU" sz="1400" dirty="0" smtClean="0"/>
              <a:t>«Наша Родина– </a:t>
            </a:r>
            <a:r>
              <a:rPr lang="ru-RU" sz="1400" dirty="0"/>
              <a:t>Россия!»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/>
              <a:t>Обмен </a:t>
            </a:r>
            <a:r>
              <a:rPr lang="ru-RU" sz="1400" b="1" dirty="0"/>
              <a:t>делегациями чиновников</a:t>
            </a:r>
            <a:r>
              <a:rPr lang="ru-RU" sz="1400" dirty="0"/>
              <a:t> </a:t>
            </a:r>
            <a:r>
              <a:rPr lang="ru-RU" sz="1400" dirty="0" smtClean="0"/>
              <a:t>муниципального </a:t>
            </a:r>
            <a:r>
              <a:rPr lang="ru-RU" sz="1400" dirty="0"/>
              <a:t>уровня, отвечающих за </a:t>
            </a:r>
            <a:r>
              <a:rPr lang="ru-RU" sz="1400" dirty="0" smtClean="0"/>
              <a:t>             1</a:t>
            </a:r>
            <a:r>
              <a:rPr lang="ru-RU" sz="1400" dirty="0"/>
              <a:t>) </a:t>
            </a:r>
            <a:r>
              <a:rPr lang="ru-RU" sz="1400" dirty="0" smtClean="0"/>
              <a:t>межнациональное согласие, </a:t>
            </a:r>
            <a:r>
              <a:rPr lang="ru-RU" sz="1400" dirty="0"/>
              <a:t>2) </a:t>
            </a:r>
            <a:r>
              <a:rPr lang="ru-RU" sz="1400" dirty="0" smtClean="0"/>
              <a:t>культуру и спорт, 3) профилактику терроризма и экстремизма, </a:t>
            </a:r>
            <a:r>
              <a:rPr lang="ru-RU" sz="1400" b="1" dirty="0"/>
              <a:t>выработка платформ </a:t>
            </a:r>
            <a:r>
              <a:rPr lang="ru-RU" sz="1400" b="1" dirty="0" smtClean="0"/>
              <a:t>межмуниципального сотрудничества регионов России</a:t>
            </a:r>
            <a:endParaRPr lang="ru-RU" sz="1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/>
              <a:t>Взаимодействие журналистов </a:t>
            </a:r>
            <a:r>
              <a:rPr lang="ru-RU" sz="1400" b="1" dirty="0"/>
              <a:t>и популярных </a:t>
            </a:r>
            <a:r>
              <a:rPr lang="ru-RU" sz="1400" b="1" dirty="0" err="1"/>
              <a:t>блогеров</a:t>
            </a:r>
            <a:r>
              <a:rPr lang="ru-RU" sz="1400" dirty="0"/>
              <a:t> с последующей </a:t>
            </a:r>
            <a:r>
              <a:rPr lang="ru-RU" sz="1400" dirty="0" smtClean="0"/>
              <a:t>подготовкой материалов </a:t>
            </a:r>
            <a:r>
              <a:rPr lang="ru-RU" sz="1400" b="1" dirty="0"/>
              <a:t>под общей тематической линией: «Какие мы на самом </a:t>
            </a:r>
            <a:r>
              <a:rPr lang="ru-RU" sz="1400" b="1" dirty="0" smtClean="0"/>
              <a:t>деле»</a:t>
            </a:r>
            <a:endParaRPr lang="ru-RU" sz="1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/>
              <a:t>Повышение профессиональных компетенций  журналистов </a:t>
            </a:r>
            <a:r>
              <a:rPr lang="ru-RU" sz="1400" dirty="0" smtClean="0"/>
              <a:t>в вопросах этичного </a:t>
            </a:r>
            <a:r>
              <a:rPr lang="ru-RU" sz="1400" dirty="0"/>
              <a:t>и корректного освещения темы межнациональных отношений и </a:t>
            </a:r>
            <a:r>
              <a:rPr lang="ru-RU" sz="1400" b="1" dirty="0"/>
              <a:t>продвижения позитивной повестки</a:t>
            </a:r>
            <a:r>
              <a:rPr lang="ru-RU" sz="1400" dirty="0"/>
              <a:t>, где </a:t>
            </a:r>
            <a:r>
              <a:rPr lang="ru-RU" sz="1400" b="1" dirty="0"/>
              <a:t>акцент</a:t>
            </a:r>
            <a:r>
              <a:rPr lang="ru-RU" sz="1400" dirty="0"/>
              <a:t> делается </a:t>
            </a:r>
            <a:r>
              <a:rPr lang="ru-RU" sz="1400" b="1" dirty="0"/>
              <a:t>на «историях успеха»</a:t>
            </a:r>
            <a:r>
              <a:rPr lang="ru-RU" sz="1400" dirty="0"/>
              <a:t>, </a:t>
            </a:r>
            <a:r>
              <a:rPr lang="ru-RU" sz="1400" dirty="0" smtClean="0"/>
              <a:t>в том числе проведение </a:t>
            </a:r>
            <a:r>
              <a:rPr lang="ru-RU" sz="1400" b="1" dirty="0"/>
              <a:t>конкурсов</a:t>
            </a:r>
            <a:r>
              <a:rPr lang="ru-RU" sz="1400" dirty="0"/>
              <a:t> журналистских работ на </a:t>
            </a:r>
            <a:r>
              <a:rPr lang="ru-RU" sz="1400" b="1" dirty="0"/>
              <a:t>лучшие позитивные материалы </a:t>
            </a:r>
            <a:r>
              <a:rPr lang="ru-RU" sz="1400" b="1" dirty="0" smtClean="0"/>
              <a:t>«Представители </a:t>
            </a:r>
            <a:r>
              <a:rPr lang="ru-RU" sz="1400" b="1" dirty="0"/>
              <a:t>Северного Кавказа в </a:t>
            </a:r>
            <a:r>
              <a:rPr lang="ru-RU" sz="1400" b="1" dirty="0" smtClean="0"/>
              <a:t>Югре»</a:t>
            </a:r>
            <a:r>
              <a:rPr lang="ru-RU" sz="1400" dirty="0" smtClean="0"/>
              <a:t>  </a:t>
            </a:r>
            <a:r>
              <a:rPr lang="ru-RU" sz="1400" b="1" dirty="0" smtClean="0"/>
              <a:t>     </a:t>
            </a:r>
            <a:endParaRPr lang="ru-RU" sz="1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/>
              <a:t>Обмен творческими коллективами</a:t>
            </a:r>
            <a:r>
              <a:rPr lang="ru-RU" sz="1400" dirty="0"/>
              <a:t> (музыка, песни, танцы, ведущие </a:t>
            </a:r>
            <a:r>
              <a:rPr lang="ru-RU" sz="1400" dirty="0" smtClean="0"/>
              <a:t>шеф-повара </a:t>
            </a:r>
            <a:r>
              <a:rPr lang="ru-RU" sz="1400" dirty="0"/>
              <a:t>национальной кухни с мастер-классами</a:t>
            </a:r>
            <a:r>
              <a:rPr lang="ru-RU" sz="1400" dirty="0" smtClean="0"/>
              <a:t>)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26495" y="4005064"/>
            <a:ext cx="2338273" cy="1569660"/>
          </a:xfrm>
          <a:prstGeom prst="rect">
            <a:avLst/>
          </a:prstGeom>
          <a:solidFill>
            <a:schemeClr val="bg2">
              <a:lumMod val="20000"/>
              <a:lumOff val="80000"/>
              <a:alpha val="50196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Критерий успешности проекта: </a:t>
            </a:r>
            <a:r>
              <a:rPr lang="ru-RU" sz="1200" dirty="0"/>
              <a:t>закрепление в массовом сознании в </a:t>
            </a:r>
            <a:r>
              <a:rPr lang="ru-RU" sz="1200" dirty="0" smtClean="0"/>
              <a:t>Югре объективного представления </a:t>
            </a:r>
            <a:r>
              <a:rPr lang="ru-RU" sz="1200" dirty="0"/>
              <a:t>о том, что выходцы с Северного Кавказа – это граждане России со своими богатыми традициями, а не «чужие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26494" y="1340768"/>
            <a:ext cx="2338273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Проблема: </a:t>
            </a:r>
            <a:r>
              <a:rPr lang="ru-RU" sz="1200" dirty="0" smtClean="0"/>
              <a:t>недостаточность </a:t>
            </a:r>
            <a:r>
              <a:rPr lang="ru-RU" sz="1200" dirty="0"/>
              <a:t>реальных знаний </a:t>
            </a:r>
            <a:r>
              <a:rPr lang="ru-RU" sz="1200" dirty="0" smtClean="0"/>
              <a:t>и поверхностное представление о </a:t>
            </a:r>
            <a:r>
              <a:rPr lang="ru-RU" sz="1200" dirty="0"/>
              <a:t>культуре, обычаях и традициях других народов, </a:t>
            </a:r>
            <a:r>
              <a:rPr lang="ru-RU" sz="1200" dirty="0" smtClean="0"/>
              <a:t>подмена </a:t>
            </a:r>
            <a:r>
              <a:rPr lang="ru-RU" sz="1200" dirty="0"/>
              <a:t>их </a:t>
            </a:r>
            <a:r>
              <a:rPr lang="ru-RU" sz="1200" dirty="0" smtClean="0"/>
              <a:t>негативными </a:t>
            </a:r>
            <a:r>
              <a:rPr lang="ru-RU" sz="1200" dirty="0"/>
              <a:t>стереотипами </a:t>
            </a:r>
            <a:r>
              <a:rPr lang="ru-RU" sz="1200" dirty="0" smtClean="0"/>
              <a:t>(сильны </a:t>
            </a:r>
            <a:r>
              <a:rPr lang="ru-RU" sz="1200" dirty="0"/>
              <a:t>стереотипы и искаженные представления о народах Северного Кавказа) </a:t>
            </a:r>
          </a:p>
        </p:txBody>
      </p:sp>
    </p:spTree>
    <p:extLst>
      <p:ext uri="{BB962C8B-B14F-4D97-AF65-F5344CB8AC3E}">
        <p14:creationId xmlns:p14="http://schemas.microsoft.com/office/powerpoint/2010/main" val="30380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223" y="122594"/>
            <a:ext cx="8994059" cy="634353"/>
          </a:xfrm>
        </p:spPr>
        <p:txBody>
          <a:bodyPr/>
          <a:lstStyle/>
          <a:p>
            <a:r>
              <a:rPr lang="ru-RU" sz="2000" dirty="0" smtClean="0"/>
              <a:t>6. «</a:t>
            </a:r>
            <a:r>
              <a:rPr lang="ru-RU" sz="2000" dirty="0"/>
              <a:t>Выявление </a:t>
            </a:r>
            <a:r>
              <a:rPr lang="ru-RU" sz="2000" dirty="0" err="1"/>
              <a:t>ЛОМов</a:t>
            </a:r>
            <a:r>
              <a:rPr lang="ru-RU" sz="2000" dirty="0"/>
              <a:t> из числа спортсменов, пользующихся авторитетом среди молодежи»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0873" y="2062881"/>
            <a:ext cx="4082466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Задача проекта</a:t>
            </a:r>
            <a:r>
              <a:rPr lang="ru-RU" sz="1200" dirty="0"/>
              <a:t>: поиск среди этнической молодежи, занимающейся спортом (особый акцент на популярные на Северном Кавказа борьбу и ММА) лидеров общественного мнения, готовых конструктивно сотрудничать с местными муниципальными властями и правоохранительными </a:t>
            </a:r>
            <a:r>
              <a:rPr lang="ru-RU" sz="1200" dirty="0" smtClean="0"/>
              <a:t>органами. 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908720"/>
            <a:ext cx="417646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/>
              <a:t>Инструментарий проекта</a:t>
            </a:r>
            <a:r>
              <a:rPr lang="ru-RU" sz="1400" dirty="0"/>
              <a:t>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Выявление перспективных </a:t>
            </a:r>
            <a:r>
              <a:rPr lang="ru-RU" sz="1400" b="1" dirty="0" err="1"/>
              <a:t>ЛОМов</a:t>
            </a:r>
            <a:r>
              <a:rPr lang="ru-RU" sz="1400" b="1" dirty="0"/>
              <a:t> </a:t>
            </a:r>
            <a:r>
              <a:rPr lang="ru-RU" sz="1400" dirty="0"/>
              <a:t>в залах борьбы/ММА и тренажерных залах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Организация взаимодействия выявленных </a:t>
            </a:r>
            <a:r>
              <a:rPr lang="ru-RU" sz="1400" b="1" dirty="0" err="1" smtClean="0"/>
              <a:t>ЛОМов</a:t>
            </a:r>
            <a:r>
              <a:rPr lang="ru-RU" sz="1400" b="1" dirty="0" smtClean="0"/>
              <a:t> с </a:t>
            </a:r>
            <a:r>
              <a:rPr lang="ru-RU" sz="1400" b="1" dirty="0"/>
              <a:t>кураторами</a:t>
            </a:r>
            <a:r>
              <a:rPr lang="ru-RU" sz="1400" dirty="0"/>
              <a:t> в органах </a:t>
            </a:r>
            <a:r>
              <a:rPr lang="ru-RU" sz="1400" dirty="0" smtClean="0"/>
              <a:t>местного самоуправления </a:t>
            </a:r>
            <a:r>
              <a:rPr lang="ru-RU" sz="1400" dirty="0"/>
              <a:t>и правоохранительных органах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Содействие в продвижении и узнаваемости </a:t>
            </a:r>
            <a:r>
              <a:rPr lang="ru-RU" sz="1400" dirty="0" err="1"/>
              <a:t>ЛОМов</a:t>
            </a: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Формирование </a:t>
            </a:r>
            <a:r>
              <a:rPr lang="ru-RU" sz="1400" b="1" dirty="0" smtClean="0"/>
              <a:t>конструктивного </a:t>
            </a:r>
            <a:r>
              <a:rPr lang="ru-RU" sz="1400" b="1" dirty="0"/>
              <a:t>диалога и </a:t>
            </a:r>
            <a:r>
              <a:rPr lang="ru-RU" sz="1400" b="1" dirty="0" smtClean="0"/>
              <a:t>каналов коммуникации </a:t>
            </a:r>
            <a:r>
              <a:rPr lang="ru-RU" sz="1400" b="1" dirty="0"/>
              <a:t>с </a:t>
            </a:r>
            <a:r>
              <a:rPr lang="ru-RU" sz="1400" b="1" dirty="0" smtClean="0"/>
              <a:t>выявленными молодыми </a:t>
            </a:r>
            <a:r>
              <a:rPr lang="ru-RU" sz="1400" b="1" dirty="0" err="1"/>
              <a:t>ЛОМами</a:t>
            </a:r>
            <a:r>
              <a:rPr lang="ru-RU" sz="1400" dirty="0"/>
              <a:t> </a:t>
            </a:r>
            <a:r>
              <a:rPr lang="ru-RU" sz="1400" dirty="0" smtClean="0"/>
              <a:t>с использованием ресурсов социальных сетей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6494" y="3661228"/>
            <a:ext cx="4082466" cy="646331"/>
          </a:xfrm>
          <a:prstGeom prst="rect">
            <a:avLst/>
          </a:prstGeom>
          <a:solidFill>
            <a:schemeClr val="bg2">
              <a:lumMod val="20000"/>
              <a:lumOff val="80000"/>
              <a:alpha val="50196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Критерий успешности проекта: </a:t>
            </a:r>
            <a:r>
              <a:rPr lang="ru-RU" sz="1200" dirty="0" smtClean="0"/>
              <a:t>увеличение количества реальных </a:t>
            </a:r>
            <a:r>
              <a:rPr lang="ru-RU" sz="1200" dirty="0" err="1" smtClean="0"/>
              <a:t>ЛОМов</a:t>
            </a:r>
            <a:r>
              <a:rPr lang="ru-RU" sz="1200" dirty="0" smtClean="0"/>
              <a:t> </a:t>
            </a:r>
            <a:r>
              <a:rPr lang="ru-RU" sz="1200" dirty="0"/>
              <a:t>и налаженного треугольника взаимодействия: «власть – новые </a:t>
            </a:r>
            <a:r>
              <a:rPr lang="ru-RU" sz="1200" dirty="0" err="1"/>
              <a:t>ЛОМы</a:t>
            </a:r>
            <a:r>
              <a:rPr lang="ru-RU" sz="1200" dirty="0"/>
              <a:t> – </a:t>
            </a:r>
            <a:r>
              <a:rPr lang="ru-RU" sz="1200" dirty="0" smtClean="0"/>
              <a:t>молодежь»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26494" y="1178539"/>
            <a:ext cx="408246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Проблема: </a:t>
            </a:r>
            <a:r>
              <a:rPr lang="ru-RU" sz="1200" dirty="0" smtClean="0"/>
              <a:t>отсутствие достаточного количества </a:t>
            </a:r>
            <a:r>
              <a:rPr lang="ru-RU" sz="1200" dirty="0" err="1" smtClean="0"/>
              <a:t>ЛОМов</a:t>
            </a:r>
            <a:r>
              <a:rPr lang="ru-RU" sz="1200" dirty="0"/>
              <a:t>, сотрудничающих с </a:t>
            </a:r>
            <a:r>
              <a:rPr lang="ru-RU" sz="1200" dirty="0" smtClean="0"/>
              <a:t>властью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29819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ower_Rus">
  <a:themeElements>
    <a:clrScheme name="Шаблон ВЦИОМ">
      <a:dk1>
        <a:sysClr val="windowText" lastClr="000000"/>
      </a:dk1>
      <a:lt1>
        <a:sysClr val="window" lastClr="FFFFFF"/>
      </a:lt1>
      <a:dk2>
        <a:srgbClr val="B50032"/>
      </a:dk2>
      <a:lt2>
        <a:srgbClr val="78408E"/>
      </a:lt2>
      <a:accent1>
        <a:srgbClr val="009A70"/>
      </a:accent1>
      <a:accent2>
        <a:srgbClr val="008A98"/>
      </a:accent2>
      <a:accent3>
        <a:srgbClr val="5595D0"/>
      </a:accent3>
      <a:accent4>
        <a:srgbClr val="35578E"/>
      </a:accent4>
      <a:accent5>
        <a:srgbClr val="DB4227"/>
      </a:accent5>
      <a:accent6>
        <a:srgbClr val="FFED00"/>
      </a:accent6>
      <a:hlink>
        <a:srgbClr val="B50032"/>
      </a:hlink>
      <a:folHlink>
        <a:srgbClr val="78408E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arrow"/>
        </a:ln>
      </a:spPr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b="1" dirty="0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ВЦИОМ">
      <a:dk1>
        <a:srgbClr val="000000"/>
      </a:dk1>
      <a:lt1>
        <a:srgbClr val="FFFFFF"/>
      </a:lt1>
      <a:dk2>
        <a:srgbClr val="00A289"/>
      </a:dk2>
      <a:lt2>
        <a:srgbClr val="5B9BD5"/>
      </a:lt2>
      <a:accent1>
        <a:srgbClr val="92D050"/>
      </a:accent1>
      <a:accent2>
        <a:srgbClr val="00B050"/>
      </a:accent2>
      <a:accent3>
        <a:srgbClr val="FF5050"/>
      </a:accent3>
      <a:accent4>
        <a:srgbClr val="FF0000"/>
      </a:accent4>
      <a:accent5>
        <a:srgbClr val="FFC000"/>
      </a:accent5>
      <a:accent6>
        <a:srgbClr val="ED7D31"/>
      </a:accent6>
      <a:hlink>
        <a:srgbClr val="5B9BD5"/>
      </a:hlink>
      <a:folHlink>
        <a:srgbClr val="7F6000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  <a:fontScheme name="Franklin Gothic">
    <a:majorFont>
      <a:latin typeface="Franklin Gothic Medium"/>
      <a:ea typeface=""/>
      <a:cs typeface=""/>
      <a:font script="Jpan" typeface="HG創英角ｺﾞｼｯｸUB"/>
      <a:font script="Hang" typeface="돋움"/>
      <a:font script="Hans" typeface="隶书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Franklin Gothic Book"/>
      <a:ea typeface=""/>
      <a:cs typeface=""/>
      <a:font script="Jpan" typeface="HGｺﾞｼｯｸE"/>
      <a:font script="Hang" typeface="돋움"/>
      <a:font script="Hans" typeface="华文楷体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94083</TotalTime>
  <Words>2099</Words>
  <Application>Microsoft Office PowerPoint</Application>
  <PresentationFormat>Лист A4 (210x297 мм)</PresentationFormat>
  <Paragraphs>182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Power_Rus</vt:lpstr>
      <vt:lpstr>Тема Office</vt:lpstr>
      <vt:lpstr>Презентация PowerPoint</vt:lpstr>
      <vt:lpstr>Ключевые выводы</vt:lpstr>
      <vt:lpstr>Рекомендуемые проекты  </vt:lpstr>
      <vt:lpstr>1. «Видеоролики, созданные с участием НКО и направленные на информирование иностранных граждан о принятых в регионе нормах общения и поведения» </vt:lpstr>
      <vt:lpstr>2. «Справочно-диспетчерская служба для иностранных граждан на их родных языках»  </vt:lpstr>
      <vt:lpstr>3. «Положительная информационная повестка в СМИ с акцентом на социальный эффект»</vt:lpstr>
      <vt:lpstr>4. «Межмуниципальное сотрудничество»</vt:lpstr>
      <vt:lpstr>5. «Диалог регионов - амбассадоры культуры»</vt:lpstr>
      <vt:lpstr>6. «Выявление ЛОМов из числа спортсменов, пользующихся авторитетом среди молодежи»  </vt:lpstr>
      <vt:lpstr>7. «Молодежные кросс-культурные досуговые центры»  </vt:lpstr>
      <vt:lpstr>8. «Повышение квалификации представителей органов местного самоуправления, ответственных за социальную и культурную адаптацию иностранных граждан»  </vt:lpstr>
      <vt:lpstr>  Ключевые показатели  </vt:lpstr>
      <vt:lpstr>Ключевые показатели*</vt:lpstr>
      <vt:lpstr>Заметность межнациональных конфликтов</vt:lpstr>
      <vt:lpstr>Трудовые мигранты: восприятие</vt:lpstr>
      <vt:lpstr>Восприятие равенства прав и возможностей</vt:lpstr>
      <vt:lpstr>Восприятие работы органов власти в сфере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Даудрих Наталья</dc:creator>
  <cp:lastModifiedBy>Карпова Елена Ивановна</cp:lastModifiedBy>
  <cp:revision>10828</cp:revision>
  <cp:lastPrinted>2019-08-27T09:32:01Z</cp:lastPrinted>
  <dcterms:created xsi:type="dcterms:W3CDTF">2013-08-02T11:29:03Z</dcterms:created>
  <dcterms:modified xsi:type="dcterms:W3CDTF">2021-12-13T04:48:42Z</dcterms:modified>
</cp:coreProperties>
</file>