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57" r:id="rId5"/>
    <p:sldId id="268" r:id="rId6"/>
    <p:sldId id="262" r:id="rId7"/>
    <p:sldId id="267" r:id="rId8"/>
    <p:sldId id="258" r:id="rId9"/>
    <p:sldId id="274" r:id="rId10"/>
    <p:sldId id="270" r:id="rId11"/>
    <p:sldId id="259" r:id="rId12"/>
    <p:sldId id="271" r:id="rId13"/>
    <p:sldId id="272" r:id="rId14"/>
    <p:sldId id="269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1115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3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58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71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1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96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6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6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72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05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58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7BA29-43AD-44A7-A78F-4129BF12A35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EC692-DE4E-4F00-AB4C-0F840B3C3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8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valeriavinogradova3@gmail.com" TargetMode="External"/><Relationship Id="rId4" Type="http://schemas.openxmlformats.org/officeDocument/2006/relationships/hyperlink" Target="mailto:Alex.Bobretsova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69998"/>
            <a:ext cx="8939284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4466302"/>
            <a:ext cx="8939284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5534168" y="1084044"/>
            <a:ext cx="681023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765576" y="-13648"/>
            <a:ext cx="1596788" cy="218364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807607">
            <a:off x="10969643" y="480495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 rot="19781787">
            <a:off x="9958477" y="360468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19781787">
            <a:off x="9948311" y="136725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1807607">
            <a:off x="10969642" y="245546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807607">
            <a:off x="10969644" y="23622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36518" y="2703678"/>
            <a:ext cx="88472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ТУРАКСЕЛЕРАТОР</a:t>
            </a:r>
            <a:r>
              <a:rPr lang="en-US" sz="4000" b="1" dirty="0">
                <a:solidFill>
                  <a:schemeClr val="bg1"/>
                </a:solidFill>
                <a:latin typeface="Trebuchet MS" panose="020B0603020202020204" pitchFamily="34" charset="0"/>
              </a:rPr>
              <a:t>:</a:t>
            </a:r>
            <a:r>
              <a:rPr lang="ru-RU" sz="4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 ТРЕКИНГ 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И СОПРОВОЖДЕНИЕ ПРОЕКТОВ</a:t>
            </a:r>
            <a:endParaRPr lang="ru-RU" sz="40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6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69998"/>
            <a:ext cx="8939284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4466302"/>
            <a:ext cx="8939284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5534168" y="1084044"/>
            <a:ext cx="681023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765576" y="-13648"/>
            <a:ext cx="1596788" cy="218364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807607">
            <a:off x="10969643" y="480495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 rot="19781787">
            <a:off x="9958477" y="360468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19781787">
            <a:off x="9948311" y="136725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1807607">
            <a:off x="10969642" y="245546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807607">
            <a:off x="10969644" y="23622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36518" y="2703678"/>
            <a:ext cx="88472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ТРЕКЕРЫ ПРОЕКТА ТУРАКСЕЛЕРАТОР</a:t>
            </a:r>
            <a:endParaRPr lang="ru-RU" sz="40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7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518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ПРОФАЙЛ ТРЕКЕРА ПРОЕКТА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40569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10964641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9959008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10964639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9959006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10969648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772" y="2023819"/>
            <a:ext cx="3570292" cy="357029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69972" y="1995409"/>
            <a:ext cx="359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АНТОНИНА ДОРОГОВА</a:t>
            </a:r>
            <a:endParaRPr lang="ru-RU" sz="2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78716" y="2728751"/>
            <a:ext cx="156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ОПЫТ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78716" y="3143752"/>
            <a:ext cx="40518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Эксперт 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по разработке идей, концепций, проектированию событий </a:t>
            </a:r>
            <a:r>
              <a:rPr lang="ru-RU" sz="11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и 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проектов в сфере культуры и туризма, совладелец и генеральный директор предприятий народных художественных промыслов ООО «</a:t>
            </a:r>
            <a:r>
              <a:rPr lang="ru-RU" sz="11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Волховская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роспись» и ООО «</a:t>
            </a:r>
            <a:r>
              <a:rPr lang="ru-RU" sz="11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Шугозерская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роспись», </a:t>
            </a:r>
            <a:r>
              <a:rPr lang="ru-RU" sz="11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регулярный 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спикер федеральных и региональных деловых событий </a:t>
            </a:r>
            <a:endParaRPr lang="ru-RU" sz="1100" dirty="0" smtClean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r>
              <a:rPr lang="ru-RU" sz="11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по </a:t>
            </a:r>
            <a:r>
              <a:rPr lang="ru-RU" sz="11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теме культуры, туризма, ремесла, дизайна, развития территорий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78716" y="4866444"/>
            <a:ext cx="2541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НАПРАВЛЕНИЯ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65557" y="5160549"/>
            <a:ext cx="37355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rebuchet MS" panose="020B0603020202020204" pitchFamily="34" charset="0"/>
              </a:rPr>
              <a:t>#туризм: </a:t>
            </a:r>
            <a:r>
              <a:rPr lang="ru-RU" sz="1100" dirty="0" smtClean="0">
                <a:latin typeface="Trebuchet MS" panose="020B0603020202020204" pitchFamily="34" charset="0"/>
              </a:rPr>
              <a:t>коммуникация, сувенирная продукция, событийный туризм; #</a:t>
            </a:r>
            <a:r>
              <a:rPr lang="ru-RU" sz="1100" dirty="0" err="1" smtClean="0">
                <a:latin typeface="Trebuchet MS" panose="020B0603020202020204" pitchFamily="34" charset="0"/>
              </a:rPr>
              <a:t>управление_проектами</a:t>
            </a:r>
            <a:r>
              <a:rPr lang="ru-RU" sz="1100" dirty="0" smtClean="0">
                <a:latin typeface="Trebuchet MS" panose="020B0603020202020204" pitchFamily="34" charset="0"/>
              </a:rPr>
              <a:t> #культура #GR</a:t>
            </a:r>
            <a:endParaRPr lang="ru-RU" sz="11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518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rebuchet MS" panose="020B0603020202020204" pitchFamily="34" charset="0"/>
              </a:rPr>
              <a:t>ПРОФАЙЛ ТРЕКЕРА ПРОЕКТА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40569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10964641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9959008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10964639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9959006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10969648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91" y="1966146"/>
            <a:ext cx="3579124" cy="357912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369972" y="3027548"/>
            <a:ext cx="373556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rebuchet MS" panose="020B0603020202020204" pitchFamily="34" charset="0"/>
              </a:rPr>
              <a:t>Руководитель проектного офиса Союза Дизайнеров России, эксперт по развитию въездного туризма </a:t>
            </a:r>
          </a:p>
          <a:p>
            <a:r>
              <a:rPr lang="ru-RU" sz="1100" dirty="0" smtClean="0">
                <a:latin typeface="Trebuchet MS" panose="020B0603020202020204" pitchFamily="34" charset="0"/>
              </a:rPr>
              <a:t>АО </a:t>
            </a:r>
            <a:r>
              <a:rPr lang="ru-RU" sz="1100" dirty="0">
                <a:latin typeface="Trebuchet MS" panose="020B0603020202020204" pitchFamily="34" charset="0"/>
              </a:rPr>
              <a:t>«Российский экспортный центр</a:t>
            </a:r>
            <a:r>
              <a:rPr lang="ru-RU" sz="1100" dirty="0" smtClean="0">
                <a:latin typeface="Trebuchet MS" panose="020B0603020202020204" pitchFamily="34" charset="0"/>
              </a:rPr>
              <a:t>», руководитель </a:t>
            </a:r>
            <a:r>
              <a:rPr lang="ru-RU" sz="1100" dirty="0">
                <a:latin typeface="Trebuchet MS" panose="020B0603020202020204" pitchFamily="34" charset="0"/>
              </a:rPr>
              <a:t>проекта по развитию экспорта туристических </a:t>
            </a:r>
            <a:r>
              <a:rPr lang="ru-RU" sz="1100" dirty="0" smtClean="0">
                <a:latin typeface="Trebuchet MS" panose="020B0603020202020204" pitchFamily="34" charset="0"/>
              </a:rPr>
              <a:t>услуг, курирование направлений «Молодежное предпринимательство», «Экология и формирование эко-мышления», «</a:t>
            </a:r>
            <a:r>
              <a:rPr lang="ru-RU" sz="1100" dirty="0" err="1" smtClean="0">
                <a:latin typeface="Trebuchet MS" panose="020B0603020202020204" pitchFamily="34" charset="0"/>
              </a:rPr>
              <a:t>Урбанистика</a:t>
            </a:r>
            <a:r>
              <a:rPr lang="ru-RU" sz="1100" dirty="0" smtClean="0">
                <a:latin typeface="Trebuchet MS" panose="020B0603020202020204" pitchFamily="34" charset="0"/>
              </a:rPr>
              <a:t> и культура добрососедства» и другие в рамках Московского молодежного многофункционального центр</a:t>
            </a:r>
            <a:r>
              <a:rPr lang="ru-RU" sz="1100" dirty="0">
                <a:latin typeface="Trebuchet MS" panose="020B0603020202020204" pitchFamily="34" charset="0"/>
              </a:rPr>
              <a:t>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38531" y="1992486"/>
            <a:ext cx="359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ДАРЬЯ ШАМРАЙ</a:t>
            </a:r>
            <a:endParaRPr lang="ru-RU" sz="2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78716" y="2728751"/>
            <a:ext cx="156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ОПЫТ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78716" y="4866444"/>
            <a:ext cx="2541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НАПРАВЛЕНИЯ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65557" y="5160549"/>
            <a:ext cx="3735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rebuchet MS" panose="020B0603020202020204" pitchFamily="34" charset="0"/>
              </a:rPr>
              <a:t>#туризм: экспорт туристических услуг,</a:t>
            </a:r>
          </a:p>
          <a:p>
            <a:r>
              <a:rPr lang="ru-RU" sz="1100" dirty="0">
                <a:latin typeface="Trebuchet MS" panose="020B0603020202020204" pitchFamily="34" charset="0"/>
              </a:rPr>
              <a:t>маркетинг территорий, событийный</a:t>
            </a:r>
          </a:p>
          <a:p>
            <a:r>
              <a:rPr lang="ru-RU" sz="1100" dirty="0">
                <a:latin typeface="Trebuchet MS" panose="020B0603020202020204" pitchFamily="34" charset="0"/>
              </a:rPr>
              <a:t>туризм</a:t>
            </a:r>
            <a:r>
              <a:rPr lang="ru-RU" sz="1100" dirty="0" smtClean="0">
                <a:latin typeface="Trebuchet MS" panose="020B0603020202020204" pitchFamily="34" charset="0"/>
              </a:rPr>
              <a:t>; #</a:t>
            </a:r>
            <a:r>
              <a:rPr lang="ru-RU" sz="1100" dirty="0" err="1" smtClean="0">
                <a:latin typeface="Trebuchet MS" panose="020B0603020202020204" pitchFamily="34" charset="0"/>
              </a:rPr>
              <a:t>управление_проектами</a:t>
            </a:r>
            <a:r>
              <a:rPr lang="ru-RU" sz="1100" dirty="0" smtClean="0">
                <a:latin typeface="Trebuchet MS" panose="020B0603020202020204" pitchFamily="34" charset="0"/>
              </a:rPr>
              <a:t> #молодежь #культура #психология </a:t>
            </a:r>
            <a:r>
              <a:rPr lang="ru-RU" sz="1100" dirty="0">
                <a:latin typeface="Trebuchet MS" panose="020B0603020202020204" pitchFamily="34" charset="0"/>
              </a:rPr>
              <a:t>#</a:t>
            </a:r>
            <a:r>
              <a:rPr lang="ru-RU" sz="1100" dirty="0" smtClean="0">
                <a:latin typeface="Trebuchet MS" panose="020B0603020202020204" pitchFamily="34" charset="0"/>
              </a:rPr>
              <a:t>тренинги #GR</a:t>
            </a:r>
            <a:endParaRPr lang="ru-RU" sz="11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43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518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rebuchet MS" panose="020B0603020202020204" pitchFamily="34" charset="0"/>
              </a:rPr>
              <a:t>ПРОФАЙЛ ТРЕКЕРА ПРОЕКТА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40569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10964641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9959008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10964639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9959006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10969648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17" y="1974977"/>
            <a:ext cx="3586567" cy="3586567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378716" y="3138531"/>
            <a:ext cx="365134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rebuchet MS" panose="020B0603020202020204" pitchFamily="34" charset="0"/>
              </a:rPr>
              <a:t>О</a:t>
            </a:r>
            <a:r>
              <a:rPr lang="ru-RU" sz="1100" dirty="0" smtClean="0">
                <a:latin typeface="Trebuchet MS" panose="020B0603020202020204" pitchFamily="34" charset="0"/>
              </a:rPr>
              <a:t>рганизационный </a:t>
            </a:r>
            <a:r>
              <a:rPr lang="ru-RU" sz="1100" dirty="0">
                <a:latin typeface="Trebuchet MS" panose="020B0603020202020204" pitchFamily="34" charset="0"/>
              </a:rPr>
              <a:t>консультант, генеральный директор консалтинговой компании «Доминанта», старший преподаватель кафедры организационного поведения </a:t>
            </a:r>
            <a:r>
              <a:rPr lang="ru-RU" sz="1100" dirty="0" smtClean="0">
                <a:latin typeface="Trebuchet MS" panose="020B0603020202020204" pitchFamily="34" charset="0"/>
              </a:rPr>
              <a:t>и </a:t>
            </a:r>
            <a:r>
              <a:rPr lang="ru-RU" sz="1100" dirty="0">
                <a:latin typeface="Trebuchet MS" panose="020B0603020202020204" pitchFamily="34" charset="0"/>
              </a:rPr>
              <a:t>управления персоналом Высшей школы менеджмента Санкт-Петербургского государственного университета, кандидат психологических наук, </a:t>
            </a:r>
            <a:r>
              <a:rPr lang="ru-RU" sz="1100" dirty="0" smtClean="0">
                <a:latin typeface="Trebuchet MS" panose="020B0603020202020204" pitchFamily="34" charset="0"/>
              </a:rPr>
              <a:t>доцент</a:t>
            </a:r>
            <a:endParaRPr lang="ru-RU" sz="1100" dirty="0">
              <a:latin typeface="Trebuchet MS" panose="020B0603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8531" y="1992486"/>
            <a:ext cx="359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ВЛАДИСЛАВ ДОМИНЯК</a:t>
            </a:r>
            <a:endParaRPr lang="ru-RU" sz="2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78716" y="2728751"/>
            <a:ext cx="156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ОПЫТ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78716" y="4866444"/>
            <a:ext cx="2541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НАПРАВЛЕНИЯ РАБОТЫ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65556" y="5160549"/>
            <a:ext cx="42483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rebuchet MS" panose="020B0603020202020204" pitchFamily="34" charset="0"/>
              </a:rPr>
              <a:t>#психология </a:t>
            </a:r>
            <a:r>
              <a:rPr lang="ru-RU" sz="1100" dirty="0">
                <a:latin typeface="Trebuchet MS" panose="020B0603020202020204" pitchFamily="34" charset="0"/>
              </a:rPr>
              <a:t>#</a:t>
            </a:r>
            <a:r>
              <a:rPr lang="ru-RU" sz="1100" dirty="0" smtClean="0">
                <a:latin typeface="Trebuchet MS" panose="020B0603020202020204" pitchFamily="34" charset="0"/>
              </a:rPr>
              <a:t>тренинги #</a:t>
            </a:r>
            <a:r>
              <a:rPr lang="ru-RU" sz="1100" dirty="0" err="1" smtClean="0">
                <a:latin typeface="Trebuchet MS" panose="020B0603020202020204" pitchFamily="34" charset="0"/>
              </a:rPr>
              <a:t>управление_персоналом</a:t>
            </a:r>
            <a:r>
              <a:rPr lang="ru-RU" sz="1100" dirty="0" smtClean="0">
                <a:latin typeface="Trebuchet MS" panose="020B0603020202020204" pitchFamily="34" charset="0"/>
              </a:rPr>
              <a:t> </a:t>
            </a:r>
            <a:r>
              <a:rPr lang="en-US" sz="1100" dirty="0" smtClean="0">
                <a:latin typeface="Trebuchet MS" panose="020B0603020202020204" pitchFamily="34" charset="0"/>
              </a:rPr>
              <a:t>#</a:t>
            </a:r>
            <a:r>
              <a:rPr lang="ru-RU" sz="1100" dirty="0" err="1" smtClean="0">
                <a:latin typeface="Trebuchet MS" panose="020B0603020202020204" pitchFamily="34" charset="0"/>
              </a:rPr>
              <a:t>организационная_лояльность</a:t>
            </a:r>
            <a:r>
              <a:rPr lang="ru-RU" sz="1100" dirty="0">
                <a:latin typeface="Trebuchet MS" panose="020B0603020202020204" pitchFamily="34" charset="0"/>
              </a:rPr>
              <a:t>  #</a:t>
            </a:r>
            <a:r>
              <a:rPr lang="ru-RU" sz="1100" dirty="0" err="1" smtClean="0">
                <a:latin typeface="Trebuchet MS" panose="020B0603020202020204" pitchFamily="34" charset="0"/>
              </a:rPr>
              <a:t>управленческий_консалтинг</a:t>
            </a:r>
            <a:endParaRPr lang="ru-RU" sz="1100" dirty="0" smtClean="0">
              <a:latin typeface="Trebuchet MS" panose="020B0603020202020204" pitchFamily="34" charset="0"/>
            </a:endParaRPr>
          </a:p>
          <a:p>
            <a:r>
              <a:rPr lang="en-US" sz="1100" dirty="0" smtClean="0">
                <a:latin typeface="Trebuchet MS" panose="020B0603020202020204" pitchFamily="34" charset="0"/>
              </a:rPr>
              <a:t>#</a:t>
            </a:r>
            <a:r>
              <a:rPr lang="ru-RU" sz="1100" dirty="0" err="1" smtClean="0">
                <a:latin typeface="Trebuchet MS" panose="020B0603020202020204" pitchFamily="34" charset="0"/>
              </a:rPr>
              <a:t>мотивация_сотрудников</a:t>
            </a:r>
            <a:r>
              <a:rPr lang="ru-RU" sz="1100" dirty="0" smtClean="0">
                <a:latin typeface="Trebuchet MS" panose="020B0603020202020204" pitchFamily="34" charset="0"/>
              </a:rPr>
              <a:t> </a:t>
            </a:r>
            <a:endParaRPr lang="ru-RU" sz="11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6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518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ТРЕКИНГ: СТОИМОСТЬ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40569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10964641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9959008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10964639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9959006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10969648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28332" y="1994595"/>
            <a:ext cx="1719069" cy="68420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 КОНСУЛЬТАЦИЙ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66901" y="1994595"/>
            <a:ext cx="1719069" cy="68420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 КОНСУЛЬТАЦИЙ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530715" y="1994595"/>
            <a:ext cx="1719069" cy="68420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15 КОНСУЛЬТАЦИЙ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64518" y="2002008"/>
            <a:ext cx="1719069" cy="68420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rebuchet MS" panose="020B0603020202020204" pitchFamily="34" charset="0"/>
              </a:rPr>
              <a:t>ДЕМО-СЕССИЯ С КОМАНДОЙ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0431" y="4221367"/>
            <a:ext cx="1950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Заполнение анкеты</a:t>
            </a:r>
          </a:p>
          <a:p>
            <a:endParaRPr lang="ru-RU" sz="1200" b="1" dirty="0" smtClean="0">
              <a:latin typeface="Trebuchet MS" panose="020B0603020202020204" pitchFamily="34" charset="0"/>
            </a:endParaRP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Получасовой </a:t>
            </a:r>
            <a:r>
              <a:rPr lang="ru-RU" sz="1200" b="1" dirty="0" err="1" smtClean="0">
                <a:latin typeface="Trebuchet MS" panose="020B0603020202020204" pitchFamily="34" charset="0"/>
              </a:rPr>
              <a:t>созвон</a:t>
            </a:r>
            <a:r>
              <a:rPr lang="ru-RU" sz="1200" b="1" dirty="0" smtClean="0">
                <a:latin typeface="Trebuchet MS" panose="020B0603020202020204" pitchFamily="34" charset="0"/>
              </a:rPr>
              <a:t>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с трекерами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и определение потребностей бизнеса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28332" y="3553882"/>
            <a:ext cx="183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ДОРАБОТКА ИДЕИ</a:t>
            </a:r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22641" y="3553881"/>
            <a:ext cx="183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ПРОДУКТОЛОГИЯ</a:t>
            </a:r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24845" y="3553880"/>
            <a:ext cx="183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УПАКОВКА ИДЕИ</a:t>
            </a:r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74221" y="3553879"/>
            <a:ext cx="183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ДИАГНОСТИКА</a:t>
            </a:r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43427" y="4216285"/>
            <a:ext cx="1950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Выявление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«большой идеи»</a:t>
            </a:r>
          </a:p>
          <a:p>
            <a:endParaRPr lang="ru-RU" sz="1200" b="1" dirty="0" smtClean="0">
              <a:latin typeface="Trebuchet MS" panose="020B0603020202020204" pitchFamily="34" charset="0"/>
            </a:endParaRP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Проектирование уникального предложения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65746" y="4216285"/>
            <a:ext cx="19506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Исследование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и составление портрета аудитории</a:t>
            </a:r>
          </a:p>
          <a:p>
            <a:endParaRPr lang="ru-RU" sz="1200" b="1" dirty="0" smtClean="0">
              <a:latin typeface="Trebuchet MS" panose="020B0603020202020204" pitchFamily="34" charset="0"/>
            </a:endParaRP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Формирование продукта через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сервис-дизайн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30715" y="4206478"/>
            <a:ext cx="19506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Создание коммуникационной стратегии проекта</a:t>
            </a:r>
          </a:p>
          <a:p>
            <a:endParaRPr lang="ru-RU" sz="1200" b="1" dirty="0">
              <a:latin typeface="Trebuchet MS" panose="020B0603020202020204" pitchFamily="34" charset="0"/>
            </a:endParaRP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Дизайн, </a:t>
            </a:r>
            <a:r>
              <a:rPr lang="ru-RU" sz="1200" b="1" dirty="0" err="1" smtClean="0">
                <a:latin typeface="Trebuchet MS" panose="020B0603020202020204" pitchFamily="34" charset="0"/>
              </a:rPr>
              <a:t>айдентика</a:t>
            </a:r>
            <a:r>
              <a:rPr lang="ru-RU" sz="1200" b="1" dirty="0" smtClean="0">
                <a:latin typeface="Trebuchet MS" panose="020B0603020202020204" pitchFamily="34" charset="0"/>
              </a:rPr>
              <a:t> продуктовой линейки</a:t>
            </a:r>
            <a:endParaRPr lang="ru-RU" sz="1200" b="1" dirty="0">
              <a:latin typeface="Trebuchet MS" panose="020B0603020202020204" pitchFamily="34" charset="0"/>
            </a:endParaRPr>
          </a:p>
          <a:p>
            <a:pPr algn="ctr"/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064518" y="2693299"/>
            <a:ext cx="1712006" cy="684209"/>
          </a:xfrm>
          <a:prstGeom prst="rect">
            <a:avLst/>
          </a:prstGeom>
          <a:solidFill>
            <a:schemeClr val="bg1"/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БЕСПЛАТНО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26331" y="2678111"/>
            <a:ext cx="1721070" cy="684209"/>
          </a:xfrm>
          <a:prstGeom prst="rect">
            <a:avLst/>
          </a:prstGeom>
          <a:solidFill>
            <a:schemeClr val="bg1"/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25 000 РУБЛЕЙ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375356" y="2683500"/>
            <a:ext cx="1712006" cy="684209"/>
          </a:xfrm>
          <a:prstGeom prst="rect">
            <a:avLst/>
          </a:prstGeom>
          <a:solidFill>
            <a:schemeClr val="bg1"/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50 000 РУБЛЕЙ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533354" y="2679566"/>
            <a:ext cx="1712006" cy="684209"/>
          </a:xfrm>
          <a:prstGeom prst="rect">
            <a:avLst/>
          </a:prstGeom>
          <a:solidFill>
            <a:schemeClr val="bg1"/>
          </a:solidFill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75 000 РУБЛЕЙ</a:t>
            </a:r>
            <a:endParaRPr lang="ru-RU" sz="1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5" name="Равнобедренный треугольник 44"/>
          <p:cNvSpPr/>
          <p:nvPr/>
        </p:nvSpPr>
        <p:spPr>
          <a:xfrm rot="5400000">
            <a:off x="2822692" y="3564609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 rot="5400000">
            <a:off x="5009467" y="3564609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Равнобедренный треугольник 46"/>
          <p:cNvSpPr/>
          <p:nvPr/>
        </p:nvSpPr>
        <p:spPr>
          <a:xfrm rot="5400000">
            <a:off x="7213670" y="3564608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9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07224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КОНТАКТЫ ДЛЯ СВЯЗИ 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585" y="1978559"/>
            <a:ext cx="2754221" cy="275422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410" y="1981733"/>
            <a:ext cx="2716729" cy="2716729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3207224" y="4941568"/>
            <a:ext cx="3591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АЛЕКСАНДРА БОБРЕЦОВА</a:t>
            </a:r>
            <a:endParaRPr lang="ru-RU" sz="16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71886" y="4944078"/>
            <a:ext cx="3591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ВАЛЕРИЯ ВИНОГРАДОВА</a:t>
            </a:r>
            <a:endParaRPr lang="ru-RU" sz="16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07224" y="5187789"/>
            <a:ext cx="3928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latin typeface="Trebuchet MS" panose="020B0603020202020204" pitchFamily="34" charset="0"/>
              </a:rPr>
              <a:t>Руководитель проекта </a:t>
            </a:r>
            <a:r>
              <a:rPr lang="ru-RU" sz="1100" b="1" dirty="0" err="1" smtClean="0">
                <a:latin typeface="Trebuchet MS" panose="020B0603020202020204" pitchFamily="34" charset="0"/>
              </a:rPr>
              <a:t>ТурАкселератор</a:t>
            </a:r>
            <a:r>
              <a:rPr lang="ru-RU" sz="1100" b="1" dirty="0" smtClean="0">
                <a:latin typeface="Trebuchet MS" panose="020B0603020202020204" pitchFamily="34" charset="0"/>
              </a:rPr>
              <a:t>, создатель проекта </a:t>
            </a:r>
            <a:r>
              <a:rPr lang="en-US" sz="1100" b="1" dirty="0" smtClean="0">
                <a:latin typeface="Trebuchet MS" panose="020B0603020202020204" pitchFamily="34" charset="0"/>
              </a:rPr>
              <a:t>INRU, </a:t>
            </a:r>
            <a:r>
              <a:rPr lang="ru-RU" sz="1100" b="1" dirty="0" smtClean="0">
                <a:latin typeface="Trebuchet MS" panose="020B0603020202020204" pitchFamily="34" charset="0"/>
              </a:rPr>
              <a:t>член Союза дизайнеров России</a:t>
            </a:r>
            <a:endParaRPr lang="ru-RU" sz="1100" b="1" dirty="0">
              <a:latin typeface="Trebuchet MS" panose="020B0603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71886" y="5272427"/>
            <a:ext cx="3928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 smtClean="0">
                <a:latin typeface="Trebuchet MS" panose="020B0603020202020204" pitchFamily="34" charset="0"/>
              </a:rPr>
              <a:t>Проджект</a:t>
            </a:r>
            <a:r>
              <a:rPr lang="ru-RU" sz="1100" b="1" dirty="0" smtClean="0">
                <a:latin typeface="Trebuchet MS" panose="020B0603020202020204" pitchFamily="34" charset="0"/>
              </a:rPr>
              <a:t>-менеджер проекта </a:t>
            </a:r>
            <a:r>
              <a:rPr lang="ru-RU" sz="1100" b="1" dirty="0" err="1" smtClean="0">
                <a:latin typeface="Trebuchet MS" panose="020B0603020202020204" pitchFamily="34" charset="0"/>
              </a:rPr>
              <a:t>ТурАкселератор</a:t>
            </a:r>
            <a:r>
              <a:rPr lang="ru-RU" sz="1100" b="1" dirty="0" smtClean="0">
                <a:latin typeface="Trebuchet MS" panose="020B0603020202020204" pitchFamily="34" charset="0"/>
              </a:rPr>
              <a:t> </a:t>
            </a:r>
            <a:endParaRPr lang="ru-RU" sz="1100" b="1" dirty="0">
              <a:latin typeface="Trebuchet MS" panose="020B0603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07224" y="5649453"/>
            <a:ext cx="3928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rebuchet MS" panose="020B0603020202020204" pitchFamily="34" charset="0"/>
              </a:rPr>
              <a:t>Email: </a:t>
            </a:r>
            <a:r>
              <a:rPr lang="en-US" sz="1100" b="1" dirty="0" smtClean="0">
                <a:latin typeface="Trebuchet MS" panose="020B0603020202020204" pitchFamily="34" charset="0"/>
                <a:hlinkClick r:id="rId4"/>
              </a:rPr>
              <a:t>Alex.Bobretsova@gmail.com</a:t>
            </a:r>
            <a:r>
              <a:rPr lang="en-US" sz="1100" b="1" dirty="0" smtClean="0">
                <a:latin typeface="Trebuchet MS" panose="020B0603020202020204" pitchFamily="34" charset="0"/>
              </a:rPr>
              <a:t> </a:t>
            </a:r>
          </a:p>
          <a:p>
            <a:r>
              <a:rPr lang="en-US" sz="1100" b="1" dirty="0" smtClean="0">
                <a:latin typeface="Trebuchet MS" panose="020B0603020202020204" pitchFamily="34" charset="0"/>
              </a:rPr>
              <a:t>Tel.: 8-931-313-38-25</a:t>
            </a:r>
            <a:endParaRPr lang="ru-RU" sz="1100" b="1" dirty="0">
              <a:latin typeface="Trebuchet MS" panose="020B0603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71886" y="5649453"/>
            <a:ext cx="3928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rebuchet MS" panose="020B0603020202020204" pitchFamily="34" charset="0"/>
              </a:rPr>
              <a:t>Email: </a:t>
            </a:r>
            <a:r>
              <a:rPr lang="en-US" sz="1100" b="1" dirty="0" smtClean="0">
                <a:latin typeface="Trebuchet MS" panose="020B0603020202020204" pitchFamily="34" charset="0"/>
                <a:hlinkClick r:id="rId5"/>
              </a:rPr>
              <a:t>valeriavinogradova3@gmail.com</a:t>
            </a:r>
            <a:r>
              <a:rPr lang="en-US" sz="1100" b="1" dirty="0" smtClean="0">
                <a:latin typeface="Trebuchet MS" panose="020B0603020202020204" pitchFamily="34" charset="0"/>
              </a:rPr>
              <a:t> </a:t>
            </a:r>
          </a:p>
          <a:p>
            <a:r>
              <a:rPr lang="en-US" sz="1100" b="1" dirty="0" smtClean="0">
                <a:latin typeface="Trebuchet MS" panose="020B0603020202020204" pitchFamily="34" charset="0"/>
              </a:rPr>
              <a:t>Tel.: 8-962-696-87-12</a:t>
            </a:r>
            <a:endParaRPr lang="ru-RU" sz="11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95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40568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807607">
            <a:off x="10964640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9781787">
            <a:off x="9959007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807607">
            <a:off x="10964638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9781787">
            <a:off x="9959005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807607">
            <a:off x="10969647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064518" y="723331"/>
            <a:ext cx="7983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О ПРОЕКТЕ </a:t>
            </a:r>
          </a:p>
          <a:p>
            <a:r>
              <a:rPr lang="ru-RU" sz="3200" b="1" dirty="0" smtClean="0">
                <a:latin typeface="Trebuchet MS" panose="020B0603020202020204" pitchFamily="34" charset="0"/>
              </a:rPr>
              <a:t>ТУРАКСЕЛЕРАТОР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02623" y="723331"/>
            <a:ext cx="30587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ИНИЦИАТОРЫ И ПАРТНЕРЫ</a:t>
            </a:r>
            <a:endParaRPr lang="ru-RU" sz="16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2628" y="1176825"/>
            <a:ext cx="17488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Trebuchet MS" panose="020B0603020202020204" pitchFamily="34" charset="0"/>
              </a:rPr>
              <a:t>ПРОЕКТ </a:t>
            </a:r>
            <a:r>
              <a:rPr lang="de-DE" sz="1000" dirty="0">
                <a:latin typeface="Trebuchet MS" panose="020B0603020202020204" pitchFamily="34" charset="0"/>
              </a:rPr>
              <a:t>INRU</a:t>
            </a:r>
            <a:endParaRPr lang="ru-RU" sz="1000" dirty="0">
              <a:latin typeface="Trebuchet MS" panose="020B0603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85051" y="1035815"/>
            <a:ext cx="385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Trebuchet MS" panose="020B0603020202020204" pitchFamily="34" charset="0"/>
              </a:rPr>
              <a:t>ПРОФЕССИОНАЛЬНОЕ ЭКСПЕРТНОЕ СООБЩЕСТВО В СФЕРЕ ТУРИЗМА</a:t>
            </a:r>
            <a:endParaRPr lang="ru-RU" sz="1000" dirty="0">
              <a:latin typeface="Trebuchet MS" panose="020B0603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1069" y="1180803"/>
            <a:ext cx="36092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Trebuchet MS" panose="020B0603020202020204" pitchFamily="34" charset="0"/>
              </a:rPr>
              <a:t>СОЮЗ ДИЗАЙНЕРОВ РОССИИ</a:t>
            </a:r>
            <a:endParaRPr lang="ru-RU" sz="1000" dirty="0">
              <a:latin typeface="Trebuchet MS" panose="020B0603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01713" y="553792"/>
            <a:ext cx="45719" cy="1421186"/>
          </a:xfrm>
          <a:prstGeom prst="rect">
            <a:avLst/>
          </a:prstGeom>
          <a:solidFill>
            <a:srgbClr val="B311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708912" y="2569937"/>
            <a:ext cx="882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10</a:t>
            </a:r>
            <a:endParaRPr lang="ru-RU" sz="40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6747" y="4862302"/>
            <a:ext cx="882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60</a:t>
            </a:r>
            <a:endParaRPr lang="ru-RU" sz="40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54722" y="3610240"/>
            <a:ext cx="882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30</a:t>
            </a:r>
            <a:endParaRPr lang="ru-RU" sz="40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53228" y="2572744"/>
            <a:ext cx="1138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100</a:t>
            </a:r>
            <a:endParaRPr lang="ru-RU" sz="40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68933" y="3610240"/>
            <a:ext cx="1498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3000</a:t>
            </a:r>
            <a:endParaRPr lang="ru-RU" sz="40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58516" y="3199036"/>
            <a:ext cx="385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РЕГИОНОВ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56141" y="4281469"/>
            <a:ext cx="1530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ПРОЕКТНЫХ СЕССИЙ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5772" y="5570188"/>
            <a:ext cx="2005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ЭКСПЕРТОВ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ИЗ ИНДУСТРИИ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14215" y="3199341"/>
            <a:ext cx="1651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РЕАЛИЗОВАННЫХ ПРОЕКТОВ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37006" y="4252887"/>
            <a:ext cx="1651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УНИКАЛЬНЫХ ПУБЛИКАЦИЙ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H="1">
            <a:off x="6405119" y="2698411"/>
            <a:ext cx="45719" cy="3333442"/>
          </a:xfrm>
          <a:prstGeom prst="rect">
            <a:avLst/>
          </a:prstGeom>
          <a:solidFill>
            <a:srgbClr val="B311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223492" y="2281662"/>
            <a:ext cx="8481912" cy="45719"/>
          </a:xfrm>
          <a:prstGeom prst="rect">
            <a:avLst/>
          </a:prstGeom>
          <a:solidFill>
            <a:srgbClr val="B311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219892" y="2711808"/>
            <a:ext cx="501566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rebuchet MS" panose="020B0603020202020204" pitchFamily="34" charset="0"/>
              </a:rPr>
              <a:t>Современная туриндустрия сильно изменилась: фокус сместился на выявление и удовлетворение потребностей клиента, большую персонализацию туров и предложений, осознанность и особое позиционирование </a:t>
            </a:r>
            <a:r>
              <a:rPr lang="ru-RU" sz="1200" b="1" dirty="0" err="1">
                <a:latin typeface="Trebuchet MS" panose="020B0603020202020204" pitchFamily="34" charset="0"/>
              </a:rPr>
              <a:t>турпроектов</a:t>
            </a:r>
            <a:r>
              <a:rPr lang="ru-RU" sz="1200" b="1" dirty="0">
                <a:latin typeface="Trebuchet MS" panose="020B0603020202020204" pitchFamily="34" charset="0"/>
              </a:rPr>
              <a:t>, которые могли бы привлечь туристов в регион еще не раз. </a:t>
            </a:r>
          </a:p>
          <a:p>
            <a:endParaRPr lang="ru-RU" sz="1200" b="1" dirty="0">
              <a:latin typeface="Trebuchet MS" panose="020B0603020202020204" pitchFamily="34" charset="0"/>
            </a:endParaRP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Ощутив этот запрос, сообщество экспертов в сфере туризма создало проект </a:t>
            </a:r>
            <a:r>
              <a:rPr lang="ru-RU" sz="1200" b="1" dirty="0" err="1" smtClean="0">
                <a:latin typeface="Trebuchet MS" panose="020B0603020202020204" pitchFamily="34" charset="0"/>
              </a:rPr>
              <a:t>ТурАкселератор</a:t>
            </a:r>
            <a:r>
              <a:rPr lang="ru-RU" sz="1200" b="1" dirty="0" smtClean="0">
                <a:latin typeface="Trebuchet MS" panose="020B0603020202020204" pitchFamily="34" charset="0"/>
              </a:rPr>
              <a:t>, который бы перенастраивал действующие туристические бизнесы, развивая необходимые компетенции через освоение теоретического понимания принципов работы с клиентом, а также практическую проработку этих навыков.</a:t>
            </a:r>
          </a:p>
          <a:p>
            <a:endParaRPr lang="ru-RU" sz="1200" b="1" dirty="0">
              <a:latin typeface="Trebuchet MS" panose="020B0603020202020204" pitchFamily="34" charset="0"/>
            </a:endParaRPr>
          </a:p>
          <a:p>
            <a:r>
              <a:rPr lang="ru-RU" sz="1200" b="1" dirty="0">
                <a:latin typeface="Trebuchet MS" panose="020B0603020202020204" pitchFamily="34" charset="0"/>
              </a:rPr>
              <a:t>Для этого эксперты </a:t>
            </a:r>
            <a:r>
              <a:rPr lang="ru-RU" sz="1200" b="1" dirty="0" err="1">
                <a:latin typeface="Trebuchet MS" panose="020B0603020202020204" pitchFamily="34" charset="0"/>
              </a:rPr>
              <a:t>ТурАкселератора</a:t>
            </a:r>
            <a:r>
              <a:rPr lang="ru-RU" sz="1200" b="1" dirty="0">
                <a:latin typeface="Trebuchet MS" panose="020B0603020202020204" pitchFamily="34" charset="0"/>
              </a:rPr>
              <a:t> работают с командами через </a:t>
            </a:r>
            <a:r>
              <a:rPr lang="ru-RU" sz="1200" b="1" dirty="0" smtClean="0">
                <a:latin typeface="Trebuchet MS" panose="020B0603020202020204" pitchFamily="34" charset="0"/>
              </a:rPr>
              <a:t>позитивное изменение подхода к принципам </a:t>
            </a:r>
            <a:r>
              <a:rPr lang="ru-RU" sz="1200" b="1" dirty="0">
                <a:latin typeface="Trebuchet MS" panose="020B0603020202020204" pitchFamily="34" charset="0"/>
              </a:rPr>
              <a:t>сервис-дизайна, проектирования пути </a:t>
            </a:r>
            <a:r>
              <a:rPr lang="ru-RU" sz="1200" b="1" dirty="0" smtClean="0">
                <a:latin typeface="Trebuchet MS" panose="020B0603020202020204" pitchFamily="34" charset="0"/>
              </a:rPr>
              <a:t>клиента, </a:t>
            </a:r>
            <a:r>
              <a:rPr lang="ru-RU" sz="1200" b="1" dirty="0">
                <a:latin typeface="Trebuchet MS" panose="020B0603020202020204" pitchFamily="34" charset="0"/>
              </a:rPr>
              <a:t>его точек касания с туристическим продуктом, </a:t>
            </a:r>
            <a:r>
              <a:rPr lang="ru-RU" sz="1200" b="1" dirty="0" smtClean="0">
                <a:latin typeface="Trebuchet MS" panose="020B0603020202020204" pitchFamily="34" charset="0"/>
              </a:rPr>
              <a:t>общий язык со </a:t>
            </a:r>
            <a:r>
              <a:rPr lang="ru-RU" sz="1200" b="1" dirty="0">
                <a:latin typeface="Trebuchet MS" panose="020B0603020202020204" pitchFamily="34" charset="0"/>
              </a:rPr>
              <a:t>своей целевой аудиторией, а также через практическую проработку сложностей уже существующих проектов. </a:t>
            </a:r>
          </a:p>
        </p:txBody>
      </p:sp>
    </p:spTree>
    <p:extLst>
      <p:ext uri="{BB962C8B-B14F-4D97-AF65-F5344CB8AC3E}">
        <p14:creationId xmlns:p14="http://schemas.microsoft.com/office/powerpoint/2010/main" val="422626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5383854" y="1735202"/>
            <a:ext cx="4662152" cy="38161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47730" y="1735201"/>
            <a:ext cx="4662152" cy="38100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92058" y="710452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ТРЕКИНГ: СЛОВАРЬ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2057" y="1943188"/>
            <a:ext cx="2717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#</a:t>
            </a:r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ТРЕКИНГ</a:t>
            </a:r>
            <a:endParaRPr lang="ru-RU" sz="2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6299" y="2654331"/>
            <a:ext cx="31716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Процесс сопровождения проектов, в ходе которого в существующих продуктах изменяются темпы роста и решается ряд стратегических задач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69146" y="1943187"/>
            <a:ext cx="2717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#</a:t>
            </a:r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ТРЕКЕР</a:t>
            </a:r>
            <a:endParaRPr lang="ru-RU" sz="2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8627" y="2654331"/>
            <a:ext cx="38637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Специалист с экспертизой, практическим опытом и глубокой теоретической подготовкой, помогающий  переосмыслить проект, переупаковать его и дать толчок для апробации новых гипотез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40568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10964640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19781787">
            <a:off x="9959007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807607">
            <a:off x="10964638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9781787">
            <a:off x="9959005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807607">
            <a:off x="10969647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70366" y="4144886"/>
            <a:ext cx="41001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Цикл еженедельных встреч – </a:t>
            </a:r>
            <a:r>
              <a:rPr lang="ru-RU" sz="1400" dirty="0" err="1" smtClean="0">
                <a:latin typeface="Trebuchet MS" panose="020B0603020202020204" pitchFamily="34" charset="0"/>
              </a:rPr>
              <a:t>трекшн</a:t>
            </a:r>
            <a:r>
              <a:rPr lang="ru-RU" sz="1400" dirty="0" smtClean="0">
                <a:latin typeface="Trebuchet MS" panose="020B0603020202020204" pitchFamily="34" charset="0"/>
              </a:rPr>
              <a:t>-</a:t>
            </a:r>
            <a:r>
              <a:rPr lang="en-US" sz="1400" dirty="0" smtClean="0">
                <a:latin typeface="Trebuchet MS" panose="020B0603020202020204" pitchFamily="34" charset="0"/>
              </a:rPr>
              <a:t>meeting</a:t>
            </a:r>
            <a:r>
              <a:rPr lang="ru-RU" sz="1400" dirty="0">
                <a:latin typeface="Trebuchet MS" panose="020B0603020202020204" pitchFamily="34" charset="0"/>
              </a:rPr>
              <a:t> </a:t>
            </a:r>
            <a:r>
              <a:rPr lang="ru-RU" sz="1400" dirty="0" smtClean="0">
                <a:latin typeface="Trebuchet MS" panose="020B0603020202020204" pitchFamily="34" charset="0"/>
              </a:rPr>
              <a:t>для создания практически применимых гипотез для реализации целей и планов</a:t>
            </a:r>
          </a:p>
          <a:p>
            <a:r>
              <a:rPr lang="ru-RU" sz="1400" dirty="0">
                <a:latin typeface="Trebuchet MS" panose="020B0603020202020204" pitchFamily="34" charset="0"/>
              </a:rPr>
              <a:t>в</a:t>
            </a:r>
            <a:r>
              <a:rPr lang="ru-RU" sz="1400" dirty="0" smtClean="0">
                <a:latin typeface="Trebuchet MS" panose="020B0603020202020204" pitchFamily="34" charset="0"/>
              </a:rPr>
              <a:t> бизнесе</a:t>
            </a: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594103" y="2922891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592212" y="4350128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5400000">
            <a:off x="5648848" y="2922891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988627" y="4144886"/>
            <a:ext cx="38637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Исследует запросы клиентов, </a:t>
            </a:r>
            <a:r>
              <a:rPr lang="ru-RU" sz="1400" dirty="0">
                <a:latin typeface="Trebuchet MS" panose="020B0603020202020204" pitchFamily="34" charset="0"/>
              </a:rPr>
              <a:t>грамотно </a:t>
            </a:r>
            <a:r>
              <a:rPr lang="ru-RU" sz="1400" dirty="0" smtClean="0">
                <a:latin typeface="Trebuchet MS" panose="020B0603020202020204" pitchFamily="34" charset="0"/>
              </a:rPr>
              <a:t>ставит вопросы, использует аналогии, структурный анализ и другие методы для самостоятельного принятия практических </a:t>
            </a:r>
          </a:p>
          <a:p>
            <a:r>
              <a:rPr lang="ru-RU" sz="1400" dirty="0" smtClean="0">
                <a:latin typeface="Trebuchet MS" panose="020B0603020202020204" pitchFamily="34" charset="0"/>
              </a:rPr>
              <a:t>и стратегических решений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 rot="5400000">
            <a:off x="5647725" y="4350129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07224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ТРЕКИНГ: ХОД РАБОТЫ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91501" y="1974978"/>
            <a:ext cx="764275" cy="75062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92670" y="1974978"/>
            <a:ext cx="764275" cy="75062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21725" y="1974978"/>
            <a:ext cx="764275" cy="75062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79085" y="1974978"/>
            <a:ext cx="764275" cy="75062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32819" y="2994647"/>
            <a:ext cx="1748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ПОСТАНОВКА ЦЕЛИ ПРОЕКТА 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87406" y="2994647"/>
            <a:ext cx="1632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ФОРМИРОВАНИЕ ПЕРВИЧНОЙ ГИПОТЕЗЫ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3360" y="2999895"/>
            <a:ext cx="1725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АПРОБАЦИЯ ГИПОТЕЗЫ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48493" y="2994647"/>
            <a:ext cx="14603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ПОЛУЧЕНИЕ ПЕРВИЧНЫХ РЕЗУЛЬТАТОВ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cxnSp>
        <p:nvCxnSpPr>
          <p:cNvPr id="21" name="Прямая соединительная линия 20"/>
          <p:cNvCxnSpPr>
            <a:stCxn id="12" idx="3"/>
            <a:endCxn id="13" idx="1"/>
          </p:cNvCxnSpPr>
          <p:nvPr/>
        </p:nvCxnSpPr>
        <p:spPr>
          <a:xfrm>
            <a:off x="3255776" y="2350291"/>
            <a:ext cx="1036894" cy="0"/>
          </a:xfrm>
          <a:prstGeom prst="line">
            <a:avLst/>
          </a:prstGeom>
          <a:ln w="34925">
            <a:solidFill>
              <a:srgbClr val="B31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4" idx="3"/>
            <a:endCxn id="15" idx="1"/>
          </p:cNvCxnSpPr>
          <p:nvPr/>
        </p:nvCxnSpPr>
        <p:spPr>
          <a:xfrm>
            <a:off x="6886000" y="2350291"/>
            <a:ext cx="993085" cy="0"/>
          </a:xfrm>
          <a:prstGeom prst="line">
            <a:avLst/>
          </a:prstGeom>
          <a:ln w="34925">
            <a:solidFill>
              <a:srgbClr val="B31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14" idx="1"/>
          </p:cNvCxnSpPr>
          <p:nvPr/>
        </p:nvCxnSpPr>
        <p:spPr>
          <a:xfrm>
            <a:off x="5056945" y="2350291"/>
            <a:ext cx="1064780" cy="0"/>
          </a:xfrm>
          <a:prstGeom prst="line">
            <a:avLst/>
          </a:prstGeom>
          <a:ln w="34925">
            <a:solidFill>
              <a:srgbClr val="B31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57522" y="3944369"/>
            <a:ext cx="16779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Команда проекта совместно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с </a:t>
            </a:r>
            <a:r>
              <a:rPr lang="ru-RU" sz="1200" b="1" dirty="0" err="1" smtClean="0">
                <a:latin typeface="Trebuchet MS" panose="020B0603020202020204" pitchFamily="34" charset="0"/>
              </a:rPr>
              <a:t>трекером</a:t>
            </a:r>
            <a:r>
              <a:rPr lang="ru-RU" sz="1200" b="1" dirty="0" smtClean="0">
                <a:latin typeface="Trebuchet MS" panose="020B0603020202020204" pitchFamily="34" charset="0"/>
              </a:rPr>
              <a:t> анализирует текущую ситуацию и формулирует реальную цель компании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38378" y="3944369"/>
            <a:ext cx="17488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На основании поставленной цели формируется гипотеза: как можно наиболее быстро достичь этой цели? кто является </a:t>
            </a:r>
            <a:r>
              <a:rPr lang="ru-RU" sz="1200" b="1" dirty="0" err="1" smtClean="0">
                <a:latin typeface="Trebuchet MS" panose="020B0603020202020204" pitchFamily="34" charset="0"/>
              </a:rPr>
              <a:t>стейкхолдером</a:t>
            </a:r>
            <a:r>
              <a:rPr lang="ru-RU" sz="1200" b="1" dirty="0" smtClean="0">
                <a:latin typeface="Trebuchet MS" panose="020B0603020202020204" pitchFamily="34" charset="0"/>
              </a:rPr>
              <a:t> продукта? потребителем?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и так далее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36648" y="3927806"/>
            <a:ext cx="1748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К определенной гипотезе составляется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план действий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и тестируется </a:t>
            </a:r>
            <a:br>
              <a:rPr lang="ru-RU" sz="1200" b="1" dirty="0" smtClean="0">
                <a:latin typeface="Trebuchet MS" panose="020B0603020202020204" pitchFamily="34" charset="0"/>
              </a:rPr>
            </a:br>
            <a:r>
              <a:rPr lang="ru-RU" sz="1200" b="1" dirty="0" smtClean="0">
                <a:latin typeface="Trebuchet MS" panose="020B0603020202020204" pitchFamily="34" charset="0"/>
              </a:rPr>
              <a:t>в пилотном режиме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34918" y="3927806"/>
            <a:ext cx="17488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По результатам апробации гипотезы собираются данные и первичные результаты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606484" y="2980909"/>
            <a:ext cx="1732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КОРРЕКТИРОВКА И УСИЛЕНИЕ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708216" y="1974978"/>
            <a:ext cx="764275" cy="75062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30" name="Прямая соединительная линия 29"/>
          <p:cNvCxnSpPr>
            <a:endCxn id="29" idx="1"/>
          </p:cNvCxnSpPr>
          <p:nvPr/>
        </p:nvCxnSpPr>
        <p:spPr>
          <a:xfrm>
            <a:off x="8643360" y="2350291"/>
            <a:ext cx="1064856" cy="0"/>
          </a:xfrm>
          <a:prstGeom prst="line">
            <a:avLst/>
          </a:prstGeom>
          <a:ln w="34925">
            <a:solidFill>
              <a:srgbClr val="B31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633188" y="3944369"/>
            <a:ext cx="17488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Полученные данные обрабатываются, корректируется стратегия достижения целей, формируются новые гипотезы и также переводятся в фазу тестов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0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07224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ТРЕКИНГ: </a:t>
            </a:r>
            <a:r>
              <a:rPr lang="en-US" sz="3200" b="1" dirty="0" smtClean="0">
                <a:latin typeface="Trebuchet MS" panose="020B0603020202020204" pitchFamily="34" charset="0"/>
              </a:rPr>
              <a:t>HADI-</a:t>
            </a:r>
            <a:r>
              <a:rPr lang="ru-RU" sz="3200" b="1" dirty="0" smtClean="0">
                <a:latin typeface="Trebuchet MS" panose="020B0603020202020204" pitchFamily="34" charset="0"/>
              </a:rPr>
              <a:t>ЦИКЛЫ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914249" y="2695965"/>
            <a:ext cx="1748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ГИПОТЕЗЫ</a:t>
            </a:r>
          </a:p>
          <a:p>
            <a:r>
              <a:rPr lang="en-US" sz="1400" b="1" dirty="0" smtClean="0">
                <a:latin typeface="Trebuchet MS" panose="020B0603020202020204" pitchFamily="34" charset="0"/>
              </a:rPr>
              <a:t>HYPOTHESIS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05383" y="4134026"/>
            <a:ext cx="1566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ДАННЫЕ</a:t>
            </a:r>
          </a:p>
          <a:p>
            <a:r>
              <a:rPr lang="en-US" sz="1400" b="1" dirty="0" smtClean="0">
                <a:latin typeface="Trebuchet MS" panose="020B0603020202020204" pitchFamily="34" charset="0"/>
              </a:rPr>
              <a:t>DATA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19473" y="3218027"/>
            <a:ext cx="1748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Если я сделаю …, </a:t>
            </a:r>
          </a:p>
          <a:p>
            <a:r>
              <a:rPr lang="ru-RU" sz="1200" b="1" dirty="0" smtClean="0">
                <a:latin typeface="Trebuchet MS" panose="020B0603020202020204" pitchFamily="34" charset="0"/>
              </a:rPr>
              <a:t>то …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3" name="Блок-схема: узел 2"/>
          <p:cNvSpPr/>
          <p:nvPr/>
        </p:nvSpPr>
        <p:spPr>
          <a:xfrm>
            <a:off x="5422006" y="2338895"/>
            <a:ext cx="2794716" cy="2874331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78360" y="2670938"/>
            <a:ext cx="717274" cy="738647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32817" y="2678374"/>
            <a:ext cx="727551" cy="731211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22338" y="4134026"/>
            <a:ext cx="716207" cy="725146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67670" y="4163162"/>
            <a:ext cx="727964" cy="696009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 rot="5400000">
            <a:off x="6630960" y="2216405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6200000">
            <a:off x="6630961" y="5031567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 rot="10800000">
            <a:off x="8017914" y="3654342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5264808" y="3623985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234680" y="3606783"/>
            <a:ext cx="1725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rebuchet MS" panose="020B0603020202020204" pitchFamily="34" charset="0"/>
              </a:rPr>
              <a:t>HADI-</a:t>
            </a:r>
            <a:r>
              <a:rPr lang="ru-RU" sz="1600" b="1" dirty="0" smtClean="0">
                <a:latin typeface="Trebuchet MS" panose="020B0603020202020204" pitchFamily="34" charset="0"/>
              </a:rPr>
              <a:t>ЦИКЛ</a:t>
            </a:r>
            <a:endParaRPr lang="ru-RU" sz="1600" b="1" dirty="0"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05383" y="2695965"/>
            <a:ext cx="1748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ДЕЙСТВИЯ</a:t>
            </a:r>
          </a:p>
          <a:p>
            <a:r>
              <a:rPr lang="en-US" sz="1400" b="1" dirty="0" smtClean="0">
                <a:latin typeface="Trebuchet MS" panose="020B0603020202020204" pitchFamily="34" charset="0"/>
              </a:rPr>
              <a:t>ACTIONS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03770" y="4157810"/>
            <a:ext cx="1566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rebuchet MS" panose="020B0603020202020204" pitchFamily="34" charset="0"/>
              </a:rPr>
              <a:t>ВЫВОДЫ</a:t>
            </a:r>
          </a:p>
          <a:p>
            <a:r>
              <a:rPr lang="en-US" sz="1400" b="1" dirty="0" smtClean="0">
                <a:latin typeface="Trebuchet MS" panose="020B0603020202020204" pitchFamily="34" charset="0"/>
              </a:rPr>
              <a:t>INSIGHTS</a:t>
            </a:r>
            <a:endParaRPr lang="ru-RU" sz="1400" b="1" dirty="0">
              <a:latin typeface="Trebuchet MS" panose="020B0603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050542" y="3221889"/>
            <a:ext cx="1748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Чтобы проверить это, я сделаю … 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050541" y="4684261"/>
            <a:ext cx="1748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… с целью собрать такие-то данные …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1957" y="4697483"/>
            <a:ext cx="1748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rebuchet MS" panose="020B0603020202020204" pitchFamily="34" charset="0"/>
              </a:rPr>
              <a:t>Если данные окажутся Х, то … </a:t>
            </a:r>
            <a:endParaRPr lang="ru-RU" sz="12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0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5290" y="761967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ТРЕКИНГ: ДЛЯ КОГО?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2730465" y="2237238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215288" y="1987627"/>
            <a:ext cx="2622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ДЕЙСТВУЮЩИХ ПРЕДПРИНИМАТЕЛЕЙ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63936" y="3422170"/>
            <a:ext cx="2816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КОМАНД, РАБОТАЮЩИХ НАД ОПЕРАЦИОННОЙ СОСТАВЛЯЮЩЕЙ ПРОЕКТА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92322" y="3429000"/>
            <a:ext cx="31254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СОБСТВЕННИКОВ БИЗНЕСА, ЖЕЛАЮЩИХ УГЛУБИТЬСЯ В МЕХАНИЗМЫ ЗАПУСКА</a:t>
            </a:r>
            <a:br>
              <a:rPr lang="ru-RU" dirty="0" smtClean="0">
                <a:latin typeface="Trebuchet MS" panose="020B0603020202020204" pitchFamily="34" charset="0"/>
              </a:rPr>
            </a:br>
            <a:r>
              <a:rPr lang="ru-RU" dirty="0" smtClean="0">
                <a:latin typeface="Trebuchet MS" panose="020B0603020202020204" pitchFamily="34" charset="0"/>
              </a:rPr>
              <a:t>И ПРОЕКТИРОВАНИЯ ПРОЕКТОВ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400000">
            <a:off x="2730465" y="4015590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7018854" y="2237238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7018855" y="4015590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215288" y="5545270"/>
            <a:ext cx="2622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РУКОВОДИТЕЛЕЙ ПРОЕКТОВ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 rot="5400000">
            <a:off x="2730465" y="5810867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563936" y="1947655"/>
            <a:ext cx="2622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НАЧИНАЮЩИХ ПРЕДПРИНИМАТЕЛЕЙ</a:t>
            </a:r>
            <a:r>
              <a:rPr lang="ru-RU" dirty="0">
                <a:latin typeface="Trebuchet MS" panose="020B0603020202020204" pitchFamily="34" charset="0"/>
              </a:rPr>
              <a:t> </a:t>
            </a:r>
            <a:r>
              <a:rPr lang="ru-RU" dirty="0" smtClean="0">
                <a:latin typeface="Trebuchet MS" panose="020B0603020202020204" pitchFamily="34" charset="0"/>
              </a:rPr>
              <a:t>И СТАРТАПОВ</a:t>
            </a: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5400000">
            <a:off x="7018855" y="5810867"/>
            <a:ext cx="376809" cy="304150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7563936" y="5552277"/>
            <a:ext cx="3097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ТЕХ, КТО ХОЧЕТ СОЗДАТЬ СВОЙ ПРОДУКТ, НО НЕ ЗНАЕТ, С ЧЕГО НАЧАТЬ</a:t>
            </a:r>
            <a:endParaRPr lang="ru-RU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0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6034" y="671815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ЗАЧЕМ ТРЕКИНГ НУЖЕН БИЗНЕСУ?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6034" y="1978157"/>
            <a:ext cx="661251" cy="687770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7997" y="2016794"/>
            <a:ext cx="1748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rebuchet MS" panose="020B0603020202020204" pitchFamily="34" charset="0"/>
              </a:rPr>
              <a:t>ИЗНУТРИ </a:t>
            </a:r>
          </a:p>
          <a:p>
            <a:r>
              <a:rPr lang="ru-RU" sz="2000" b="1" dirty="0" smtClean="0">
                <a:latin typeface="Trebuchet MS" panose="020B0603020202020204" pitchFamily="34" charset="0"/>
              </a:rPr>
              <a:t>НЕ ВИДНО!</a:t>
            </a:r>
            <a:endParaRPr lang="ru-RU" sz="2000" b="1" dirty="0">
              <a:latin typeface="Trebuchet MS" panose="020B0603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03156" y="3439010"/>
            <a:ext cx="661251" cy="687770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7997" y="3418894"/>
            <a:ext cx="1748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rebuchet MS" panose="020B0603020202020204" pitchFamily="34" charset="0"/>
              </a:rPr>
              <a:t>ТРЕКИНГ УСКОРЯЕТ</a:t>
            </a:r>
            <a:endParaRPr lang="ru-RU" sz="2000" b="1" dirty="0">
              <a:latin typeface="Trebuchet MS" panose="020B0603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28311" y="1978157"/>
            <a:ext cx="661251" cy="687770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0273" y="1972092"/>
            <a:ext cx="3600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rebuchet MS" panose="020B0603020202020204" pitchFamily="34" charset="0"/>
              </a:rPr>
              <a:t>ОПЫТ РАБОТЫ ТРЕКЕРА С ДЕЙСТВУЮЩИМ БИЗНЕСОМ ИЗ РАЗЛИЧНЫХ ОТРАСЛЕЙ</a:t>
            </a:r>
            <a:endParaRPr lang="ru-RU" sz="2000" b="1" dirty="0">
              <a:latin typeface="Trebuchet MS" panose="020B0603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28311" y="3439010"/>
            <a:ext cx="661251" cy="687770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0273" y="3418894"/>
            <a:ext cx="3600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rebuchet MS" panose="020B0603020202020204" pitchFamily="34" charset="0"/>
              </a:rPr>
              <a:t>ТРЕКЕР БЕСПРИСТРАСТНО ОЦЕНИВАЕТ ПРОДУКТ</a:t>
            </a:r>
            <a:endParaRPr lang="ru-RU" sz="2000" b="1" dirty="0">
              <a:latin typeface="Trebuchet MS" panose="020B0603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51640" y="4868214"/>
            <a:ext cx="8637432" cy="734095"/>
          </a:xfrm>
          <a:prstGeom prst="rect">
            <a:avLst/>
          </a:prstGeom>
          <a:solidFill>
            <a:schemeClr val="bg1"/>
          </a:solidFill>
          <a:ln w="28575">
            <a:solidFill>
              <a:srgbClr val="B31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БЫСТРАЯ АПРОБАЦИЯ ГИПОТЕЗ НА ОСНОВАНИИ ОПЫТА ТРЕКЕРА И ЭМПИРИЧЕСКИ ПРОТЕСТИРОВАННЫХ МЕТОДОВ РАБОТЫ С ПРОЕКТАМИ ДРУГИХ КОМПАНИЙ</a:t>
            </a:r>
            <a:endParaRPr lang="ru-RU" sz="1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40568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1807607">
            <a:off x="10964640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9781787">
            <a:off x="9959007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807607">
            <a:off x="10964638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9781787">
            <a:off x="9959005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807607">
            <a:off x="10969647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89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07224" y="723331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КОГДА НУЖЕН ТРЕКЕР?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81245" y="1969602"/>
            <a:ext cx="3581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Масштабирование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81246" y="2690336"/>
            <a:ext cx="3709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Слабое целеполагание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509240" y="2001176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12027" y="3421306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96540" y="4137721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54955" y="1974978"/>
            <a:ext cx="3495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Есть проектная идея и ресурсы, </a:t>
            </a:r>
            <a:endParaRPr lang="ru-RU" sz="1600" dirty="0" smtClean="0">
              <a:latin typeface="Trebuchet MS" panose="020B0603020202020204" pitchFamily="34" charset="0"/>
            </a:endParaRPr>
          </a:p>
          <a:p>
            <a:r>
              <a:rPr lang="ru-RU" sz="1600" dirty="0" smtClean="0">
                <a:latin typeface="Trebuchet MS" panose="020B0603020202020204" pitchFamily="34" charset="0"/>
              </a:rPr>
              <a:t>но </a:t>
            </a:r>
            <a:r>
              <a:rPr lang="ru-RU" sz="1600" dirty="0">
                <a:latin typeface="Trebuchet MS" panose="020B0603020202020204" pitchFamily="34" charset="0"/>
              </a:rPr>
              <a:t>нет плана действий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07224" y="3411678"/>
            <a:ext cx="3083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Когда не ясна проблема, мешающая двигаться дальше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09240" y="2704891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81245" y="3429000"/>
            <a:ext cx="4019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Когда надо поговорить про бизнес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821084" y="1991683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821084" y="2687960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6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814894" y="3435037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7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14894" y="4145405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8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69401" y="2704891"/>
            <a:ext cx="3495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Застой в текущем проекте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07224" y="4137721"/>
            <a:ext cx="28983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Бурный рост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81245" y="4137721"/>
            <a:ext cx="4019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Когда не хватает компетенций внутри команды и нужен доступ к экспертизе сообщества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117CC73-1335-47F4-92C3-281B47986E8D}"/>
              </a:ext>
            </a:extLst>
          </p:cNvPr>
          <p:cNvSpPr/>
          <p:nvPr/>
        </p:nvSpPr>
        <p:spPr>
          <a:xfrm>
            <a:off x="2527295" y="6469277"/>
            <a:ext cx="5012191" cy="245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latin typeface="Trebuchet MS" panose="020B06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основе материалов </a:t>
            </a:r>
            <a:r>
              <a:rPr lang="en-GB" sz="1000" dirty="0">
                <a:latin typeface="Trebuchet MS" panose="020B06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 Vision</a:t>
            </a:r>
            <a:endParaRPr lang="ru-RU" sz="1000" dirty="0"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17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746913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807607">
            <a:off x="524072" y="-57992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9781787">
            <a:off x="-481561" y="1242207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807607">
            <a:off x="524070" y="2507726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9781787">
            <a:off x="-481563" y="3750949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807607">
            <a:off x="529079" y="5056850"/>
            <a:ext cx="1700029" cy="1465542"/>
          </a:xfrm>
          <a:prstGeom prst="triangl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01560" y="759562"/>
            <a:ext cx="8845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rebuchet MS" panose="020B0603020202020204" pitchFamily="34" charset="0"/>
              </a:rPr>
              <a:t>ЭФФЕКТЫ РАБОТЫ </a:t>
            </a:r>
            <a:r>
              <a:rPr lang="ru-RU" sz="3200" b="1" dirty="0" smtClean="0">
                <a:latin typeface="Trebuchet MS" panose="020B0603020202020204" pitchFamily="34" charset="0"/>
              </a:rPr>
              <a:t>С </a:t>
            </a:r>
            <a:r>
              <a:rPr lang="ru-RU" sz="3200" b="1" dirty="0" smtClean="0">
                <a:latin typeface="Trebuchet MS" panose="020B0603020202020204" pitchFamily="34" charset="0"/>
              </a:rPr>
              <a:t>ТРЕКЕРОМ: </a:t>
            </a:r>
          </a:p>
          <a:p>
            <a:r>
              <a:rPr lang="ru-RU" sz="3200" b="1" dirty="0" smtClean="0">
                <a:latin typeface="Trebuchet MS" panose="020B0603020202020204" pitchFamily="34" charset="0"/>
              </a:rPr>
              <a:t>ЧТО ДЕЛАЕТ ТРЕКЕР?</a:t>
            </a:r>
            <a:endParaRPr lang="ru-RU" sz="3200" b="1" dirty="0">
              <a:latin typeface="Trebuchet MS" panose="020B0603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1560" y="4055354"/>
            <a:ext cx="3581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Фокусирует на приоритетных задачах, приближающих к цели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1560" y="4772981"/>
            <a:ext cx="3709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Расширяет картину внешних ресурсов </a:t>
            </a:r>
            <a:endParaRPr lang="en-US" sz="1400" dirty="0" smtClean="0">
              <a:latin typeface="Trebuchet MS" panose="020B0603020202020204" pitchFamily="34" charset="0"/>
            </a:endParaRPr>
          </a:p>
          <a:p>
            <a:r>
              <a:rPr lang="ru-RU" sz="1400" dirty="0" smtClean="0">
                <a:latin typeface="Trebuchet MS" panose="020B0603020202020204" pitchFamily="34" charset="0"/>
              </a:rPr>
              <a:t>для </a:t>
            </a:r>
            <a:r>
              <a:rPr lang="ru-RU" sz="1400" dirty="0">
                <a:latin typeface="Trebuchet MS" panose="020B0603020202020204" pitchFamily="34" charset="0"/>
              </a:rPr>
              <a:t>развития проекта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503452" y="268791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01776" y="411905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01776" y="483612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7224" y="2664379"/>
            <a:ext cx="34954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Помогает увидеть и проявить большую идею проекта и адекватно поставить цели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01560" y="3414688"/>
            <a:ext cx="2898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Помогает найти «узкие места» в проекте и мышлении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01776" y="341468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62937" y="2656344"/>
            <a:ext cx="4019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Транслирует и способствует усвоению технологии работы с современным туристом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542670" y="2701544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542670" y="3419251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6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162937" y="3349843"/>
            <a:ext cx="3495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Предоставляет</a:t>
            </a:r>
            <a:r>
              <a:rPr lang="en-US" sz="1400" dirty="0" smtClean="0">
                <a:latin typeface="Trebuchet MS" panose="020B0603020202020204" pitchFamily="34" charset="0"/>
              </a:rPr>
              <a:t> Helicopter view</a:t>
            </a:r>
            <a:r>
              <a:rPr lang="ru-RU" sz="1400" dirty="0" smtClean="0">
                <a:latin typeface="Trebuchet MS" panose="020B0603020202020204" pitchFamily="34" charset="0"/>
              </a:rPr>
              <a:t> на проблему: аналитический взгляд извне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162937" y="4091086"/>
            <a:ext cx="34473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Обучает прикладным методам работы с информацией, аналитике, проектированию и менеджменту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72412" y="4836128"/>
            <a:ext cx="4019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rebuchet MS" panose="020B0603020202020204" pitchFamily="34" charset="0"/>
              </a:rPr>
              <a:t>Прорабатывает </a:t>
            </a:r>
            <a:r>
              <a:rPr lang="en-US" sz="1400" dirty="0" smtClean="0">
                <a:latin typeface="Trebuchet MS" panose="020B0603020202020204" pitchFamily="34" charset="0"/>
              </a:rPr>
              <a:t>soft skills </a:t>
            </a:r>
            <a:r>
              <a:rPr lang="ru-RU" sz="1400" dirty="0" smtClean="0">
                <a:latin typeface="Trebuchet MS" panose="020B0603020202020204" pitchFamily="34" charset="0"/>
              </a:rPr>
              <a:t>руководителя проекта</a:t>
            </a:r>
            <a:r>
              <a:rPr lang="ru-RU" sz="1400" dirty="0" smtClean="0">
                <a:latin typeface="Trebuchet MS" panose="020B0603020202020204" pitchFamily="34" charset="0"/>
              </a:rPr>
              <a:t>: лидерство, мотивация, тимбилдинг</a:t>
            </a:r>
            <a:endParaRPr lang="ru-RU" sz="1400" dirty="0">
              <a:latin typeface="Trebuchet MS" panose="020B0603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548374" y="413695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7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42670" y="4836128"/>
            <a:ext cx="489434" cy="460073"/>
          </a:xfrm>
          <a:prstGeom prst="rect">
            <a:avLst/>
          </a:prstGeom>
          <a:noFill/>
          <a:ln w="381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8</a:t>
            </a:r>
            <a:endParaRPr lang="ru-RU" sz="24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117CC73-1335-47F4-92C3-281B47986E8D}"/>
              </a:ext>
            </a:extLst>
          </p:cNvPr>
          <p:cNvSpPr/>
          <p:nvPr/>
        </p:nvSpPr>
        <p:spPr>
          <a:xfrm>
            <a:off x="2527295" y="6469277"/>
            <a:ext cx="5012191" cy="245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latin typeface="Trebuchet MS" panose="020B06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основе материалов </a:t>
            </a:r>
            <a:r>
              <a:rPr lang="en-GB" sz="1000" dirty="0">
                <a:latin typeface="Trebuchet MS" panose="020B06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 Vision</a:t>
            </a:r>
            <a:endParaRPr lang="ru-RU" sz="1000" dirty="0"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40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935</Words>
  <Application>Microsoft Office PowerPoint</Application>
  <PresentationFormat>Широкоэкранный</PresentationFormat>
  <Paragraphs>187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Alex</cp:lastModifiedBy>
  <cp:revision>87</cp:revision>
  <dcterms:created xsi:type="dcterms:W3CDTF">2021-04-13T11:45:48Z</dcterms:created>
  <dcterms:modified xsi:type="dcterms:W3CDTF">2021-04-29T08:53:23Z</dcterms:modified>
</cp:coreProperties>
</file>