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64" r:id="rId3"/>
    <p:sldId id="265" r:id="rId4"/>
    <p:sldId id="266" r:id="rId5"/>
    <p:sldId id="268" r:id="rId6"/>
    <p:sldId id="267" r:id="rId7"/>
    <p:sldId id="269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80" r:id="rId17"/>
    <p:sldId id="281" r:id="rId18"/>
    <p:sldId id="282" r:id="rId19"/>
    <p:sldId id="295" r:id="rId20"/>
    <p:sldId id="279" r:id="rId21"/>
    <p:sldId id="283" r:id="rId22"/>
    <p:sldId id="284" r:id="rId23"/>
    <p:sldId id="285" r:id="rId24"/>
    <p:sldId id="286" r:id="rId25"/>
    <p:sldId id="287" r:id="rId26"/>
    <p:sldId id="288" r:id="rId27"/>
    <p:sldId id="293" r:id="rId28"/>
    <p:sldId id="270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664" y="-8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8BFC-CB21-4F0F-B5B9-96E082D70EAC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52610-E9E8-4FAF-B079-127E20363297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8BFC-CB21-4F0F-B5B9-96E082D70EAC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52610-E9E8-4FAF-B079-127E203632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8BFC-CB21-4F0F-B5B9-96E082D70EAC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52610-E9E8-4FAF-B079-127E203632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8BFC-CB21-4F0F-B5B9-96E082D70EAC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52610-E9E8-4FAF-B079-127E2036329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8BFC-CB21-4F0F-B5B9-96E082D70EAC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52610-E9E8-4FAF-B079-127E203632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8BFC-CB21-4F0F-B5B9-96E082D70EAC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52610-E9E8-4FAF-B079-127E2036329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8BFC-CB21-4F0F-B5B9-96E082D70EAC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52610-E9E8-4FAF-B079-127E2036329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8BFC-CB21-4F0F-B5B9-96E082D70EAC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52610-E9E8-4FAF-B079-127E203632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8BFC-CB21-4F0F-B5B9-96E082D70EAC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52610-E9E8-4FAF-B079-127E203632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8BFC-CB21-4F0F-B5B9-96E082D70EAC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52610-E9E8-4FAF-B079-127E203632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8BFC-CB21-4F0F-B5B9-96E082D70EAC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52610-E9E8-4FAF-B079-127E20363297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76A8BFC-CB21-4F0F-B5B9-96E082D70EAC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2752610-E9E8-4FAF-B079-127E2036329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C:\Users\CherkashinaTA\Documents\Общая\Заседания КДН\Логотип Окр КДН, утвержден 15.05.2014, пост № 8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12" b="6913"/>
          <a:stretch/>
        </p:blipFill>
        <p:spPr bwMode="auto">
          <a:xfrm>
            <a:off x="395536" y="134592"/>
            <a:ext cx="2952328" cy="21042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3347864" y="4437111"/>
            <a:ext cx="5608712" cy="128102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ru-RU" sz="2000" dirty="0" smtClean="0">
                <a:latin typeface="+mj-lt"/>
                <a:cs typeface="Times New Roman" pitchFamily="18" charset="0"/>
              </a:rPr>
              <a:t>Юлия Сергеевна Никитина</a:t>
            </a:r>
            <a:endParaRPr lang="en-US" sz="2000" dirty="0" smtClean="0">
              <a:latin typeface="+mj-lt"/>
              <a:cs typeface="Times New Roman" pitchFamily="18" charset="0"/>
            </a:endParaRPr>
          </a:p>
          <a:p>
            <a:pPr marL="0" indent="0" algn="r">
              <a:buNone/>
            </a:pPr>
            <a:r>
              <a:rPr lang="ru-RU" sz="2000" dirty="0" smtClean="0">
                <a:latin typeface="+mj-lt"/>
                <a:cs typeface="Times New Roman" pitchFamily="18" charset="0"/>
              </a:rPr>
              <a:t>заместитель председателя комиссии по делам несовершеннолетних и защите их прав</a:t>
            </a:r>
            <a:br>
              <a:rPr lang="ru-RU" sz="2000" dirty="0" smtClean="0">
                <a:latin typeface="+mj-lt"/>
                <a:cs typeface="Times New Roman" pitchFamily="18" charset="0"/>
              </a:rPr>
            </a:br>
            <a:r>
              <a:rPr lang="ru-RU" sz="2000" dirty="0" smtClean="0">
                <a:latin typeface="+mj-lt"/>
                <a:cs typeface="Times New Roman" pitchFamily="18" charset="0"/>
              </a:rPr>
              <a:t>при Правительстве Ханты-Мансийского</a:t>
            </a:r>
            <a:br>
              <a:rPr lang="ru-RU" sz="2000" dirty="0" smtClean="0">
                <a:latin typeface="+mj-lt"/>
                <a:cs typeface="Times New Roman" pitchFamily="18" charset="0"/>
              </a:rPr>
            </a:br>
            <a:r>
              <a:rPr lang="ru-RU" sz="2000" dirty="0" smtClean="0">
                <a:latin typeface="+mj-lt"/>
                <a:cs typeface="Times New Roman" pitchFamily="18" charset="0"/>
              </a:rPr>
              <a:t>автономного округа – Югры  </a:t>
            </a:r>
            <a:endParaRPr lang="ru-RU" sz="2000" dirty="0">
              <a:latin typeface="+mj-lt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2420888"/>
            <a:ext cx="827300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Алгоритм предупреждения противоправных действий среди несовершеннолетних, выявление фактов вовлечения подростков в неформальные движения, особенности организации индивидуальной профилактической работы с данной категорией </a:t>
            </a:r>
            <a:r>
              <a:rPr lang="ru-RU" sz="2000" b="1" dirty="0" smtClean="0"/>
              <a:t>подростков</a:t>
            </a:r>
            <a:endParaRPr lang="ru-RU" sz="2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203848" y="260648"/>
            <a:ext cx="57527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Межмуниципальная конференция </a:t>
            </a:r>
            <a:endParaRPr lang="ru-RU" sz="2000" dirty="0"/>
          </a:p>
          <a:p>
            <a:pPr algn="ctr"/>
            <a:r>
              <a:rPr lang="ru-RU" sz="2000" dirty="0"/>
              <a:t>«Актуальные вопросы профилактики правонарушений и преступлений с участием несовершеннолетних</a:t>
            </a:r>
            <a:r>
              <a:rPr lang="ru-RU" sz="2000" dirty="0" smtClean="0"/>
              <a:t>»</a:t>
            </a:r>
            <a:endParaRPr lang="ru-RU" sz="2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480743" y="5949280"/>
            <a:ext cx="21675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28 апреля 2023 года</a:t>
            </a:r>
          </a:p>
          <a:p>
            <a:pPr algn="ctr"/>
            <a:r>
              <a:rPr lang="ru-RU" dirty="0" smtClean="0"/>
              <a:t>Советский район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71811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334200" cy="1143000"/>
          </a:xfrm>
        </p:spPr>
        <p:txBody>
          <a:bodyPr/>
          <a:lstStyle/>
          <a:p>
            <a:pPr algn="ctr"/>
            <a:r>
              <a:rPr lang="ru-RU" sz="2400" dirty="0" smtClean="0"/>
              <a:t>ВНЕШНИЕ ПРИЗНАКИ (2)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764704"/>
            <a:ext cx="7488832" cy="5472608"/>
          </a:xfrm>
        </p:spPr>
        <p:txBody>
          <a:bodyPr>
            <a:noAutofit/>
          </a:bodyPr>
          <a:lstStyle/>
          <a:p>
            <a:endParaRPr lang="ru-RU" sz="2000" dirty="0"/>
          </a:p>
          <a:p>
            <a:r>
              <a:rPr lang="ru-RU" sz="2000" dirty="0"/>
              <a:t>участие в образовании неформальных асоциальных групп сверстников (педагогически запущенные дети, безнадзорные подростки, склонные к противоправному поведению) </a:t>
            </a:r>
          </a:p>
          <a:p>
            <a:r>
              <a:rPr lang="ru-RU" sz="2000" dirty="0"/>
              <a:t>жестокое обращение с животными, со сверстниками (частое участие в драках), другими </a:t>
            </a:r>
            <a:r>
              <a:rPr lang="ru-RU" sz="2000" dirty="0" smtClean="0"/>
              <a:t>людьми</a:t>
            </a:r>
            <a:endParaRPr lang="ru-RU" sz="2000" dirty="0"/>
          </a:p>
          <a:p>
            <a:r>
              <a:rPr lang="ru-RU" sz="2000" dirty="0"/>
              <a:t>резкие и внезапные изменения в поведении (отказ от обучения, участия в школьных мероприятиях, секциях, пропуски занятий по неуважительным причинам, потеря интереса к любимому учебному предмету) </a:t>
            </a:r>
          </a:p>
          <a:p>
            <a:r>
              <a:rPr lang="ru-RU" sz="2000" dirty="0"/>
              <a:t>пассивный протест (уходы из дома, бродяжничество, отказ от приемов пищи, отказ от речевого общения) </a:t>
            </a:r>
          </a:p>
          <a:p>
            <a:r>
              <a:rPr lang="ru-RU" sz="2000" dirty="0"/>
              <a:t>подражание асоциальным формам поведения окружающих, которые имеют авторитет для ребенка (слепое копирование негативных форм поведения, речи, манеры одеваться и др.) </a:t>
            </a:r>
          </a:p>
        </p:txBody>
      </p:sp>
    </p:spTree>
    <p:extLst>
      <p:ext uri="{BB962C8B-B14F-4D97-AF65-F5344CB8AC3E}">
        <p14:creationId xmlns:p14="http://schemas.microsoft.com/office/powerpoint/2010/main" val="384568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334200" cy="1143000"/>
          </a:xfrm>
        </p:spPr>
        <p:txBody>
          <a:bodyPr/>
          <a:lstStyle/>
          <a:p>
            <a:pPr algn="ctr"/>
            <a:r>
              <a:rPr lang="ru-RU" sz="2400" dirty="0" smtClean="0"/>
              <a:t>ВНЕШНИЕ </a:t>
            </a:r>
            <a:r>
              <a:rPr lang="ru-RU" sz="2400" dirty="0"/>
              <a:t>ПРИЗНАКИ </a:t>
            </a:r>
            <a:r>
              <a:rPr lang="ru-RU" sz="2400" dirty="0" smtClean="0"/>
              <a:t>(3)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980728"/>
            <a:ext cx="7488832" cy="5472608"/>
          </a:xfrm>
        </p:spPr>
        <p:txBody>
          <a:bodyPr>
            <a:normAutofit fontScale="92500"/>
          </a:bodyPr>
          <a:lstStyle/>
          <a:p>
            <a:endParaRPr lang="ru-RU" dirty="0"/>
          </a:p>
          <a:p>
            <a:endParaRPr lang="ru-RU" dirty="0"/>
          </a:p>
          <a:p>
            <a:r>
              <a:rPr lang="ru-RU" dirty="0"/>
              <a:t>появление у несовершеннолетнего (приобретение) предметов и веществ, которые могут быть использованы для закладок наркотиков (перочинные складные ножи, используемые для создания отверстий в стенах домов, полостей в грунте под закладки (обычно на лезвии остаются следы земли, известки, бетона или краски); пластиковые пакеты малого размера; аэрозольные баллоны с краской, трафареты (для рекламы интернет- магазинов наркотиков) </a:t>
            </a:r>
          </a:p>
          <a:p>
            <a:r>
              <a:rPr lang="ru-RU" dirty="0"/>
              <a:t>использование в речи новых, нехарактерных для конкретного несовершеннолетнего выражений, слов, терминов, криминального сленга; манера говорить производит впечатление «заезженной пластинки» из-за повторяющихся, как будто заученных текстов</a:t>
            </a:r>
            <a:endParaRPr lang="ru-RU" sz="3500" dirty="0"/>
          </a:p>
        </p:txBody>
      </p:sp>
    </p:spTree>
    <p:extLst>
      <p:ext uri="{BB962C8B-B14F-4D97-AF65-F5344CB8AC3E}">
        <p14:creationId xmlns:p14="http://schemas.microsoft.com/office/powerpoint/2010/main" val="384568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334200" cy="1143000"/>
          </a:xfrm>
        </p:spPr>
        <p:txBody>
          <a:bodyPr/>
          <a:lstStyle/>
          <a:p>
            <a:pPr algn="ctr"/>
            <a:r>
              <a:rPr lang="ru-RU" sz="2400" dirty="0" smtClean="0"/>
              <a:t>ИЗМЕНЕНИЯ </a:t>
            </a:r>
            <a:r>
              <a:rPr lang="ru-RU" sz="2400" dirty="0"/>
              <a:t>ВО ВНЕШНЕМ ВИДЕ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980728"/>
            <a:ext cx="7488832" cy="5472608"/>
          </a:xfrm>
        </p:spPr>
        <p:txBody>
          <a:bodyPr>
            <a:normAutofit fontScale="92500" lnSpcReduction="10000"/>
          </a:bodyPr>
          <a:lstStyle/>
          <a:p>
            <a:endParaRPr lang="ru-RU" dirty="0"/>
          </a:p>
          <a:p>
            <a:endParaRPr lang="ru-RU" dirty="0"/>
          </a:p>
          <a:p>
            <a:r>
              <a:rPr lang="ru-RU" dirty="0"/>
              <a:t>использование деструктивной символики во внешнем виде (одежда с агрессивными надписями и изображениями, смена обуви на «грубую», военизированную) </a:t>
            </a:r>
          </a:p>
          <a:p>
            <a:r>
              <a:rPr lang="ru-RU" dirty="0"/>
              <a:t>наличие (появление) синяков, ран, царапин на теле или голове </a:t>
            </a:r>
          </a:p>
          <a:p>
            <a:r>
              <a:rPr lang="ru-RU" dirty="0"/>
              <a:t>нежелание следить за своим внешним видом </a:t>
            </a:r>
          </a:p>
          <a:p>
            <a:r>
              <a:rPr lang="ru-RU" dirty="0"/>
              <a:t>появление следов краски на одежде, руках (в случае нанесения на поверхности рекламы интернет-магазинов наркотиков часто используются аэрозольные баллоны) </a:t>
            </a:r>
          </a:p>
          <a:p>
            <a:r>
              <a:rPr lang="ru-RU" dirty="0"/>
              <a:t>появление у несовершеннолетнего дорогостоящей обуви, одежды, других вещей, собственных денежных средств, источник получения которых он не может объяснить (данный факт может свидетельствовать о получении дохода от наркоторговли) </a:t>
            </a:r>
            <a:endParaRPr lang="ru-RU" sz="3500" dirty="0"/>
          </a:p>
        </p:txBody>
      </p:sp>
    </p:spTree>
    <p:extLst>
      <p:ext uri="{BB962C8B-B14F-4D97-AF65-F5344CB8AC3E}">
        <p14:creationId xmlns:p14="http://schemas.microsoft.com/office/powerpoint/2010/main" val="384568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35596" y="3717032"/>
            <a:ext cx="7488832" cy="2650708"/>
          </a:xfrm>
        </p:spPr>
        <p:txBody>
          <a:bodyPr>
            <a:normAutofit/>
          </a:bodyPr>
          <a:lstStyle/>
          <a:p>
            <a:endParaRPr lang="ru-RU" dirty="0"/>
          </a:p>
          <a:p>
            <a:pPr algn="just"/>
            <a:r>
              <a:rPr lang="ru-RU" dirty="0"/>
              <a:t>Единовременное наличие нескольких признаков из списка может свидетельствовать о риске участия подростка в деструктивных течениях. </a:t>
            </a:r>
          </a:p>
          <a:p>
            <a:pPr algn="just"/>
            <a:r>
              <a:rPr lang="ru-RU" dirty="0"/>
              <a:t>При проявлениях деструктивного поведения ребенку требуется психологическая помощь. </a:t>
            </a:r>
            <a:endParaRPr lang="ru-RU" sz="3500" dirty="0"/>
          </a:p>
        </p:txBody>
      </p:sp>
      <p:pic>
        <p:nvPicPr>
          <p:cNvPr id="8194" name="Picture 2" descr="Z:\Переписка\МО\Главам письма (поручения)\2023\Конференция Советский\informareonline-bullismo_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028" y="692696"/>
            <a:ext cx="5112568" cy="287581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568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334200" cy="1143000"/>
          </a:xfrm>
        </p:spPr>
        <p:txBody>
          <a:bodyPr/>
          <a:lstStyle/>
          <a:p>
            <a:pPr algn="just"/>
            <a:r>
              <a:rPr lang="ru-RU" sz="2400" dirty="0" smtClean="0"/>
              <a:t>ДЕЙСТВИЯ </a:t>
            </a:r>
            <a:r>
              <a:rPr lang="ru-RU" sz="2400" dirty="0"/>
              <a:t>ПЕДАГОГА ПРИ ОБНАРУЖЕНИИ ПРИЗНАКОВ ДЕСТРУКТИВНОГО </a:t>
            </a:r>
            <a:r>
              <a:rPr lang="ru-RU" sz="2400" dirty="0" smtClean="0"/>
              <a:t>ПОВЕДЕНИЯ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980728"/>
            <a:ext cx="7488832" cy="5472608"/>
          </a:xfrm>
        </p:spPr>
        <p:txBody>
          <a:bodyPr>
            <a:normAutofit/>
          </a:bodyPr>
          <a:lstStyle/>
          <a:p>
            <a:endParaRPr lang="ru-RU" dirty="0"/>
          </a:p>
          <a:p>
            <a:endParaRPr lang="ru-RU" dirty="0"/>
          </a:p>
          <a:p>
            <a:r>
              <a:rPr lang="ru-RU" dirty="0"/>
              <a:t>привлечь к работе с несовершеннолетним педагога- психолога для проведения диагностических и, при необходимости, коррекционных мероприятий </a:t>
            </a:r>
          </a:p>
          <a:p>
            <a:r>
              <a:rPr lang="ru-RU" dirty="0"/>
              <a:t>проинформировать родителей (законных представителей) несовершеннолетнего и определить единую воспитательную стратегию </a:t>
            </a:r>
          </a:p>
          <a:p>
            <a:r>
              <a:rPr lang="ru-RU" dirty="0"/>
              <a:t>проинформировать классного руководителя </a:t>
            </a:r>
          </a:p>
          <a:p>
            <a:r>
              <a:rPr lang="ru-RU" dirty="0"/>
              <a:t>сообщить о признаках противоправных деяний несовершеннолетнего администрации образовательной организации для принятия решения об информировании сотрудника подразделения по делам несовершеннолетних органа внутренних дел</a:t>
            </a:r>
            <a:endParaRPr lang="ru-RU" sz="3500" dirty="0"/>
          </a:p>
        </p:txBody>
      </p:sp>
    </p:spTree>
    <p:extLst>
      <p:ext uri="{BB962C8B-B14F-4D97-AF65-F5344CB8AC3E}">
        <p14:creationId xmlns:p14="http://schemas.microsoft.com/office/powerpoint/2010/main" val="384568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334200" cy="1143000"/>
          </a:xfrm>
        </p:spPr>
        <p:txBody>
          <a:bodyPr/>
          <a:lstStyle/>
          <a:p>
            <a:pPr algn="just"/>
            <a:r>
              <a:rPr lang="ru-RU" sz="2400" b="0" dirty="0" smtClean="0"/>
              <a:t>ЭТАПЫ </a:t>
            </a:r>
            <a:r>
              <a:rPr lang="ru-RU" sz="2400" b="0" dirty="0"/>
              <a:t>РАБОТЫ ПЕДАГОГА </a:t>
            </a:r>
            <a:r>
              <a:rPr lang="ru-RU" sz="2400" b="0" dirty="0" smtClean="0"/>
              <a:t>ПРИ </a:t>
            </a:r>
            <a:r>
              <a:rPr lang="ru-RU" sz="2400" b="0" dirty="0"/>
              <a:t>ВЫЯВЛЕНИИ ПРИЗНАКОВ ДЕСТРУКТИВНОГО ПОВЕДЕНИЯ </a:t>
            </a:r>
            <a:r>
              <a:rPr lang="ru-RU" sz="2400" b="0" dirty="0" smtClean="0"/>
              <a:t>(1)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980728"/>
            <a:ext cx="7488832" cy="5472608"/>
          </a:xfrm>
        </p:spPr>
        <p:txBody>
          <a:bodyPr>
            <a:normAutofit/>
          </a:bodyPr>
          <a:lstStyle/>
          <a:p>
            <a:endParaRPr lang="ru-RU" dirty="0"/>
          </a:p>
          <a:p>
            <a:endParaRPr lang="ru-RU" dirty="0"/>
          </a:p>
          <a:p>
            <a:r>
              <a:rPr lang="ru-RU" dirty="0"/>
              <a:t>1. Обсуждение с педагогом-психологом проведение </a:t>
            </a:r>
            <a:r>
              <a:rPr lang="ru-RU" b="1" dirty="0"/>
              <a:t>диагностики подростка </a:t>
            </a:r>
            <a:r>
              <a:rPr lang="ru-RU" dirty="0"/>
              <a:t>для определения его психофизического, педагогического, социального, психологического статуса; выявления значимых для личностного роста показателей: мотивации достижений, социального интереса, творческого потенциала, сложных состояний (тревожности, агрессии) с целью составления «Карты личности подростка» и получения рекомендаций по коррекции поведения ребенка. </a:t>
            </a:r>
            <a:endParaRPr lang="ru-RU" sz="3500" dirty="0"/>
          </a:p>
        </p:txBody>
      </p:sp>
    </p:spTree>
    <p:extLst>
      <p:ext uri="{BB962C8B-B14F-4D97-AF65-F5344CB8AC3E}">
        <p14:creationId xmlns:p14="http://schemas.microsoft.com/office/powerpoint/2010/main" val="384568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334200" cy="1143000"/>
          </a:xfrm>
        </p:spPr>
        <p:txBody>
          <a:bodyPr/>
          <a:lstStyle/>
          <a:p>
            <a:pPr algn="just"/>
            <a:r>
              <a:rPr lang="ru-RU" sz="2400" b="0" dirty="0" smtClean="0"/>
              <a:t>ЭТАПЫ </a:t>
            </a:r>
            <a:r>
              <a:rPr lang="ru-RU" sz="2400" b="0" dirty="0"/>
              <a:t>РАБОТЫ ПЕДАГОГА </a:t>
            </a:r>
            <a:r>
              <a:rPr lang="ru-RU" sz="2400" b="0" dirty="0" smtClean="0"/>
              <a:t>ПРИ </a:t>
            </a:r>
            <a:r>
              <a:rPr lang="ru-RU" sz="2400" b="0" dirty="0"/>
              <a:t>ВЫЯВЛЕНИИ ПРИЗНАКОВ ДЕСТРУКТИВНОГО ПОВЕДЕНИЯ </a:t>
            </a:r>
            <a:r>
              <a:rPr lang="ru-RU" sz="2400" b="0" dirty="0" smtClean="0"/>
              <a:t>(2)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980728"/>
            <a:ext cx="7488832" cy="5472608"/>
          </a:xfrm>
        </p:spPr>
        <p:txBody>
          <a:bodyPr>
            <a:normAutofit/>
          </a:bodyPr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ru-RU" dirty="0" smtClean="0"/>
              <a:t>2. Проектирование </a:t>
            </a:r>
            <a:r>
              <a:rPr lang="ru-RU" dirty="0"/>
              <a:t>действий педагога и подростка: налаживание </a:t>
            </a:r>
            <a:r>
              <a:rPr lang="ru-RU" b="1" dirty="0"/>
              <a:t>доверительных отношений</a:t>
            </a:r>
            <a:r>
              <a:rPr lang="ru-RU" dirty="0"/>
              <a:t>; организация совместного с подростком поиска причин возникновения проблемы, возможных последствий ее сохранения (или преодоления); взгляд на ситуацию со стороны; разделение функций и ответственности по решению проблемы; совместное определение наиболее оптимальных вариантов разрешения проблемы (конфликта, противоречия). </a:t>
            </a:r>
            <a:endParaRPr lang="ru-RU" sz="3500" dirty="0"/>
          </a:p>
        </p:txBody>
      </p:sp>
    </p:spTree>
    <p:extLst>
      <p:ext uri="{BB962C8B-B14F-4D97-AF65-F5344CB8AC3E}">
        <p14:creationId xmlns:p14="http://schemas.microsoft.com/office/powerpoint/2010/main" val="7069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334200" cy="1143000"/>
          </a:xfrm>
        </p:spPr>
        <p:txBody>
          <a:bodyPr/>
          <a:lstStyle/>
          <a:p>
            <a:pPr algn="just"/>
            <a:r>
              <a:rPr lang="ru-RU" sz="2400" b="0" dirty="0" smtClean="0"/>
              <a:t>ЭТАПЫ </a:t>
            </a:r>
            <a:r>
              <a:rPr lang="ru-RU" sz="2400" b="0" dirty="0"/>
              <a:t>РАБОТЫ ПЕДАГОГА </a:t>
            </a:r>
            <a:r>
              <a:rPr lang="ru-RU" sz="2400" b="0" dirty="0" smtClean="0"/>
              <a:t>ПРИ </a:t>
            </a:r>
            <a:r>
              <a:rPr lang="ru-RU" sz="2400" b="0" dirty="0"/>
              <a:t>ВЫЯВЛЕНИИ ПРИЗНАКОВ ДЕСТРУКТИВНОГО ПОВЕДЕНИЯ </a:t>
            </a:r>
            <a:r>
              <a:rPr lang="ru-RU" sz="2400" b="0" dirty="0" smtClean="0"/>
              <a:t>(3)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980728"/>
            <a:ext cx="7488832" cy="5472608"/>
          </a:xfrm>
        </p:spPr>
        <p:txBody>
          <a:bodyPr>
            <a:normAutofit/>
          </a:bodyPr>
          <a:lstStyle/>
          <a:p>
            <a:endParaRPr lang="ru-RU" dirty="0"/>
          </a:p>
          <a:p>
            <a:endParaRPr lang="ru-RU" dirty="0"/>
          </a:p>
          <a:p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dirty="0" err="1"/>
              <a:t>Деятельностный</a:t>
            </a:r>
            <a:r>
              <a:rPr lang="ru-RU" dirty="0"/>
              <a:t> этап: для обеспечения успеха педагогу и педагогу- психологу важно </a:t>
            </a:r>
            <a:r>
              <a:rPr lang="ru-RU" b="1" dirty="0"/>
              <a:t>поддержать подростка психологически</a:t>
            </a:r>
            <a:r>
              <a:rPr lang="ru-RU" dirty="0"/>
              <a:t>; обеспечивать безопасность, защищать его интересы и права перед сверстниками, родителями, учителями. Разрешение проблемы выбора требует привлечения специалистов (психолога и социального педагога). Социальный педагог может выполнять функцию развенчания негативных установок, а педагог-психолог — взять на себя роль «эмоциональной отдушины», человека, безусловно принимающего подростка. Включение ребенка в общественно-полезную коллективную деятельность, позволяющую </a:t>
            </a:r>
            <a:r>
              <a:rPr lang="ru-RU" dirty="0" smtClean="0"/>
              <a:t>реализовать. </a:t>
            </a:r>
            <a:endParaRPr lang="ru-RU" sz="3500" dirty="0"/>
          </a:p>
        </p:txBody>
      </p:sp>
    </p:spTree>
    <p:extLst>
      <p:ext uri="{BB962C8B-B14F-4D97-AF65-F5344CB8AC3E}">
        <p14:creationId xmlns:p14="http://schemas.microsoft.com/office/powerpoint/2010/main" val="7069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334200" cy="1143000"/>
          </a:xfrm>
        </p:spPr>
        <p:txBody>
          <a:bodyPr/>
          <a:lstStyle/>
          <a:p>
            <a:pPr algn="just"/>
            <a:r>
              <a:rPr lang="ru-RU" sz="2400" b="0" dirty="0" smtClean="0"/>
              <a:t>ЭТАПЫ </a:t>
            </a:r>
            <a:r>
              <a:rPr lang="ru-RU" sz="2400" b="0" dirty="0"/>
              <a:t>РАБОТЫ ПЕДАГОГА </a:t>
            </a:r>
            <a:r>
              <a:rPr lang="ru-RU" sz="2400" b="0" dirty="0" smtClean="0"/>
              <a:t>ПРИ </a:t>
            </a:r>
            <a:r>
              <a:rPr lang="ru-RU" sz="2400" b="0" dirty="0"/>
              <a:t>ВЫЯВЛЕНИИ ПРИЗНАКОВ ДЕСТРУКТИВНОГО ПОВЕДЕНИЯ </a:t>
            </a:r>
            <a:r>
              <a:rPr lang="ru-RU" sz="2400" b="0" dirty="0" smtClean="0"/>
              <a:t>(4)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980728"/>
            <a:ext cx="7488832" cy="5472608"/>
          </a:xfrm>
        </p:spPr>
        <p:txBody>
          <a:bodyPr>
            <a:normAutofit/>
          </a:bodyPr>
          <a:lstStyle/>
          <a:p>
            <a:endParaRPr lang="ru-RU" dirty="0"/>
          </a:p>
          <a:p>
            <a:endParaRPr lang="ru-RU" dirty="0"/>
          </a:p>
          <a:p>
            <a:r>
              <a:rPr lang="ru-RU" dirty="0"/>
              <a:t>4. </a:t>
            </a:r>
            <a:r>
              <a:rPr lang="ru-RU" b="1" dirty="0"/>
              <a:t>Анализ результатов деятельности</a:t>
            </a:r>
            <a:r>
              <a:rPr lang="ru-RU" dirty="0"/>
              <a:t>: совместные с подростком обсуждения успехов и неудач предыдущей деятельности, констатация факта разрешимости или неразрешимости проблемы, совместное осмысление нового опыта, определение перспектив, формирование жизненных устремлений подростка, связанных с будущей профессией.</a:t>
            </a:r>
            <a:endParaRPr lang="ru-RU" sz="3500" dirty="0"/>
          </a:p>
        </p:txBody>
      </p:sp>
    </p:spTree>
    <p:extLst>
      <p:ext uri="{BB962C8B-B14F-4D97-AF65-F5344CB8AC3E}">
        <p14:creationId xmlns:p14="http://schemas.microsoft.com/office/powerpoint/2010/main" val="7069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908720"/>
            <a:ext cx="6770321" cy="45947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40353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196752"/>
            <a:ext cx="7416824" cy="4392488"/>
          </a:xfrm>
        </p:spPr>
        <p:txBody>
          <a:bodyPr>
            <a:normAutofit fontScale="92500" lnSpcReduction="10000"/>
          </a:bodyPr>
          <a:lstStyle/>
          <a:p>
            <a:pPr algn="just"/>
            <a:endParaRPr lang="ru-RU" dirty="0"/>
          </a:p>
          <a:p>
            <a:pPr algn="just"/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Деструктивное поведение </a:t>
            </a:r>
            <a:r>
              <a:rPr lang="ru-RU" dirty="0"/>
              <a:t>— форма активности личности, связанная с разрушением субъектом структур, как «составляющих» его (организм), так и заключающих его в «себе» (общество). В зависимости от определенных ситуационных, социокультурных и индивидуально- психологических факторов деструкция может быть направлена человеком на самого себя или вовне, выступать в виде импульсивного, неосознанного, рефлекторного или сознательного, расчетливого поступка. </a:t>
            </a:r>
          </a:p>
          <a:p>
            <a:pPr algn="just"/>
            <a:r>
              <a:rPr lang="ru-RU" dirty="0"/>
              <a:t>В настоящее время не существует единого подхода к определению понятия и признаков деструктивного поведения.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9175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334200" cy="1143000"/>
          </a:xfrm>
        </p:spPr>
        <p:txBody>
          <a:bodyPr/>
          <a:lstStyle/>
          <a:p>
            <a:pPr algn="ctr"/>
            <a:r>
              <a:rPr lang="ru-RU" sz="2400" b="0" dirty="0" smtClean="0"/>
              <a:t>ДЕЙСТВИЯ </a:t>
            </a:r>
            <a:r>
              <a:rPr lang="ru-RU" sz="2400" b="0" dirty="0"/>
              <a:t>ПЕДАГОГА ПРИ СОПРОВОЖДЕНИИ НЕСОВЕРШЕННОЛЕТНЕГО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1385392"/>
            <a:ext cx="7488832" cy="547260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выстроить </a:t>
            </a:r>
            <a:r>
              <a:rPr lang="ru-RU" dirty="0"/>
              <a:t>конструктивное взаимодействие с ребенком и его родителями (законными представителями), иными значимыми для ребенка лицами, мнение которых для него важно </a:t>
            </a:r>
          </a:p>
          <a:p>
            <a:r>
              <a:rPr lang="ru-RU" dirty="0"/>
              <a:t>выявить проблемы, особенности развития и потенциала несовершеннолетнего </a:t>
            </a:r>
          </a:p>
          <a:p>
            <a:r>
              <a:rPr lang="ru-RU" dirty="0"/>
              <a:t>обеспечить постоянную поддержку ребенку в направлении позитивных изменений </a:t>
            </a:r>
          </a:p>
          <a:p>
            <a:r>
              <a:rPr lang="ru-RU" dirty="0"/>
              <a:t>организовать специализированную комплексную помощь в процессе индивидуального сопровождения </a:t>
            </a:r>
          </a:p>
          <a:p>
            <a:r>
              <a:rPr lang="ru-RU" dirty="0"/>
              <a:t>оказать индивидуальную помощь в развитии социальной компетентности через вовлечение подростка в различные мероприятия (учебные, воспитательные, трудовые, общественно-полезные, спортивные и др.) </a:t>
            </a:r>
          </a:p>
          <a:p>
            <a:r>
              <a:rPr lang="ru-RU" dirty="0"/>
              <a:t>обеспечить поддержку подростка социальной группой несовершеннолетних (одноклассников), имеющей позитивные социальные цели (применяется только при исключении возможности вовлечения других детей в деструктивную деятельность) </a:t>
            </a:r>
          </a:p>
          <a:p>
            <a:r>
              <a:rPr lang="ru-RU" dirty="0"/>
              <a:t>организовать взаимодействие специалистов с семьей несовершеннолетнего по его сопровождению; а также при необходимости работу по коррекции детско-родительских </a:t>
            </a:r>
            <a:r>
              <a:rPr lang="ru-RU" dirty="0" smtClean="0"/>
              <a:t>отношений</a:t>
            </a:r>
            <a:endParaRPr lang="ru-RU" sz="3500" dirty="0"/>
          </a:p>
        </p:txBody>
      </p:sp>
    </p:spTree>
    <p:extLst>
      <p:ext uri="{BB962C8B-B14F-4D97-AF65-F5344CB8AC3E}">
        <p14:creationId xmlns:p14="http://schemas.microsoft.com/office/powerpoint/2010/main" val="384568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334200" cy="1143000"/>
          </a:xfrm>
        </p:spPr>
        <p:txBody>
          <a:bodyPr/>
          <a:lstStyle/>
          <a:p>
            <a:pPr algn="ctr"/>
            <a:r>
              <a:rPr lang="ru-RU" sz="2400" b="0" dirty="0" smtClean="0"/>
              <a:t>МЕРЫ </a:t>
            </a:r>
            <a:r>
              <a:rPr lang="ru-RU" sz="2400" b="0" dirty="0"/>
              <a:t>ПРОТИВОДЕЙСТВИЯ РАСПРОСТРАНЕНИЮ ДЕСТРУКТИВНЫХ ИДЕЙ СРЕДИ </a:t>
            </a:r>
            <a:r>
              <a:rPr lang="ru-RU" sz="2400" b="0" dirty="0" smtClean="0"/>
              <a:t>НЕСОВЕРШЕННОЛЕТНИХ (1)</a:t>
            </a:r>
            <a:br>
              <a:rPr lang="ru-RU" sz="2400" b="0" dirty="0" smtClean="0"/>
            </a:br>
            <a:r>
              <a:rPr lang="ru-RU" sz="2400" b="0" dirty="0" smtClean="0"/>
              <a:t>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2060848"/>
            <a:ext cx="7488832" cy="5472608"/>
          </a:xfrm>
        </p:spPr>
        <p:txBody>
          <a:bodyPr>
            <a:normAutofit/>
          </a:bodyPr>
          <a:lstStyle/>
          <a:p>
            <a:r>
              <a:rPr lang="ru-RU" dirty="0" smtClean="0"/>
              <a:t>формирование </a:t>
            </a:r>
            <a:r>
              <a:rPr lang="ru-RU" dirty="0"/>
              <a:t>чувства </a:t>
            </a:r>
            <a:r>
              <a:rPr lang="ru-RU" b="1" dirty="0"/>
              <a:t>неприятия насилия </a:t>
            </a:r>
            <a:r>
              <a:rPr lang="ru-RU" dirty="0"/>
              <a:t>как такового в любом его проявлении </a:t>
            </a:r>
          </a:p>
          <a:p>
            <a:r>
              <a:rPr lang="ru-RU" dirty="0"/>
              <a:t>формирование негативного образа и эмоционального неприятия </a:t>
            </a:r>
            <a:r>
              <a:rPr lang="ru-RU" b="1" dirty="0"/>
              <a:t>экстремистских формирований и их лидеров </a:t>
            </a:r>
            <a:endParaRPr lang="ru-RU" dirty="0"/>
          </a:p>
          <a:p>
            <a:r>
              <a:rPr lang="ru-RU" dirty="0"/>
              <a:t>активное развитие психологического </a:t>
            </a:r>
            <a:r>
              <a:rPr lang="ru-RU" b="1" dirty="0"/>
              <a:t>позитивного мышления </a:t>
            </a:r>
            <a:r>
              <a:rPr lang="ru-RU" dirty="0"/>
              <a:t>вместо разрушительного, раскрытие позитивных жизненных смыслов, развитие способности к </a:t>
            </a:r>
            <a:r>
              <a:rPr lang="ru-RU" dirty="0" smtClean="0"/>
              <a:t>целеполаганию</a:t>
            </a:r>
          </a:p>
          <a:p>
            <a:r>
              <a:rPr lang="ru-RU" dirty="0" smtClean="0"/>
              <a:t>создание </a:t>
            </a:r>
            <a:r>
              <a:rPr lang="ru-RU" b="1" dirty="0"/>
              <a:t>комфортной социокультурной среды</a:t>
            </a:r>
            <a:r>
              <a:rPr lang="ru-RU" dirty="0"/>
              <a:t>, микроклимата в детском коллективе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86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334200" cy="1143000"/>
          </a:xfrm>
        </p:spPr>
        <p:txBody>
          <a:bodyPr/>
          <a:lstStyle/>
          <a:p>
            <a:pPr algn="ctr"/>
            <a:r>
              <a:rPr lang="ru-RU" sz="2400" b="0" dirty="0" smtClean="0"/>
              <a:t>МЕРЫ </a:t>
            </a:r>
            <a:r>
              <a:rPr lang="ru-RU" sz="2400" b="0" dirty="0"/>
              <a:t>ПРОТИВОДЕЙСТВИЯ РАСПРОСТРАНЕНИЮ ДЕСТРУКТИВНЫХ ИДЕЙ СРЕДИ </a:t>
            </a:r>
            <a:r>
              <a:rPr lang="ru-RU" sz="2400" b="0" dirty="0" smtClean="0"/>
              <a:t>НЕСОВЕРШЕННОЛЕТНИХ (2)</a:t>
            </a:r>
            <a:br>
              <a:rPr lang="ru-RU" sz="2400" b="0" dirty="0" smtClean="0"/>
            </a:br>
            <a:r>
              <a:rPr lang="ru-RU" sz="2400" b="0" dirty="0" smtClean="0"/>
              <a:t>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1385392"/>
            <a:ext cx="7488832" cy="5472608"/>
          </a:xfrm>
        </p:spPr>
        <p:txBody>
          <a:bodyPr>
            <a:normAutofit/>
          </a:bodyPr>
          <a:lstStyle/>
          <a:p>
            <a:r>
              <a:rPr lang="ru-RU" dirty="0" smtClean="0"/>
              <a:t>проведение </a:t>
            </a:r>
            <a:r>
              <a:rPr lang="ru-RU" dirty="0"/>
              <a:t>политики </a:t>
            </a:r>
            <a:r>
              <a:rPr lang="ru-RU" b="1" dirty="0"/>
              <a:t>защиты </a:t>
            </a:r>
            <a:r>
              <a:rPr lang="ru-RU" dirty="0"/>
              <a:t>несовершеннолетних от негативного влияния Интернета, обеспечения безопасности в сети Интернет </a:t>
            </a:r>
          </a:p>
          <a:p>
            <a:r>
              <a:rPr lang="ru-RU" dirty="0"/>
              <a:t>проведение </a:t>
            </a:r>
            <a:r>
              <a:rPr lang="ru-RU" b="1" dirty="0"/>
              <a:t>нравственно-правового закаливания </a:t>
            </a:r>
            <a:r>
              <a:rPr lang="ru-RU" dirty="0"/>
              <a:t>(формирование правовой культуры, навыков критического анализа, сопротивления негативному влиянию, развитие стойкости при неблагоприятных обстоятельствах, умения противостоять влиянию других </a:t>
            </a:r>
            <a:r>
              <a:rPr lang="ru-RU" dirty="0" smtClean="0"/>
              <a:t>лиц)</a:t>
            </a:r>
            <a:endParaRPr lang="ru-RU" dirty="0"/>
          </a:p>
          <a:p>
            <a:r>
              <a:rPr lang="ru-RU" dirty="0"/>
              <a:t>формирование у обучающихся </a:t>
            </a:r>
            <a:r>
              <a:rPr lang="ru-RU" b="1" dirty="0"/>
              <a:t>здорового образа жизни </a:t>
            </a:r>
            <a:r>
              <a:rPr lang="ru-RU" dirty="0"/>
              <a:t>через применение </a:t>
            </a:r>
            <a:r>
              <a:rPr lang="ru-RU" dirty="0" err="1"/>
              <a:t>здоровьесберегающих</a:t>
            </a:r>
            <a:r>
              <a:rPr lang="ru-RU" dirty="0"/>
              <a:t> технологий, обеспечение безопасных условий, информирование о здоровом стиле жизни </a:t>
            </a:r>
          </a:p>
          <a:p>
            <a:r>
              <a:rPr lang="ru-RU" dirty="0"/>
              <a:t>минимизация </a:t>
            </a:r>
            <a:r>
              <a:rPr lang="ru-RU" b="1" dirty="0"/>
              <a:t>негативных последствий </a:t>
            </a:r>
            <a:r>
              <a:rPr lang="ru-RU" dirty="0"/>
              <a:t>деструктивного поведения (например, травли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821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334200" cy="1143000"/>
          </a:xfrm>
        </p:spPr>
        <p:txBody>
          <a:bodyPr/>
          <a:lstStyle/>
          <a:p>
            <a:pPr algn="ctr"/>
            <a:r>
              <a:rPr lang="ru-RU" sz="2400" b="0" dirty="0" smtClean="0"/>
              <a:t>МЕРЫ </a:t>
            </a:r>
            <a:r>
              <a:rPr lang="ru-RU" sz="2400" b="0" dirty="0"/>
              <a:t>ПРОТИВОДЕЙСТВИЯ РАСПРОСТРАНЕНИЮ ДЕСТРУКТИВНЫХ ИДЕЙ СРЕДИ </a:t>
            </a:r>
            <a:r>
              <a:rPr lang="ru-RU" sz="2400" b="0" dirty="0" smtClean="0"/>
              <a:t>НЕСОВЕРШЕННОЛЕТНИХ (3)</a:t>
            </a:r>
            <a:br>
              <a:rPr lang="ru-RU" sz="2400" b="0" dirty="0" smtClean="0"/>
            </a:br>
            <a:r>
              <a:rPr lang="ru-RU" sz="2400" b="0" dirty="0" smtClean="0"/>
              <a:t>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1556792"/>
            <a:ext cx="7488832" cy="547260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организация </a:t>
            </a:r>
            <a:r>
              <a:rPr lang="ru-RU" dirty="0"/>
              <a:t>деятельности, </a:t>
            </a:r>
            <a:r>
              <a:rPr lang="ru-RU" b="1" dirty="0"/>
              <a:t>альтернативной деструктивному поведению</a:t>
            </a:r>
            <a:r>
              <a:rPr lang="ru-RU" dirty="0"/>
              <a:t>: познавательной (путешествия, туризм); бросающей вызов своим возможностям (спорт, </a:t>
            </a:r>
            <a:r>
              <a:rPr lang="ru-RU" dirty="0" err="1"/>
              <a:t>квесты</a:t>
            </a:r>
            <a:r>
              <a:rPr lang="ru-RU" dirty="0"/>
              <a:t>, походы); альтруистической (общественно-полезная и благотворительная деятельность) </a:t>
            </a:r>
          </a:p>
          <a:p>
            <a:r>
              <a:rPr lang="ru-RU" dirty="0"/>
              <a:t>формирование </a:t>
            </a:r>
            <a:r>
              <a:rPr lang="ru-RU" b="1" dirty="0"/>
              <a:t>культуры общения</a:t>
            </a:r>
            <a:r>
              <a:rPr lang="ru-RU" dirty="0"/>
              <a:t>, ценностного отношения к правилам и социальным нормам </a:t>
            </a:r>
          </a:p>
          <a:p>
            <a:r>
              <a:rPr lang="ru-RU" dirty="0"/>
              <a:t>повышение </a:t>
            </a:r>
            <a:r>
              <a:rPr lang="ru-RU" b="1" dirty="0"/>
              <a:t>компетентности и социальной успешности </a:t>
            </a:r>
            <a:r>
              <a:rPr lang="ru-RU" dirty="0"/>
              <a:t>личности подростка в значимых для него сферах </a:t>
            </a:r>
          </a:p>
          <a:p>
            <a:r>
              <a:rPr lang="ru-RU" dirty="0"/>
              <a:t>развитие навыков </a:t>
            </a:r>
            <a:r>
              <a:rPr lang="ru-RU" b="1" dirty="0"/>
              <a:t>продуктивной </a:t>
            </a:r>
            <a:r>
              <a:rPr lang="ru-RU" b="1" dirty="0" err="1"/>
              <a:t>саморегуляции</a:t>
            </a:r>
            <a:r>
              <a:rPr lang="ru-RU" dirty="0"/>
              <a:t>: повышение осознанности собственного поведения, развитие умений планирования, оценки последствий поведения, обучение продуктивным стратегиям </a:t>
            </a:r>
            <a:r>
              <a:rPr lang="ru-RU" dirty="0" err="1"/>
              <a:t>совладания</a:t>
            </a:r>
            <a:r>
              <a:rPr lang="ru-RU" dirty="0"/>
              <a:t> со стрессом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821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334200" cy="1143000"/>
          </a:xfrm>
        </p:spPr>
        <p:txBody>
          <a:bodyPr/>
          <a:lstStyle/>
          <a:p>
            <a:pPr algn="ctr"/>
            <a:r>
              <a:rPr lang="ru-RU" sz="2400" b="0" dirty="0" smtClean="0"/>
              <a:t>МЕРЫ </a:t>
            </a:r>
            <a:r>
              <a:rPr lang="ru-RU" sz="2400" b="0" dirty="0"/>
              <a:t>ПРОТИВОДЕЙСТВИЯ РАСПРОСТРАНЕНИЮ ДЕСТРУКТИВНЫХ ИДЕЙ СРЕДИ </a:t>
            </a:r>
            <a:r>
              <a:rPr lang="ru-RU" sz="2400" b="0" dirty="0" smtClean="0"/>
              <a:t>НЕСОВЕРШЕННОЛЕТНИХ (4)</a:t>
            </a:r>
            <a:br>
              <a:rPr lang="ru-RU" sz="2400" b="0" dirty="0" smtClean="0"/>
            </a:br>
            <a:r>
              <a:rPr lang="ru-RU" sz="2400" b="0" dirty="0" smtClean="0"/>
              <a:t>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2060848"/>
            <a:ext cx="7488832" cy="5472608"/>
          </a:xfrm>
        </p:spPr>
        <p:txBody>
          <a:bodyPr>
            <a:normAutofit/>
          </a:bodyPr>
          <a:lstStyle/>
          <a:p>
            <a:r>
              <a:rPr lang="ru-RU" dirty="0" smtClean="0"/>
              <a:t>своевременная </a:t>
            </a:r>
            <a:r>
              <a:rPr lang="ru-RU" b="1" dirty="0"/>
              <a:t>коррекция </a:t>
            </a:r>
            <a:r>
              <a:rPr lang="ru-RU" dirty="0"/>
              <a:t>нарушенных межличностных отношений в коллективе (группе) </a:t>
            </a:r>
          </a:p>
          <a:p>
            <a:r>
              <a:rPr lang="ru-RU" b="1" dirty="0"/>
              <a:t>активизация личностных ресурсов</a:t>
            </a:r>
            <a:r>
              <a:rPr lang="ru-RU" dirty="0"/>
              <a:t>, обеспечение творческого самовыражения </a:t>
            </a:r>
          </a:p>
          <a:p>
            <a:r>
              <a:rPr lang="ru-RU" dirty="0"/>
              <a:t>содействие </a:t>
            </a:r>
            <a:r>
              <a:rPr lang="ru-RU" b="1" dirty="0"/>
              <a:t>профессиональному самоопределению</a:t>
            </a:r>
            <a:r>
              <a:rPr lang="ru-RU" dirty="0"/>
              <a:t>, овладению способами и умениями трудовой деятельности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821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334200" cy="1143000"/>
          </a:xfrm>
        </p:spPr>
        <p:txBody>
          <a:bodyPr/>
          <a:lstStyle/>
          <a:p>
            <a:pPr algn="ctr"/>
            <a:r>
              <a:rPr lang="ru-RU" sz="2400" b="0" dirty="0" smtClean="0"/>
              <a:t>МЕРЫ </a:t>
            </a:r>
            <a:r>
              <a:rPr lang="ru-RU" sz="2400" b="0" dirty="0"/>
              <a:t>ПРОТИВОДЕЙСТВИЯ РАСПРОСТРАНЕНИЮ ДЕСТРУКТИВНЫХ ИДЕЙ СРЕДИ </a:t>
            </a:r>
            <a:r>
              <a:rPr lang="ru-RU" sz="2400" b="0" dirty="0" smtClean="0"/>
              <a:t>НЕСОВЕРШЕННОЛЕТНИХ (5)</a:t>
            </a:r>
            <a:br>
              <a:rPr lang="ru-RU" sz="2400" b="0" dirty="0" smtClean="0"/>
            </a:br>
            <a:r>
              <a:rPr lang="ru-RU" sz="2400" b="0" dirty="0" smtClean="0"/>
              <a:t>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1385392"/>
            <a:ext cx="7488832" cy="5472608"/>
          </a:xfrm>
        </p:spPr>
        <p:txBody>
          <a:bodyPr>
            <a:normAutofit/>
          </a:bodyPr>
          <a:lstStyle/>
          <a:p>
            <a:endParaRPr lang="ru-RU" dirty="0"/>
          </a:p>
          <a:p>
            <a:r>
              <a:rPr lang="ru-RU" dirty="0"/>
              <a:t>формирование чувства </a:t>
            </a:r>
            <a:r>
              <a:rPr lang="ru-RU" b="1" dirty="0"/>
              <a:t>неприятия насилия </a:t>
            </a:r>
            <a:r>
              <a:rPr lang="ru-RU" dirty="0"/>
              <a:t>как такового в любом его проявлении </a:t>
            </a:r>
          </a:p>
          <a:p>
            <a:r>
              <a:rPr lang="ru-RU" dirty="0"/>
              <a:t>формирование негативного образа и эмоционального неприятия </a:t>
            </a:r>
            <a:r>
              <a:rPr lang="ru-RU" b="1" dirty="0"/>
              <a:t>экстремистских формирований и их лидеров </a:t>
            </a:r>
            <a:endParaRPr lang="ru-RU" dirty="0"/>
          </a:p>
          <a:p>
            <a:r>
              <a:rPr lang="ru-RU" dirty="0"/>
              <a:t>активное развитие психологического </a:t>
            </a:r>
            <a:r>
              <a:rPr lang="ru-RU" b="1" dirty="0"/>
              <a:t>позитивного мышления </a:t>
            </a:r>
            <a:r>
              <a:rPr lang="ru-RU" dirty="0"/>
              <a:t>вместо разрушительного, раскрытие позитивных жизненных смыслов, развитие способности к </a:t>
            </a:r>
            <a:r>
              <a:rPr lang="ru-RU" dirty="0" smtClean="0"/>
              <a:t>целеполаганию</a:t>
            </a:r>
          </a:p>
          <a:p>
            <a:r>
              <a:rPr lang="ru-RU" dirty="0" smtClean="0"/>
              <a:t>создание </a:t>
            </a:r>
            <a:r>
              <a:rPr lang="ru-RU" b="1" dirty="0"/>
              <a:t>комфортной социокультурной среды</a:t>
            </a:r>
            <a:r>
              <a:rPr lang="ru-RU" dirty="0"/>
              <a:t>, микроклимата в детском коллективе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821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334200" cy="1143000"/>
          </a:xfrm>
        </p:spPr>
        <p:txBody>
          <a:bodyPr/>
          <a:lstStyle/>
          <a:p>
            <a:pPr algn="ctr"/>
            <a:r>
              <a:rPr lang="ru-RU" sz="2400" b="0" dirty="0" smtClean="0"/>
              <a:t>МОНИТОРИНГ </a:t>
            </a:r>
            <a:r>
              <a:rPr lang="ru-RU" sz="2400" b="0" dirty="0"/>
              <a:t>ДЕТСКОГО КОЛЛЕКТИВА </a:t>
            </a:r>
            <a:r>
              <a:rPr lang="ru-RU" sz="2400" b="0" dirty="0" smtClean="0"/>
              <a:t>(1)</a:t>
            </a:r>
            <a:br>
              <a:rPr lang="ru-RU" sz="2400" b="0" dirty="0" smtClean="0"/>
            </a:br>
            <a:r>
              <a:rPr lang="ru-RU" sz="2400" b="0" dirty="0" smtClean="0"/>
              <a:t>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1196752"/>
            <a:ext cx="7488832" cy="5472608"/>
          </a:xfrm>
        </p:spPr>
        <p:txBody>
          <a:bodyPr>
            <a:normAutofit/>
          </a:bodyPr>
          <a:lstStyle/>
          <a:p>
            <a:r>
              <a:rPr lang="ru-RU" dirty="0" smtClean="0"/>
              <a:t>регулярное </a:t>
            </a:r>
            <a:r>
              <a:rPr lang="ru-RU" dirty="0"/>
              <a:t>отслеживание </a:t>
            </a:r>
            <a:r>
              <a:rPr lang="ru-RU" b="1" dirty="0"/>
              <a:t>посещаемости </a:t>
            </a:r>
            <a:r>
              <a:rPr lang="ru-RU" dirty="0"/>
              <a:t>занятий обучающимися в образовательной организации (учет несовершеннолетних, не приступивших к занятиям на начало учебного года, на начало четверти; а также систематически пропускающих занятия по неуважительным причинам) </a:t>
            </a:r>
          </a:p>
          <a:p>
            <a:r>
              <a:rPr lang="ru-RU" dirty="0"/>
              <a:t>отслеживание </a:t>
            </a:r>
            <a:r>
              <a:rPr lang="ru-RU" b="1" dirty="0"/>
              <a:t>динамики успеваемости </a:t>
            </a:r>
            <a:r>
              <a:rPr lang="ru-RU" dirty="0"/>
              <a:t>обучающихся </a:t>
            </a:r>
          </a:p>
          <a:p>
            <a:r>
              <a:rPr lang="ru-RU" dirty="0"/>
              <a:t>проведение с участием педагога-психолога </a:t>
            </a:r>
            <a:r>
              <a:rPr lang="ru-RU" b="1" dirty="0"/>
              <a:t>периодической диагностики </a:t>
            </a:r>
            <a:r>
              <a:rPr lang="ru-RU" dirty="0"/>
              <a:t>коллектива, направленной на выявление признаков деструктивного поведения у несовершеннолетних </a:t>
            </a:r>
            <a:endParaRPr lang="ru-RU" dirty="0" smtClean="0"/>
          </a:p>
          <a:p>
            <a:r>
              <a:rPr lang="ru-RU" b="1" dirty="0"/>
              <a:t>учет детей, состоящих на внутреннем контроле </a:t>
            </a:r>
            <a:r>
              <a:rPr lang="ru-RU" dirty="0"/>
              <a:t>в образовательной организации (индивидуальная профилактическая работа) </a:t>
            </a:r>
          </a:p>
        </p:txBody>
      </p:sp>
    </p:spTree>
    <p:extLst>
      <p:ext uri="{BB962C8B-B14F-4D97-AF65-F5344CB8AC3E}">
        <p14:creationId xmlns:p14="http://schemas.microsoft.com/office/powerpoint/2010/main" val="138378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334200" cy="1143000"/>
          </a:xfrm>
        </p:spPr>
        <p:txBody>
          <a:bodyPr/>
          <a:lstStyle/>
          <a:p>
            <a:pPr algn="ctr"/>
            <a:r>
              <a:rPr lang="ru-RU" sz="2400" b="0" dirty="0" smtClean="0"/>
              <a:t>МОНИТОРИНГ </a:t>
            </a:r>
            <a:r>
              <a:rPr lang="ru-RU" sz="2400" b="0" dirty="0"/>
              <a:t>ДЕТСКОГО КОЛЛЕКТИВА </a:t>
            </a:r>
            <a:r>
              <a:rPr lang="ru-RU" sz="2400" b="0" dirty="0" smtClean="0"/>
              <a:t>(2)</a:t>
            </a:r>
            <a:br>
              <a:rPr lang="ru-RU" sz="2400" b="0" dirty="0" smtClean="0"/>
            </a:br>
            <a:r>
              <a:rPr lang="ru-RU" sz="2400" b="0" dirty="0" smtClean="0"/>
              <a:t>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1196752"/>
            <a:ext cx="7488832" cy="5472608"/>
          </a:xfrm>
        </p:spPr>
        <p:txBody>
          <a:bodyPr>
            <a:normAutofit/>
          </a:bodyPr>
          <a:lstStyle/>
          <a:p>
            <a:r>
              <a:rPr lang="ru-RU" b="1" dirty="0" smtClean="0"/>
              <a:t>обращение </a:t>
            </a:r>
            <a:r>
              <a:rPr lang="ru-RU" b="1" dirty="0"/>
              <a:t>особого внимания на обучающихся: </a:t>
            </a:r>
            <a:r>
              <a:rPr lang="ru-RU" dirty="0"/>
              <a:t>состоящих на учетах у нарколога, психиатра (при наличии такой информации); совершивших самовольные уходы из дома; дела в отношении которых рассмотрены на заседаниях </a:t>
            </a:r>
            <a:r>
              <a:rPr lang="ru-RU" dirty="0" err="1" smtClean="0"/>
              <a:t>КДНиЗП</a:t>
            </a:r>
            <a:r>
              <a:rPr lang="ru-RU" dirty="0" smtClean="0"/>
              <a:t> (совершивших </a:t>
            </a:r>
            <a:r>
              <a:rPr lang="ru-RU" dirty="0"/>
              <a:t>административные правонарушения, антиобщественные действия); родители (законные представители) которых привлекались к административной ответственности за неисполнение обязанностей по содержанию и воспитанию несовершеннолетних; с выявленными признаками суицидального поведения; имеющих высокий уровень риска по итогам психологической диагностики (тревожность, агрессия, отчужденность и иные)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454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3621" y="1052736"/>
            <a:ext cx="6512511" cy="1143000"/>
          </a:xfrm>
        </p:spPr>
        <p:txBody>
          <a:bodyPr/>
          <a:lstStyle/>
          <a:p>
            <a:r>
              <a:rPr lang="ru-RU" dirty="0" smtClean="0"/>
              <a:t>Благодарю</a:t>
            </a:r>
            <a:br>
              <a:rPr lang="ru-RU" dirty="0" smtClean="0"/>
            </a:br>
            <a:r>
              <a:rPr lang="ru-RU" dirty="0" smtClean="0"/>
              <a:t>за внимание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09228" y="4005064"/>
            <a:ext cx="81369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Отдел </a:t>
            </a:r>
            <a:r>
              <a:rPr lang="ru-RU" dirty="0"/>
              <a:t>по обеспечению деятельности комиссии по делам несовершеннолетних и защите их прав при Правительстве Ханты-Мансийского автономного округа – </a:t>
            </a:r>
            <a:r>
              <a:rPr lang="ru-RU" dirty="0" smtClean="0"/>
              <a:t>Югры</a:t>
            </a:r>
          </a:p>
          <a:p>
            <a:pPr algn="ctr"/>
            <a:r>
              <a:rPr lang="ru-RU" dirty="0" smtClean="0"/>
              <a:t>Ханты-Мансийск, Гагарина, 153А, </a:t>
            </a:r>
            <a:r>
              <a:rPr lang="ru-RU" dirty="0" err="1" smtClean="0"/>
              <a:t>каб</a:t>
            </a:r>
            <a:r>
              <a:rPr lang="ru-RU" dirty="0" smtClean="0"/>
              <a:t>. 302</a:t>
            </a:r>
          </a:p>
          <a:p>
            <a:pPr algn="ctr"/>
            <a:r>
              <a:rPr lang="ru-RU" dirty="0" smtClean="0"/>
              <a:t>8 </a:t>
            </a:r>
            <a:r>
              <a:rPr lang="ru-RU" dirty="0"/>
              <a:t>(</a:t>
            </a:r>
            <a:r>
              <a:rPr lang="ru-RU" dirty="0" smtClean="0"/>
              <a:t>3467)360105</a:t>
            </a:r>
          </a:p>
          <a:p>
            <a:endParaRPr lang="ru-RU" dirty="0"/>
          </a:p>
        </p:txBody>
      </p:sp>
      <p:pic>
        <p:nvPicPr>
          <p:cNvPr id="9218" name="Picture 2" descr="Z:\Код КДН ВК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123416"/>
            <a:ext cx="2593617" cy="259361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4836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620688"/>
            <a:ext cx="7317432" cy="5361776"/>
          </a:xfrm>
        </p:spPr>
        <p:txBody>
          <a:bodyPr>
            <a:normAutofit fontScale="40000" lnSpcReduction="20000"/>
          </a:bodyPr>
          <a:lstStyle/>
          <a:p>
            <a:pPr algn="just"/>
            <a:endParaRPr lang="ru-RU" sz="5000" dirty="0"/>
          </a:p>
          <a:p>
            <a:pPr algn="just"/>
            <a:r>
              <a:rPr lang="ru-RU" sz="5000" dirty="0"/>
              <a:t>Профилактика деструктивного поведения основана на социализации несовершеннолетних, формировании у них нравственных качеств субъектов социальных отношений. Институтом социализации детей является семья и школьная среда, где закладываются идеалы и базисы, из которых формируется дальнейшее мировоззрение, морально-этические ориентиры и общая направленность поведения. </a:t>
            </a:r>
          </a:p>
          <a:p>
            <a:pPr algn="just"/>
            <a:endParaRPr lang="ru-RU" sz="5000" dirty="0"/>
          </a:p>
          <a:p>
            <a:pPr algn="just"/>
            <a:r>
              <a:rPr lang="ru-RU" sz="5000" dirty="0"/>
              <a:t>Проявления у несовершеннолетнего деструктивного поведения могут стать источником повышенной опасности как для него самого, так и для его близких, окружающих и общества в целом. Игнорирование или несвоевременное выявление взрослыми признаков деструктивного поведения у ребенка нередко приводит к причинению им физического вреда самому себе, окружающим, суицидальным поступкам, появлению зависимостей (токсикомания, алкоголизм и др.).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9695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334200" cy="1143000"/>
          </a:xfrm>
        </p:spPr>
        <p:txBody>
          <a:bodyPr/>
          <a:lstStyle/>
          <a:p>
            <a:r>
              <a:rPr lang="ru-RU" sz="2400" dirty="0" smtClean="0"/>
              <a:t>ТИПЫ ДЕСТРУКТИВНОЙ </a:t>
            </a:r>
            <a:r>
              <a:rPr lang="ru-RU" sz="2400" dirty="0"/>
              <a:t>МОДЕЛИ ПОВЕДЕНИЯ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980728"/>
            <a:ext cx="7488832" cy="5472608"/>
          </a:xfrm>
        </p:spPr>
        <p:txBody>
          <a:bodyPr>
            <a:normAutofit fontScale="62500" lnSpcReduction="20000"/>
          </a:bodyPr>
          <a:lstStyle/>
          <a:p>
            <a:endParaRPr lang="ru-RU" dirty="0"/>
          </a:p>
          <a:p>
            <a:r>
              <a:rPr lang="ru-RU" sz="2900" dirty="0"/>
              <a:t>антисоциальный (против социума; противоправное </a:t>
            </a:r>
            <a:r>
              <a:rPr lang="ru-RU" sz="2900" dirty="0" smtClean="0"/>
              <a:t>поведение, </a:t>
            </a:r>
            <a:r>
              <a:rPr lang="ru-RU" sz="2900" dirty="0" err="1" smtClean="0"/>
              <a:t>нe</a:t>
            </a:r>
            <a:r>
              <a:rPr lang="ru-RU" sz="2900" dirty="0" smtClean="0"/>
              <a:t> </a:t>
            </a:r>
            <a:r>
              <a:rPr lang="ru-RU" sz="2900" dirty="0" err="1"/>
              <a:t>соотвeтствующee</a:t>
            </a:r>
            <a:r>
              <a:rPr lang="ru-RU" sz="2900" dirty="0"/>
              <a:t> </a:t>
            </a:r>
            <a:r>
              <a:rPr lang="ru-RU" sz="2900" dirty="0" err="1"/>
              <a:t>этикe</a:t>
            </a:r>
            <a:r>
              <a:rPr lang="ru-RU" sz="2900" dirty="0"/>
              <a:t> и нормам морали </a:t>
            </a:r>
            <a:r>
              <a:rPr lang="ru-RU" sz="2900" dirty="0" err="1"/>
              <a:t>соврeмeнного</a:t>
            </a:r>
            <a:r>
              <a:rPr lang="ru-RU" sz="2900" dirty="0"/>
              <a:t> </a:t>
            </a:r>
            <a:r>
              <a:rPr lang="ru-RU" sz="2900" dirty="0" err="1"/>
              <a:t>общeства</a:t>
            </a:r>
            <a:r>
              <a:rPr lang="ru-RU" sz="2900" dirty="0"/>
              <a:t>) </a:t>
            </a:r>
          </a:p>
          <a:p>
            <a:r>
              <a:rPr lang="ru-RU" sz="2900" dirty="0" err="1"/>
              <a:t>аддиктивный</a:t>
            </a:r>
            <a:r>
              <a:rPr lang="ru-RU" sz="2900" dirty="0"/>
              <a:t> (стремление к уходу от реальности с помощью одурманивающих </a:t>
            </a:r>
            <a:r>
              <a:rPr lang="ru-RU" sz="2900" dirty="0" err="1"/>
              <a:t>вeщeств</a:t>
            </a:r>
            <a:r>
              <a:rPr lang="ru-RU" sz="2900" dirty="0"/>
              <a:t>) </a:t>
            </a:r>
          </a:p>
          <a:p>
            <a:r>
              <a:rPr lang="ru-RU" sz="2900" dirty="0"/>
              <a:t>суицидный (самодеструкция; склонность к суицидальным действиям, обусловленная изоляцией от общества, </a:t>
            </a:r>
            <a:r>
              <a:rPr lang="ru-RU" sz="2900" dirty="0" err="1"/>
              <a:t>бeспомощностью</a:t>
            </a:r>
            <a:r>
              <a:rPr lang="ru-RU" sz="2900" dirty="0"/>
              <a:t> (</a:t>
            </a:r>
            <a:r>
              <a:rPr lang="ru-RU" sz="2900" dirty="0" err="1"/>
              <a:t>физичeской</a:t>
            </a:r>
            <a:r>
              <a:rPr lang="ru-RU" sz="2900" dirty="0"/>
              <a:t>, правовой, </a:t>
            </a:r>
            <a:r>
              <a:rPr lang="ru-RU" sz="2900" dirty="0" err="1"/>
              <a:t>интeллектуальной</a:t>
            </a:r>
            <a:r>
              <a:rPr lang="ru-RU" sz="2900" dirty="0"/>
              <a:t>), </a:t>
            </a:r>
            <a:r>
              <a:rPr lang="ru-RU" sz="2900" dirty="0" err="1"/>
              <a:t>нeвeриeм</a:t>
            </a:r>
            <a:r>
              <a:rPr lang="ru-RU" sz="2900" dirty="0"/>
              <a:t> в </a:t>
            </a:r>
            <a:r>
              <a:rPr lang="ru-RU" sz="2900" dirty="0" err="1"/>
              <a:t>будущee</a:t>
            </a:r>
            <a:r>
              <a:rPr lang="ru-RU" sz="2900" dirty="0"/>
              <a:t>, </a:t>
            </a:r>
            <a:r>
              <a:rPr lang="ru-RU" sz="2900" dirty="0" err="1"/>
              <a:t>потeрeй</a:t>
            </a:r>
            <a:r>
              <a:rPr lang="ru-RU" sz="2900" dirty="0"/>
              <a:t> </a:t>
            </a:r>
            <a:r>
              <a:rPr lang="ru-RU" sz="2900" dirty="0" err="1"/>
              <a:t>собствeнной</a:t>
            </a:r>
            <a:r>
              <a:rPr lang="ru-RU" sz="2900" dirty="0"/>
              <a:t> </a:t>
            </a:r>
            <a:r>
              <a:rPr lang="ru-RU" sz="2900" dirty="0" err="1"/>
              <a:t>нeзависимости</a:t>
            </a:r>
            <a:r>
              <a:rPr lang="ru-RU" sz="2900" dirty="0"/>
              <a:t>) </a:t>
            </a:r>
          </a:p>
          <a:p>
            <a:r>
              <a:rPr lang="ru-RU" sz="2900" dirty="0"/>
              <a:t>фанатический (результат фанатического влечения к чему-либо) </a:t>
            </a:r>
          </a:p>
          <a:p>
            <a:r>
              <a:rPr lang="ru-RU" sz="2900" dirty="0" err="1"/>
              <a:t>аутический</a:t>
            </a:r>
            <a:r>
              <a:rPr lang="ru-RU" sz="2900" dirty="0"/>
              <a:t> (затруднение социальных отношений, межличностных контактов, оторванность от реальной действительности) </a:t>
            </a:r>
          </a:p>
          <a:p>
            <a:r>
              <a:rPr lang="ru-RU" sz="2900" dirty="0"/>
              <a:t>нарциссический (самовлюбленность, повышенная чувствительность к оценкам других людей, на этой основе отсутствие сочувствия к ним, ко всему окружающему) </a:t>
            </a:r>
          </a:p>
          <a:p>
            <a:r>
              <a:rPr lang="ru-RU" sz="2900" dirty="0"/>
              <a:t>конформистский (приспособленчество, приверженность к позиции сильнейшего)</a:t>
            </a:r>
            <a:endParaRPr lang="ru-RU" sz="2900" dirty="0"/>
          </a:p>
        </p:txBody>
      </p:sp>
    </p:spTree>
    <p:extLst>
      <p:ext uri="{BB962C8B-B14F-4D97-AF65-F5344CB8AC3E}">
        <p14:creationId xmlns:p14="http://schemas.microsoft.com/office/powerpoint/2010/main" val="171126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334200" cy="1143000"/>
          </a:xfrm>
        </p:spPr>
        <p:txBody>
          <a:bodyPr/>
          <a:lstStyle/>
          <a:p>
            <a:r>
              <a:rPr lang="ru-RU" sz="2400" dirty="0" smtClean="0"/>
              <a:t>ТИПЫ ДЕСТРУКТИВНОЙ </a:t>
            </a:r>
            <a:r>
              <a:rPr lang="ru-RU" sz="2400" dirty="0"/>
              <a:t>МОДЕЛИ ПОВЕДЕНИЯ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980728"/>
            <a:ext cx="7488832" cy="5472608"/>
          </a:xfrm>
        </p:spPr>
        <p:txBody>
          <a:bodyPr>
            <a:normAutofit fontScale="62500" lnSpcReduction="20000"/>
          </a:bodyPr>
          <a:lstStyle/>
          <a:p>
            <a:endParaRPr lang="ru-RU" dirty="0"/>
          </a:p>
          <a:p>
            <a:r>
              <a:rPr lang="ru-RU" sz="2900" dirty="0"/>
              <a:t>антисоциальный (против социума; противоправное </a:t>
            </a:r>
            <a:r>
              <a:rPr lang="ru-RU" sz="2900" dirty="0" smtClean="0"/>
              <a:t>поведение, </a:t>
            </a:r>
            <a:r>
              <a:rPr lang="ru-RU" sz="2900" dirty="0" err="1" smtClean="0"/>
              <a:t>нe</a:t>
            </a:r>
            <a:r>
              <a:rPr lang="ru-RU" sz="2900" dirty="0" smtClean="0"/>
              <a:t> </a:t>
            </a:r>
            <a:r>
              <a:rPr lang="ru-RU" sz="2900" dirty="0" err="1"/>
              <a:t>соотвeтствующee</a:t>
            </a:r>
            <a:r>
              <a:rPr lang="ru-RU" sz="2900" dirty="0"/>
              <a:t> </a:t>
            </a:r>
            <a:r>
              <a:rPr lang="ru-RU" sz="2900" dirty="0" err="1"/>
              <a:t>этикe</a:t>
            </a:r>
            <a:r>
              <a:rPr lang="ru-RU" sz="2900" dirty="0"/>
              <a:t> и нормам морали </a:t>
            </a:r>
            <a:r>
              <a:rPr lang="ru-RU" sz="2900" dirty="0" err="1"/>
              <a:t>соврeмeнного</a:t>
            </a:r>
            <a:r>
              <a:rPr lang="ru-RU" sz="2900" dirty="0"/>
              <a:t> </a:t>
            </a:r>
            <a:r>
              <a:rPr lang="ru-RU" sz="2900" dirty="0" err="1"/>
              <a:t>общeства</a:t>
            </a:r>
            <a:r>
              <a:rPr lang="ru-RU" sz="2900" dirty="0"/>
              <a:t>) </a:t>
            </a:r>
          </a:p>
          <a:p>
            <a:r>
              <a:rPr lang="ru-RU" sz="2900" dirty="0" err="1"/>
              <a:t>аддиктивный</a:t>
            </a:r>
            <a:r>
              <a:rPr lang="ru-RU" sz="2900" dirty="0"/>
              <a:t> (стремление к уходу от реальности с помощью одурманивающих </a:t>
            </a:r>
            <a:r>
              <a:rPr lang="ru-RU" sz="2900" dirty="0" err="1"/>
              <a:t>вeщeств</a:t>
            </a:r>
            <a:r>
              <a:rPr lang="ru-RU" sz="2900" dirty="0"/>
              <a:t>) </a:t>
            </a:r>
          </a:p>
          <a:p>
            <a:r>
              <a:rPr lang="ru-RU" sz="2900" dirty="0"/>
              <a:t>суицидный (самодеструкция; склонность к суицидальным действиям, обусловленная изоляцией от общества, </a:t>
            </a:r>
            <a:r>
              <a:rPr lang="ru-RU" sz="2900" dirty="0" err="1"/>
              <a:t>бeспомощностью</a:t>
            </a:r>
            <a:r>
              <a:rPr lang="ru-RU" sz="2900" dirty="0"/>
              <a:t> (</a:t>
            </a:r>
            <a:r>
              <a:rPr lang="ru-RU" sz="2900" dirty="0" err="1"/>
              <a:t>физичeской</a:t>
            </a:r>
            <a:r>
              <a:rPr lang="ru-RU" sz="2900" dirty="0"/>
              <a:t>, правовой, </a:t>
            </a:r>
            <a:r>
              <a:rPr lang="ru-RU" sz="2900" dirty="0" err="1"/>
              <a:t>интeллектуальной</a:t>
            </a:r>
            <a:r>
              <a:rPr lang="ru-RU" sz="2900" dirty="0"/>
              <a:t>), </a:t>
            </a:r>
            <a:r>
              <a:rPr lang="ru-RU" sz="2900" dirty="0" err="1"/>
              <a:t>нeвeриeм</a:t>
            </a:r>
            <a:r>
              <a:rPr lang="ru-RU" sz="2900" dirty="0"/>
              <a:t> в </a:t>
            </a:r>
            <a:r>
              <a:rPr lang="ru-RU" sz="2900" dirty="0" err="1"/>
              <a:t>будущee</a:t>
            </a:r>
            <a:r>
              <a:rPr lang="ru-RU" sz="2900" dirty="0"/>
              <a:t>, </a:t>
            </a:r>
            <a:r>
              <a:rPr lang="ru-RU" sz="2900" dirty="0" err="1"/>
              <a:t>потeрeй</a:t>
            </a:r>
            <a:r>
              <a:rPr lang="ru-RU" sz="2900" dirty="0"/>
              <a:t> </a:t>
            </a:r>
            <a:r>
              <a:rPr lang="ru-RU" sz="2900" dirty="0" err="1"/>
              <a:t>собствeнной</a:t>
            </a:r>
            <a:r>
              <a:rPr lang="ru-RU" sz="2900" dirty="0"/>
              <a:t> </a:t>
            </a:r>
            <a:r>
              <a:rPr lang="ru-RU" sz="2900" dirty="0" err="1"/>
              <a:t>нeзависимости</a:t>
            </a:r>
            <a:r>
              <a:rPr lang="ru-RU" sz="2900" dirty="0"/>
              <a:t>) </a:t>
            </a:r>
          </a:p>
          <a:p>
            <a:r>
              <a:rPr lang="ru-RU" sz="2900" dirty="0"/>
              <a:t>фанатический (результат фанатического влечения к чему-либо) </a:t>
            </a:r>
          </a:p>
          <a:p>
            <a:r>
              <a:rPr lang="ru-RU" sz="2900" dirty="0" err="1"/>
              <a:t>аутический</a:t>
            </a:r>
            <a:r>
              <a:rPr lang="ru-RU" sz="2900" dirty="0"/>
              <a:t> (затруднение социальных отношений, межличностных контактов, оторванность от реальной действительности) </a:t>
            </a:r>
          </a:p>
          <a:p>
            <a:r>
              <a:rPr lang="ru-RU" sz="2900" dirty="0"/>
              <a:t>нарциссический (самовлюбленность, повышенная чувствительность к оценкам других людей, на этой основе отсутствие сочувствия к ним, ко всему окружающему) </a:t>
            </a:r>
          </a:p>
          <a:p>
            <a:r>
              <a:rPr lang="ru-RU" sz="2900" dirty="0"/>
              <a:t>конформистский (приспособленчество, приверженность к позиции сильнейшего)</a:t>
            </a:r>
            <a:endParaRPr lang="ru-RU" sz="2900" dirty="0"/>
          </a:p>
        </p:txBody>
      </p:sp>
    </p:spTree>
    <p:extLst>
      <p:ext uri="{BB962C8B-B14F-4D97-AF65-F5344CB8AC3E}">
        <p14:creationId xmlns:p14="http://schemas.microsoft.com/office/powerpoint/2010/main" val="379089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2" r="11919"/>
          <a:stretch/>
        </p:blipFill>
        <p:spPr bwMode="auto">
          <a:xfrm>
            <a:off x="1358900" y="-1"/>
            <a:ext cx="6093420" cy="6880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801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99" r="15468"/>
          <a:stretch/>
        </p:blipFill>
        <p:spPr bwMode="auto">
          <a:xfrm>
            <a:off x="1043608" y="-201601"/>
            <a:ext cx="6381529" cy="7235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953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334200" cy="1143000"/>
          </a:xfrm>
        </p:spPr>
        <p:txBody>
          <a:bodyPr/>
          <a:lstStyle/>
          <a:p>
            <a:pPr algn="ctr"/>
            <a:r>
              <a:rPr lang="ru-RU" sz="2400" dirty="0" smtClean="0"/>
              <a:t>ПСИХОЛОГИЧЕСКИЕ </a:t>
            </a:r>
            <a:r>
              <a:rPr lang="ru-RU" sz="2400" dirty="0"/>
              <a:t>ПРИЗНАКИ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980728"/>
            <a:ext cx="7488832" cy="5472608"/>
          </a:xfrm>
        </p:spPr>
        <p:txBody>
          <a:bodyPr>
            <a:normAutofit fontScale="92500" lnSpcReduction="10000"/>
          </a:bodyPr>
          <a:lstStyle/>
          <a:p>
            <a:endParaRPr lang="ru-RU" dirty="0"/>
          </a:p>
          <a:p>
            <a:r>
              <a:rPr lang="ru-RU" dirty="0" smtClean="0"/>
              <a:t>повышенная </a:t>
            </a:r>
            <a:r>
              <a:rPr lang="ru-RU" dirty="0"/>
              <a:t>возбудимость, тревожность, перерастающая в грубость, откровенную агрессию </a:t>
            </a:r>
          </a:p>
          <a:p>
            <a:r>
              <a:rPr lang="ru-RU" dirty="0"/>
              <a:t>зацикленность на негативных эмоциях, склонность к депрессии </a:t>
            </a:r>
          </a:p>
          <a:p>
            <a:r>
              <a:rPr lang="ru-RU" dirty="0"/>
              <a:t>проявление навязчивых движений </a:t>
            </a:r>
          </a:p>
          <a:p>
            <a:r>
              <a:rPr lang="ru-RU" dirty="0"/>
              <a:t>неспособность сопереживать, сочувствовать другим людям </a:t>
            </a:r>
          </a:p>
          <a:p>
            <a:r>
              <a:rPr lang="ru-RU" dirty="0"/>
              <a:t>утрата прежнего эмоционального контакта с одноклассниками </a:t>
            </a:r>
          </a:p>
          <a:p>
            <a:r>
              <a:rPr lang="ru-RU" dirty="0"/>
              <a:t>стремление показать свое «бесстрашие» окружающим </a:t>
            </a:r>
          </a:p>
          <a:p>
            <a:r>
              <a:rPr lang="ru-RU" dirty="0"/>
              <a:t>стремление быть в центре внимания любой ценой </a:t>
            </a:r>
          </a:p>
          <a:p>
            <a:r>
              <a:rPr lang="ru-RU" dirty="0"/>
              <a:t>нелюдимость, отчужденность в школьной среде, отсутствие друзей, низкие коммуникативные навыки </a:t>
            </a:r>
          </a:p>
          <a:p>
            <a:r>
              <a:rPr lang="ru-RU" dirty="0"/>
              <a:t>избегание зрительного контакта (уводит взгляд, предпочитает смотреть вниз, себе под ноги)</a:t>
            </a:r>
            <a:endParaRPr lang="ru-RU" sz="3500" dirty="0"/>
          </a:p>
        </p:txBody>
      </p:sp>
    </p:spTree>
    <p:extLst>
      <p:ext uri="{BB962C8B-B14F-4D97-AF65-F5344CB8AC3E}">
        <p14:creationId xmlns:p14="http://schemas.microsoft.com/office/powerpoint/2010/main" val="162501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334200" cy="1143000"/>
          </a:xfrm>
        </p:spPr>
        <p:txBody>
          <a:bodyPr/>
          <a:lstStyle/>
          <a:p>
            <a:pPr algn="ctr"/>
            <a:r>
              <a:rPr lang="ru-RU" sz="2400" dirty="0" smtClean="0"/>
              <a:t>ВНЕШНИЕ ПРИЗНАКИ (1)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980728"/>
            <a:ext cx="7488832" cy="5472608"/>
          </a:xfrm>
        </p:spPr>
        <p:txBody>
          <a:bodyPr>
            <a:noAutofit/>
          </a:bodyPr>
          <a:lstStyle/>
          <a:p>
            <a:r>
              <a:rPr lang="ru-RU" sz="2000" dirty="0" smtClean="0"/>
              <a:t>конфликтное </a:t>
            </a:r>
            <a:r>
              <a:rPr lang="ru-RU" sz="2000" dirty="0"/>
              <a:t>поведение (частые конфликты с учителями и сверстниками, участие в травле (</a:t>
            </a:r>
            <a:r>
              <a:rPr lang="ru-RU" sz="2000" dirty="0" err="1"/>
              <a:t>буллинге</a:t>
            </a:r>
            <a:r>
              <a:rPr lang="ru-RU" sz="2000" dirty="0"/>
              <a:t>) </a:t>
            </a:r>
          </a:p>
          <a:p>
            <a:r>
              <a:rPr lang="ru-RU" sz="2000" dirty="0"/>
              <a:t>ведение тетради или записной книжки, в которую записывает имена других людей, агрессивные высказывания в их отношении, либо делает негативные рисунки (ребенок угрожает окружающим тем, что запишет чье-то имя в свою тетрадь или записную книжку) </a:t>
            </a:r>
          </a:p>
          <a:p>
            <a:r>
              <a:rPr lang="ru-RU" sz="2000" dirty="0"/>
              <a:t>проявление интереса к неприятным зрелищам, сценам насилия </a:t>
            </a:r>
          </a:p>
          <a:p>
            <a:r>
              <a:rPr lang="ru-RU" sz="2000" dirty="0"/>
              <a:t>участие в поджогах, «играх» с легковоспламеняющимися и взрывоопасными веществами </a:t>
            </a:r>
          </a:p>
          <a:p>
            <a:r>
              <a:rPr lang="ru-RU" sz="2000" dirty="0"/>
              <a:t>трансляция деструктивного контента в социальных сетях (выкладывание личных фото, пересылка понравившихся фото, «лайки») </a:t>
            </a:r>
          </a:p>
          <a:p>
            <a:r>
              <a:rPr lang="ru-RU" sz="2000" dirty="0"/>
              <a:t>навязчивое рисование (рисует жуткие и пугающие картины, либо просто заштриховывает бумагу</a:t>
            </a:r>
            <a:r>
              <a:rPr lang="ru-RU" sz="2000" dirty="0" smtClean="0"/>
              <a:t>)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4568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104</TotalTime>
  <Words>1994</Words>
  <Application>Microsoft Office PowerPoint</Application>
  <PresentationFormat>Экран (4:3)</PresentationFormat>
  <Paragraphs>141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Воздушный поток</vt:lpstr>
      <vt:lpstr>Презентация PowerPoint</vt:lpstr>
      <vt:lpstr>Презентация PowerPoint</vt:lpstr>
      <vt:lpstr>Презентация PowerPoint</vt:lpstr>
      <vt:lpstr>ТИПЫ ДЕСТРУКТИВНОЙ МОДЕЛИ ПОВЕДЕНИЯ </vt:lpstr>
      <vt:lpstr>ТИПЫ ДЕСТРУКТИВНОЙ МОДЕЛИ ПОВЕДЕНИЯ </vt:lpstr>
      <vt:lpstr>Презентация PowerPoint</vt:lpstr>
      <vt:lpstr>Презентация PowerPoint</vt:lpstr>
      <vt:lpstr>ПСИХОЛОГИЧЕСКИЕ ПРИЗНАКИ </vt:lpstr>
      <vt:lpstr>ВНЕШНИЕ ПРИЗНАКИ (1) </vt:lpstr>
      <vt:lpstr>ВНЕШНИЕ ПРИЗНАКИ (2) </vt:lpstr>
      <vt:lpstr>ВНЕШНИЕ ПРИЗНАКИ (3)</vt:lpstr>
      <vt:lpstr>ИЗМЕНЕНИЯ ВО ВНЕШНЕМ ВИДЕ </vt:lpstr>
      <vt:lpstr>Презентация PowerPoint</vt:lpstr>
      <vt:lpstr>ДЕЙСТВИЯ ПЕДАГОГА ПРИ ОБНАРУЖЕНИИ ПРИЗНАКОВ ДЕСТРУКТИВНОГО ПОВЕДЕНИЯ</vt:lpstr>
      <vt:lpstr>ЭТАПЫ РАБОТЫ ПЕДАГОГА ПРИ ВЫЯВЛЕНИИ ПРИЗНАКОВ ДЕСТРУКТИВНОГО ПОВЕДЕНИЯ (1)</vt:lpstr>
      <vt:lpstr>ЭТАПЫ РАБОТЫ ПЕДАГОГА ПРИ ВЫЯВЛЕНИИ ПРИЗНАКОВ ДЕСТРУКТИВНОГО ПОВЕДЕНИЯ (2)</vt:lpstr>
      <vt:lpstr>ЭТАПЫ РАБОТЫ ПЕДАГОГА ПРИ ВЫЯВЛЕНИИ ПРИЗНАКОВ ДЕСТРУКТИВНОГО ПОВЕДЕНИЯ (3)</vt:lpstr>
      <vt:lpstr>ЭТАПЫ РАБОТЫ ПЕДАГОГА ПРИ ВЫЯВЛЕНИИ ПРИЗНАКОВ ДЕСТРУКТИВНОГО ПОВЕДЕНИЯ (4)</vt:lpstr>
      <vt:lpstr>Презентация PowerPoint</vt:lpstr>
      <vt:lpstr>ДЕЙСТВИЯ ПЕДАГОГА ПРИ СОПРОВОЖДЕНИИ НЕСОВЕРШЕННОЛЕТНЕГО </vt:lpstr>
      <vt:lpstr>МЕРЫ ПРОТИВОДЕЙСТВИЯ РАСПРОСТРАНЕНИЮ ДЕСТРУКТИВНЫХ ИДЕЙ СРЕДИ НЕСОВЕРШЕННОЛЕТНИХ (1)  </vt:lpstr>
      <vt:lpstr>МЕРЫ ПРОТИВОДЕЙСТВИЯ РАСПРОСТРАНЕНИЮ ДЕСТРУКТИВНЫХ ИДЕЙ СРЕДИ НЕСОВЕРШЕННОЛЕТНИХ (2)  </vt:lpstr>
      <vt:lpstr>МЕРЫ ПРОТИВОДЕЙСТВИЯ РАСПРОСТРАНЕНИЮ ДЕСТРУКТИВНЫХ ИДЕЙ СРЕДИ НЕСОВЕРШЕННОЛЕТНИХ (3)  </vt:lpstr>
      <vt:lpstr>МЕРЫ ПРОТИВОДЕЙСТВИЯ РАСПРОСТРАНЕНИЮ ДЕСТРУКТИВНЫХ ИДЕЙ СРЕДИ НЕСОВЕРШЕННОЛЕТНИХ (4)  </vt:lpstr>
      <vt:lpstr>МЕРЫ ПРОТИВОДЕЙСТВИЯ РАСПРОСТРАНЕНИЮ ДЕСТРУКТИВНЫХ ИДЕЙ СРЕДИ НЕСОВЕРШЕННОЛЕТНИХ (5)  </vt:lpstr>
      <vt:lpstr>МОНИТОРИНГ ДЕТСКОГО КОЛЛЕКТИВА (1)  </vt:lpstr>
      <vt:lpstr>МОНИТОРИНГ ДЕТСКОГО КОЛЛЕКТИВА (2)  </vt:lpstr>
      <vt:lpstr>Благодарю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Никитина Юлия Сергеевна</dc:creator>
  <cp:lastModifiedBy>Никитина Юлия Сергеевна</cp:lastModifiedBy>
  <cp:revision>9</cp:revision>
  <dcterms:created xsi:type="dcterms:W3CDTF">2023-04-27T12:49:55Z</dcterms:created>
  <dcterms:modified xsi:type="dcterms:W3CDTF">2023-04-27T14:34:06Z</dcterms:modified>
</cp:coreProperties>
</file>