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sldIdLst>
    <p:sldId id="311" r:id="rId2"/>
    <p:sldId id="31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09" r:id="rId48"/>
    <p:sldId id="314" r:id="rId49"/>
    <p:sldId id="31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Rg st="1" end="4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07" autoAdjust="0"/>
  </p:normalViewPr>
  <p:slideViewPr>
    <p:cSldViewPr>
      <p:cViewPr varScale="1">
        <p:scale>
          <a:sx n="84" d="100"/>
          <a:sy n="84" d="100"/>
        </p:scale>
        <p:origin x="142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9ED8CE6-3A55-4516-9888-5F4EF807E43D}" type="datetimeFigureOut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23.06.2020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84F54E2E-A995-48F4-A45C-32A13D3BD933}" type="slidenum">
              <a:rPr lang="ru-RU" smtClean="0">
                <a:solidFill>
                  <a:srgbClr val="F4E7ED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F4E7ED">
                  <a:shade val="50000"/>
                  <a:satMod val="20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06551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СБЕРЕГАЯ ЖИЗНИ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3579981"/>
            <a:ext cx="820891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Из 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истории здравоохранения </a:t>
            </a:r>
          </a:p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Югры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05667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5254"/>
            <a:ext cx="7488832" cy="4878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292892"/>
            <a:ext cx="7992888" cy="1304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Здание строящейся водолечебницы Ханты-Мансийской окружной больницы.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г. Ханты-Мансийск. 1960 год.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КУ «Государственный архив Югры». </a:t>
            </a:r>
            <a:r>
              <a:rPr lang="ru-RU" i="1" dirty="0" err="1">
                <a:latin typeface="Times New Roman"/>
                <a:ea typeface="Calibri"/>
                <a:cs typeface="Times New Roman"/>
              </a:rPr>
              <a:t>Фотофонд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. Опись 4. Дело 38. Лист 27.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710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3384376" cy="4823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SpiridonovaOAl.ADMUGRA\Documents\Спиридонова\Выставка в ОКБ Сберегая жизни\Развитие сети здравоохранения 1933-1935 годы\75-об - 7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4" y="2207260"/>
            <a:ext cx="5862389" cy="4390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745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759970" cy="342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798940" cy="346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05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013523" cy="3611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6"/>
            <a:ext cx="5472608" cy="364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69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237260" cy="453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1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879" y="476672"/>
            <a:ext cx="3856186" cy="548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96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06"/>
            <a:ext cx="5321622" cy="383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2749550"/>
            <a:ext cx="5036123" cy="3631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592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19103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418544"/>
            <a:ext cx="4714652" cy="310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76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832"/>
            <a:ext cx="4297162" cy="3130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996952"/>
            <a:ext cx="4968552" cy="3619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96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47" y="217804"/>
            <a:ext cx="3998913" cy="494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5397023"/>
            <a:ext cx="8208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Картограмма медицинской сети Березовского района</a:t>
            </a:r>
            <a:r>
              <a:rPr lang="ru-RU" dirty="0" smtClean="0"/>
              <a:t>.  Составлена </a:t>
            </a:r>
            <a:r>
              <a:rPr lang="ru-RU" dirty="0"/>
              <a:t>в [1940-1944] годах. </a:t>
            </a:r>
          </a:p>
          <a:p>
            <a:r>
              <a:rPr lang="ru-RU" dirty="0"/>
              <a:t>КУ «Государственный архив Югры</a:t>
            </a:r>
            <a:r>
              <a:rPr lang="ru-RU" dirty="0" smtClean="0"/>
              <a:t>»  Фонд </a:t>
            </a:r>
            <a:r>
              <a:rPr lang="ru-RU" dirty="0"/>
              <a:t>8. Опись 1. Дело 45. Лист 93. </a:t>
            </a:r>
          </a:p>
        </p:txBody>
      </p:sp>
    </p:spTree>
    <p:extLst>
      <p:ext uri="{BB962C8B-B14F-4D97-AF65-F5344CB8AC3E}">
        <p14:creationId xmlns:p14="http://schemas.microsoft.com/office/powerpoint/2010/main" val="349684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97056"/>
            <a:ext cx="4464497" cy="605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474902"/>
            <a:ext cx="4464496" cy="5834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Я листаю страницы бесценных архивов,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забытых героев звучат имена.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Где невзгоды не в счет, а работа с надрывом,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И добру с милосердием большая цена.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i="1" dirty="0" smtClean="0">
              <a:solidFill>
                <a:prstClr val="black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b="1" i="1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Доктора</a:t>
            </a: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, доктора, в пожелтевших страницах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Керосиновой лампы спасительный свет.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Как спешили на помощь к больному пробиться,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i="1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На оленьих упряжках встречая рассвет.</a:t>
            </a:r>
            <a:endParaRPr lang="ru-RU" b="1" i="1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                  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                                     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      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Л.Ф. Струсь</a:t>
            </a:r>
            <a:endParaRPr lang="ru-RU" sz="16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004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2814"/>
            <a:ext cx="5832648" cy="446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4974402"/>
            <a:ext cx="7704856" cy="1262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Участники совещания медицинских  работников. п. Березово. 22.02.1936 г.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КУ «Государственный архив Югры». Фонд 8. Опись 1.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Дело 35. Лист 35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0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1285"/>
            <a:ext cx="4635030" cy="619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292080" y="1988840"/>
            <a:ext cx="3744416" cy="2644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Медицинская сестра Каминская во время медосмотра учащихся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Сартыньинской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школы-интерната. п.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Сартынья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Березовского района. [1937 год].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КУ «Государственный архив Югры». Фонд  415. Опись 1. Дело 71. Лист 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808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24" y="332656"/>
            <a:ext cx="5348144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4656" y="1772816"/>
            <a:ext cx="2771800" cy="3260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Картограмма медицинской сети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Кондинского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Составлена в [1940-1944] годах.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КУ «Государственный архив Югры»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Фонд 8. Опись 1. Дело 45. Лист 96.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2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272808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939143"/>
            <a:ext cx="8424936" cy="1730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Медицинский персонал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Ягодинской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больницы фельдшер В.А. Сидорова, медсестра М.А.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 с родильницей М. Гришкиной  сидят у детской кроватки с новорожденным ребенком. 1952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Кондинского</a:t>
            </a:r>
            <a:r>
              <a:rPr lang="ru-RU" i="1" dirty="0">
                <a:latin typeface="Times New Roman"/>
                <a:ea typeface="Calibri"/>
              </a:rPr>
              <a:t> района. Фонд 109. Опись 2. Дело 1361.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11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0"/>
            <a:ext cx="6984776" cy="4464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4609561"/>
            <a:ext cx="8496944" cy="1771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Ю.И. Митрошин - хирург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Куминской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участковой больницы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Кондинского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 (в центре) во время проведения операции. На переднем плане слева направо медсестры: первая Л.С. Старикова, третья И.В. Митрохина, четвертая Н.И. Соловьева. 1983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Кондинского</a:t>
            </a:r>
            <a:r>
              <a:rPr lang="ru-RU" i="1" dirty="0">
                <a:latin typeface="Times New Roman"/>
                <a:ea typeface="Calibri"/>
              </a:rPr>
              <a:t> района. Фонд 109. Опись 2. Дело 392.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00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Карты по истории развития здравоохранения\14-лечебная сеть Сургутского района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5256584" cy="63367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084168" y="1844824"/>
            <a:ext cx="2627784" cy="3049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Схематическая карта лечебной сети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Составлена в [1940-1944] годах.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КУ «Государственный архив Югры». Фонд 8. Опись 1. Дело 45. Лист 97.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696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Ф. 233, Оп.3, Д. 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968552" cy="561662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508104" y="764704"/>
            <a:ext cx="3299148" cy="540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Работники здравпункта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рыбокомбината.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Справа стоит фельдшер здравпункта М.М. Григорьев, слева сидит фельдшер 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Желанова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Екатерина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Маркеловна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- участница Великой Отечественной войны 1941-1945 гг., проработала 32 года в здравпункте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Сургутского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рыбозавода. 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г. Сургут. [1970-е годы].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города Сургута. Фонд 233. Опись 3. Дело 18.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23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Нижневартовский район\Охтеурьская больница на 7 мест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60040"/>
            <a:ext cx="6192688" cy="458112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5144192"/>
            <a:ext cx="7884368" cy="10931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Здание первой больницы в п.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Охтеурье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Нижневартовского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 1956 год.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Нижневартовского</a:t>
            </a:r>
            <a:r>
              <a:rPr lang="ru-RU" i="1" dirty="0">
                <a:latin typeface="Times New Roman"/>
                <a:ea typeface="Calibri"/>
              </a:rPr>
              <a:t> района.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1444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773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Карты по истории развития здравоохранения\26- Здание Березовской районной больницы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0648"/>
            <a:ext cx="6480720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4941168"/>
            <a:ext cx="7560840" cy="816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Здание Березовской районной больницы. Середина 1960-х годов.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КУ «Государственный архив Югры».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195.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46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Березовский район\Больница Березово\яковлева Ф.А.,педиатр Березовской ЦРБ, будущий Заслуженный врач РСФСР, во время приема пациента. 1960 г.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548680"/>
            <a:ext cx="6048672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450863"/>
            <a:ext cx="8208912" cy="141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Педиатр Березовской центральной районной больницы Яковлева Фаина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Артемьевна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во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время приема пациента. п. Березово.1960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Березовского района.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2. Дело 105.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22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01716"/>
            <a:ext cx="6264696" cy="3352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525616"/>
            <a:ext cx="8712968" cy="3215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Справа главный врач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Самаровской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районной больницы, заведующий отделом здравоохранения при культурно-социальном отделе Остяко-Вогульского национального округа, главный врач туберкулезного диспансера Потанин Николай Александрович – первопроходец организации здравоохранения в округе, один из первых врачей округа, заслуженный врач РСФСР, организатор экспедиций по обследованию коренных малочисленных народов Севера.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Местные жители, за его сходство с В.И. Лениным, называли его «Большой Николай».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Работал в Остяко-Вогульском (Ханты-Мансийском) национальном округе с 1930 по 1945 годы. [п. Остяко-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Вогульск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1930-е годы].</a:t>
            </a:r>
            <a:endParaRPr lang="ru-RU" sz="1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585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Начало выставки стихи и 2 фотографии\Вахорина скороход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6768752" cy="43204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39552" y="4799869"/>
            <a:ext cx="8208912" cy="158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Вахорина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(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Дедюева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) Галина Петровна - работник  медпункта в поселке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Охтеурье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Нижневартовского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района. 1950-1960-е годы.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  <a:cs typeface="Times New Roman"/>
              </a:rPr>
              <a:t>Нижневартовского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 района. 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1442.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0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 4 горизон 18 штук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6408712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83568" y="4841419"/>
            <a:ext cx="8136904" cy="1411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Работники Леушинской амбулатории во время участия в конкурсе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«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Лучший по профессии». 1982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</a:t>
            </a:r>
            <a:r>
              <a:rPr lang="ru-RU" i="1" dirty="0" err="1">
                <a:latin typeface="Times New Roman"/>
                <a:ea typeface="Calibri"/>
              </a:rPr>
              <a:t>Кондинского</a:t>
            </a:r>
            <a:r>
              <a:rPr lang="ru-RU" i="1" dirty="0">
                <a:latin typeface="Times New Roman"/>
                <a:ea typeface="Calibri"/>
              </a:rPr>
              <a:t> района. Фонд 109. Опись 2. Дело 1362.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98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ОБЩАЯ ФОТОВЫСТАВКА\Беру точно\А3 горизон 7 штук\п. Луговской.1972г.-учеба санитарных дружин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920880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4799869"/>
            <a:ext cx="8568952" cy="158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Члены санитарных дружин во время построения.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п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Луговской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Ханты-Мансийского района. 1972 год. </a:t>
            </a:r>
            <a:endParaRPr lang="ru-RU" sz="1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Архивный отдел администрации Ханты-Мансийского района.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308.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70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Фотовыставка Хорошая экология - Хорошее здоровье\Нягань\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200800" cy="42484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395536" y="4958626"/>
            <a:ext cx="8568952" cy="1134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Коллектив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Няганской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городской больницы во время проведения занятия по политинформации.              г.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Нягань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 1986 год.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i="1" dirty="0">
                <a:latin typeface="Times New Roman"/>
                <a:ea typeface="Calibri"/>
              </a:rPr>
              <a:t>Архивный отдел администрации города </a:t>
            </a:r>
            <a:r>
              <a:rPr lang="ru-RU" i="1" dirty="0" err="1">
                <a:latin typeface="Times New Roman"/>
                <a:ea typeface="Calibri"/>
              </a:rPr>
              <a:t>Нягани</a:t>
            </a:r>
            <a:r>
              <a:rPr lang="ru-RU" i="1" dirty="0">
                <a:latin typeface="Times New Roman"/>
                <a:ea typeface="Calibri"/>
              </a:rPr>
              <a:t>. </a:t>
            </a:r>
            <a:r>
              <a:rPr lang="ru-RU" i="1" dirty="0" err="1">
                <a:latin typeface="Times New Roman"/>
                <a:ea typeface="Calibri"/>
              </a:rPr>
              <a:t>Фотофонд</a:t>
            </a:r>
            <a:r>
              <a:rPr lang="ru-RU" i="1" dirty="0">
                <a:latin typeface="Times New Roman"/>
                <a:ea typeface="Calibri"/>
              </a:rPr>
              <a:t>. Опись 1. Дело 487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844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тавка ко дню здоровья\18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19" y="0"/>
            <a:ext cx="5737158" cy="37170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выставка ко дню здоровья\5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1" y="2852937"/>
            <a:ext cx="6007597" cy="40050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692696"/>
            <a:ext cx="29523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smtClean="0">
                <a:solidFill>
                  <a:srgbClr val="B13F9A">
                    <a:lumMod val="75000"/>
                  </a:srgbClr>
                </a:solidFill>
              </a:rPr>
              <a:t>Строящийся больничный комплекс. </a:t>
            </a:r>
          </a:p>
          <a:p>
            <a:r>
              <a:rPr lang="ru-RU" sz="2600" b="1" i="1" dirty="0" err="1" smtClean="0">
                <a:solidFill>
                  <a:srgbClr val="B13F9A">
                    <a:lumMod val="75000"/>
                  </a:srgbClr>
                </a:solidFill>
              </a:rPr>
              <a:t>г.Пыть-Ях</a:t>
            </a:r>
            <a:r>
              <a:rPr lang="ru-RU" sz="2600" b="1" i="1" dirty="0" smtClean="0">
                <a:solidFill>
                  <a:srgbClr val="B13F9A">
                    <a:lumMod val="75000"/>
                  </a:srgbClr>
                </a:solidFill>
              </a:rPr>
              <a:t>, 2003 г.</a:t>
            </a:r>
            <a:endParaRPr lang="ru-RU" sz="26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4616549"/>
            <a:ext cx="267840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 err="1" smtClean="0">
                <a:solidFill>
                  <a:srgbClr val="B13F9A">
                    <a:lumMod val="75000"/>
                  </a:srgbClr>
                </a:solidFill>
              </a:rPr>
              <a:t>Пыть-Яхская</a:t>
            </a:r>
            <a:r>
              <a:rPr lang="ru-RU" sz="2600" b="1" i="1" dirty="0" smtClean="0">
                <a:solidFill>
                  <a:srgbClr val="B13F9A">
                    <a:lumMod val="75000"/>
                  </a:srgbClr>
                </a:solidFill>
              </a:rPr>
              <a:t> окружная больница, 2009 г.</a:t>
            </a:r>
            <a:endParaRPr lang="ru-RU" sz="26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25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7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081242"/>
            <a:ext cx="5814225" cy="38761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выставка ко дню здоровья\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7" y="-315416"/>
            <a:ext cx="5547931" cy="42930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197294"/>
            <a:ext cx="3384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Первая поселковая поликлиника, 1988г.</a:t>
            </a:r>
            <a:endParaRPr lang="ru-RU" sz="2800" b="1" i="1" dirty="0">
              <a:solidFill>
                <a:srgbClr val="B13F9A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584" y="5284365"/>
            <a:ext cx="25922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Взрослая поликлиника, 2015г.</a:t>
            </a:r>
            <a:endParaRPr lang="ru-RU" sz="2800" b="1" i="1" dirty="0">
              <a:solidFill>
                <a:srgbClr val="B13F9A"/>
              </a:solidFill>
            </a:endParaRPr>
          </a:p>
        </p:txBody>
      </p:sp>
      <p:pic>
        <p:nvPicPr>
          <p:cNvPr id="3076" name="Picture 4" descr="C:\Users\user\Desktop\Больница свежее 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"/>
            <a:ext cx="4843223" cy="36324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60232" y="116632"/>
            <a:ext cx="2573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>
                    <a:lumMod val="75000"/>
                  </a:srgbClr>
                </a:solidFill>
              </a:rPr>
              <a:t>Взрослая поликлиника, 2012 г.</a:t>
            </a:r>
            <a:endParaRPr lang="ru-RU" sz="28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тавка ко дню здоровья\163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838"/>
            <a:ext cx="4176464" cy="591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5986840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err="1" smtClean="0">
                <a:solidFill>
                  <a:srgbClr val="B83D68">
                    <a:lumMod val="50000"/>
                  </a:srgbClr>
                </a:solidFill>
              </a:rPr>
              <a:t>Люст</a:t>
            </a:r>
            <a:r>
              <a:rPr lang="ru-RU" sz="2000" b="1" i="1" dirty="0" smtClean="0">
                <a:solidFill>
                  <a:srgbClr val="B83D68">
                    <a:lumMod val="50000"/>
                  </a:srgbClr>
                </a:solidFill>
              </a:rPr>
              <a:t> Юрий Давыдович- главный врач Центральной городской больницы № 1, г. </a:t>
            </a:r>
            <a:r>
              <a:rPr lang="ru-RU" sz="2000" b="1" i="1" dirty="0" err="1" smtClean="0">
                <a:solidFill>
                  <a:srgbClr val="B83D68">
                    <a:lumMod val="50000"/>
                  </a:srgbClr>
                </a:solidFill>
              </a:rPr>
              <a:t>Пыть-Ях</a:t>
            </a:r>
            <a:r>
              <a:rPr lang="ru-RU" sz="2000" b="1" i="1" dirty="0" smtClean="0">
                <a:solidFill>
                  <a:srgbClr val="B83D68">
                    <a:lumMod val="50000"/>
                  </a:srgbClr>
                </a:solidFill>
              </a:rPr>
              <a:t> 2001 г.</a:t>
            </a:r>
            <a:endParaRPr lang="ru-RU" sz="2000" b="1" i="1" dirty="0">
              <a:solidFill>
                <a:srgbClr val="B83D68">
                  <a:lumMod val="50000"/>
                </a:srgbClr>
              </a:solidFill>
            </a:endParaRPr>
          </a:p>
        </p:txBody>
      </p:sp>
      <p:sp>
        <p:nvSpPr>
          <p:cNvPr id="3" name="Скругленная прямоугольная выноска 2"/>
          <p:cNvSpPr/>
          <p:nvPr/>
        </p:nvSpPr>
        <p:spPr>
          <a:xfrm>
            <a:off x="5436096" y="548680"/>
            <a:ext cx="3299466" cy="4464496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</a:rPr>
              <a:t>Сегодня медики утверждают, здоровье человека на 10% зависит от наследственности, на 5 %- от работы медиков. Остальные 85% в руках самого человека. Значит наше здоровье зависит от наших привычек, от наших усилий по его укреплению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8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5680456"/>
            <a:ext cx="8100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Садовский Геннадий Александрович – депутат Думы города, заведующий педиатрическим отделением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Пыть-Яхской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окружной клинической больницы, 2014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3075" name="Picture 3" descr="C:\Users\user\Desktop\выставка ко дню здоровья\66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1552"/>
            <a:ext cx="8100392" cy="5479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тавка ко дню здоровья\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78676"/>
            <a:ext cx="7272809" cy="555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968" y="5416632"/>
            <a:ext cx="7581528" cy="1252728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660066"/>
                </a:solidFill>
              </a:rPr>
              <a:t>Анна Абрамовна </a:t>
            </a:r>
            <a:r>
              <a:rPr lang="ru-RU" sz="2400" b="1" i="1" dirty="0" err="1" smtClean="0">
                <a:solidFill>
                  <a:srgbClr val="660066"/>
                </a:solidFill>
              </a:rPr>
              <a:t>Сусарина</a:t>
            </a:r>
            <a:r>
              <a:rPr lang="ru-RU" sz="2400" b="1" i="1" dirty="0" smtClean="0">
                <a:solidFill>
                  <a:srgbClr val="660066"/>
                </a:solidFill>
              </a:rPr>
              <a:t> – заслуженный врач – гинеколог ведет прием, г. </a:t>
            </a:r>
            <a:r>
              <a:rPr lang="ru-RU" sz="2400" b="1" i="1" dirty="0" err="1" smtClean="0">
                <a:solidFill>
                  <a:srgbClr val="660066"/>
                </a:solidFill>
              </a:rPr>
              <a:t>Пыть-Ях</a:t>
            </a:r>
            <a:r>
              <a:rPr lang="ru-RU" sz="2400" b="1" i="1" smtClean="0">
                <a:solidFill>
                  <a:srgbClr val="660066"/>
                </a:solidFill>
              </a:rPr>
              <a:t>  1972 г</a:t>
            </a:r>
            <a:r>
              <a:rPr lang="ru-RU" sz="2400" b="1" i="1" dirty="0" smtClean="0">
                <a:solidFill>
                  <a:srgbClr val="660066"/>
                </a:solidFill>
              </a:rPr>
              <a:t>.</a:t>
            </a:r>
            <a:endParaRPr lang="ru-RU" sz="2400" b="1" i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ыставка ко дню здоровья\405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818" y="3477874"/>
            <a:ext cx="4854324" cy="32641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выставка ко дню здоровья\407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130450"/>
            <a:ext cx="4680520" cy="36585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5790" y="3467866"/>
            <a:ext cx="3104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Врачи хирургического отделения городской больницы. Слева направо: В.Е. Иванов,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А.Б.Лапшин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, С.М.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Абазьев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4128" y="0"/>
            <a:ext cx="34300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Слева направо: С.В.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Легинских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врач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анастезиолог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-реаниматолог, Р.В.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Левасова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рентгенолаборант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С.А.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Забирова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, ст. медицинская сестра приемного отделения, во время подготовки больного к операции, 2000 г.</a:t>
            </a:r>
            <a:endParaRPr lang="ru-RU" sz="20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662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53463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26360" y="2132856"/>
            <a:ext cx="32221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Заметка в газете «Ханты-Манси </a:t>
            </a:r>
            <a:r>
              <a:rPr lang="ru-RU" dirty="0" err="1"/>
              <a:t>шоп</a:t>
            </a:r>
            <a:r>
              <a:rPr lang="ru-RU" dirty="0"/>
              <a:t>» (Остяко-Вогульская правда) № 3 от 5 января 1934 года о строительстве в п. Остяко-</a:t>
            </a:r>
            <a:r>
              <a:rPr lang="ru-RU" dirty="0" err="1"/>
              <a:t>Вогульске</a:t>
            </a:r>
            <a:r>
              <a:rPr lang="ru-RU" dirty="0"/>
              <a:t> здания амбулатории. </a:t>
            </a:r>
          </a:p>
          <a:p>
            <a:r>
              <a:rPr lang="ru-RU" dirty="0"/>
              <a:t>КУ «Государственный архив Югры». Фонд 32. Опись 1. Дело 2. </a:t>
            </a:r>
          </a:p>
        </p:txBody>
      </p:sp>
    </p:spTree>
    <p:extLst>
      <p:ext uri="{BB962C8B-B14F-4D97-AF65-F5344CB8AC3E}">
        <p14:creationId xmlns:p14="http://schemas.microsoft.com/office/powerpoint/2010/main" val="27810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выставка ко дню здоровья\411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0"/>
            <a:ext cx="4831726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281712"/>
            <a:ext cx="30963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Л.И.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Заславская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– старшая медсестра терапевтического отделения и Л.И.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Злоказова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–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палатня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медсестра терапевтического отделения в процедурном кабинете, 2000г. </a:t>
            </a:r>
            <a:endParaRPr lang="ru-RU" sz="20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5124" name="Picture 4" descr="C:\Users\user\Desktop\выставка ко дню здоровья\419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068960"/>
            <a:ext cx="5111014" cy="372528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8584" y="3717032"/>
            <a:ext cx="317538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Ю. А. Утченко – заведующий отделением срочной медицинской помощи, Н.В. </a:t>
            </a:r>
            <a:r>
              <a:rPr lang="ru-RU" sz="2000" b="1" i="1" dirty="0" err="1" smtClean="0">
                <a:solidFill>
                  <a:srgbClr val="B13F9A">
                    <a:lumMod val="75000"/>
                  </a:srgbClr>
                </a:solidFill>
              </a:rPr>
              <a:t>Полицына</a:t>
            </a:r>
            <a:r>
              <a:rPr lang="ru-RU" sz="2000" b="1" i="1" dirty="0" smtClean="0">
                <a:solidFill>
                  <a:srgbClr val="B13F9A">
                    <a:lumMod val="75000"/>
                  </a:srgbClr>
                </a:solidFill>
              </a:rPr>
              <a:t> (за столом) – фельдшер выездной бригады, З.М. Максимова – санитарка выездной бригады, 2000 г.</a:t>
            </a:r>
            <a:endParaRPr lang="ru-RU" sz="20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0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выставка ко дню здоровья\41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975"/>
            <a:ext cx="5028892" cy="37590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404664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Е.И.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Кашинова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– врач- офтальмолог детской поликлиники,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6147" name="Picture 3" descr="C:\Users\user\Desktop\выставка ко дню здоровья\416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233" y="2780928"/>
            <a:ext cx="5156089" cy="39604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4442336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Н.А. Нуриева – фельдшер- лаборант клинико-диагностической лаборатории,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9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выставка ко дню здоровья\42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439" y="5454"/>
            <a:ext cx="4730689" cy="35675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4639" y="165892"/>
            <a:ext cx="32403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В.А.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Першаков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– врач ультразвуковой диагностики, Л.В.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Кудашова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– медсестра отделения функциональной диагностики,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7171" name="Picture 3" descr="C:\Users\user\Desktop\выставка ко дню здоровья\42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43" y="3068960"/>
            <a:ext cx="5461912" cy="36724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3704835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В.Н. Иванова – заведующая ЛКМ и профилактики ВИЧ (справа) и лаборант-фельдшер лаборатории Л.А. Голуб, 2000 г.</a:t>
            </a:r>
            <a:endParaRPr lang="ru-RU" sz="2400" b="1" i="1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0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выставка ко дню здоровья\409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1"/>
            <a:ext cx="4816566" cy="34289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6096" y="548680"/>
            <a:ext cx="36724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i="1" dirty="0" smtClean="0">
                <a:solidFill>
                  <a:srgbClr val="B13F9A">
                    <a:lumMod val="75000"/>
                  </a:srgbClr>
                </a:solidFill>
              </a:rPr>
              <a:t>Г.Ф. </a:t>
            </a:r>
            <a:r>
              <a:rPr lang="ru-RU" sz="2500" b="1" i="1" dirty="0" err="1" smtClean="0">
                <a:solidFill>
                  <a:srgbClr val="B13F9A">
                    <a:lumMod val="75000"/>
                  </a:srgbClr>
                </a:solidFill>
              </a:rPr>
              <a:t>Габделгалямова</a:t>
            </a:r>
            <a:r>
              <a:rPr lang="ru-RU" sz="2500" b="1" i="1" dirty="0" smtClean="0">
                <a:solidFill>
                  <a:srgbClr val="B13F9A">
                    <a:lumMod val="75000"/>
                  </a:srgbClr>
                </a:solidFill>
              </a:rPr>
              <a:t>, медсестра перевязочного кабинета поликлиники, 2000 г.</a:t>
            </a:r>
            <a:endParaRPr lang="ru-RU" sz="2500" b="1" i="1" dirty="0">
              <a:solidFill>
                <a:srgbClr val="B13F9A">
                  <a:lumMod val="75000"/>
                </a:srgbClr>
              </a:solidFill>
            </a:endParaRPr>
          </a:p>
        </p:txBody>
      </p:sp>
      <p:pic>
        <p:nvPicPr>
          <p:cNvPr id="8195" name="Picture 3" descr="C:\Users\user\Desktop\выставка ко дню здоровья\414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41581"/>
            <a:ext cx="3672408" cy="45354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4565446"/>
            <a:ext cx="37444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>
                    <a:lumMod val="75000"/>
                  </a:srgbClr>
                </a:solidFill>
              </a:rPr>
              <a:t>Л.Г. Худякова – </a:t>
            </a:r>
            <a:r>
              <a:rPr lang="ru-RU" sz="2800" b="1" i="1" dirty="0" err="1" smtClean="0">
                <a:solidFill>
                  <a:srgbClr val="B13F9A">
                    <a:lumMod val="75000"/>
                  </a:srgbClr>
                </a:solidFill>
              </a:rPr>
              <a:t>рентгенолаборант</a:t>
            </a:r>
            <a:r>
              <a:rPr lang="ru-RU" sz="2800" b="1" i="1" dirty="0" smtClean="0">
                <a:solidFill>
                  <a:srgbClr val="B13F9A">
                    <a:lumMod val="75000"/>
                  </a:srgbClr>
                </a:solidFill>
              </a:rPr>
              <a:t> отделения городской больницы, 2000 </a:t>
            </a:r>
            <a:r>
              <a:rPr lang="ru-RU" dirty="0" smtClean="0">
                <a:solidFill>
                  <a:prstClr val="black"/>
                </a:solidFill>
              </a:rPr>
              <a:t>г.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8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выставка ко дню здоровья\410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00"/>
            <a:ext cx="4824536" cy="36702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08104" y="564883"/>
            <a:ext cx="3600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Г.Г. </a:t>
            </a:r>
            <a:r>
              <a:rPr lang="ru-RU" sz="2800" b="1" i="1" dirty="0" err="1" smtClean="0">
                <a:solidFill>
                  <a:srgbClr val="B13F9A"/>
                </a:solidFill>
              </a:rPr>
              <a:t>Шелудько</a:t>
            </a:r>
            <a:r>
              <a:rPr lang="ru-RU" sz="2800" b="1" i="1" dirty="0" smtClean="0">
                <a:solidFill>
                  <a:srgbClr val="B13F9A"/>
                </a:solidFill>
              </a:rPr>
              <a:t> – фельдшер лаборант клинико- диагностической лаборатории, 2000 г</a:t>
            </a:r>
            <a:r>
              <a:rPr lang="ru-RU" dirty="0" smtClean="0">
                <a:solidFill>
                  <a:prstClr val="black"/>
                </a:solidFill>
              </a:rPr>
              <a:t>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27" name="Picture 3" descr="C:\Users\user\Desktop\выставка ко дню здоровья\41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996" y="3429000"/>
            <a:ext cx="4588492" cy="3298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7" y="4005064"/>
            <a:ext cx="3816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/>
                </a:solidFill>
              </a:rPr>
              <a:t>М.В. </a:t>
            </a:r>
            <a:r>
              <a:rPr lang="ru-RU" sz="2400" b="1" i="1" dirty="0" err="1" smtClean="0">
                <a:solidFill>
                  <a:srgbClr val="B13F9A"/>
                </a:solidFill>
              </a:rPr>
              <a:t>Семеляк</a:t>
            </a:r>
            <a:r>
              <a:rPr lang="ru-RU" sz="2400" b="1" i="1" dirty="0" smtClean="0">
                <a:solidFill>
                  <a:srgbClr val="B13F9A"/>
                </a:solidFill>
              </a:rPr>
              <a:t> – медсестра процедурного кабинета гинекологического отделения городской больницы, 2000 г.</a:t>
            </a:r>
            <a:endParaRPr lang="ru-RU" sz="2400" b="1" i="1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2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выставка ко дню здоровья\422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88396"/>
            <a:ext cx="4680519" cy="38774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620688"/>
            <a:ext cx="329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/>
                </a:solidFill>
              </a:rPr>
              <a:t>О.Н. Васильева – медрегистратор женской консультации, 2000 г.</a:t>
            </a:r>
            <a:endParaRPr lang="ru-RU" sz="2400" b="1" i="1" dirty="0">
              <a:solidFill>
                <a:srgbClr val="B13F9A"/>
              </a:solidFill>
            </a:endParaRPr>
          </a:p>
        </p:txBody>
      </p:sp>
      <p:pic>
        <p:nvPicPr>
          <p:cNvPr id="2051" name="Picture 3" descr="C:\Users\user\Desktop\выставка ко дню здоровья\423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944" y="2636912"/>
            <a:ext cx="5234237" cy="37444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3789040"/>
            <a:ext cx="35361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B13F9A"/>
                </a:solidFill>
              </a:rPr>
              <a:t>Э.А. Драгунова (слева) – медсестра процедурного кабинета гинекологического отделения городской больницы и Р.Х. </a:t>
            </a:r>
            <a:r>
              <a:rPr lang="ru-RU" sz="2000" b="1" i="1" dirty="0" err="1" smtClean="0">
                <a:solidFill>
                  <a:srgbClr val="B13F9A"/>
                </a:solidFill>
              </a:rPr>
              <a:t>Байдавлетова</a:t>
            </a:r>
            <a:r>
              <a:rPr lang="ru-RU" sz="2000" b="1" i="1" dirty="0" smtClean="0">
                <a:solidFill>
                  <a:srgbClr val="B13F9A"/>
                </a:solidFill>
              </a:rPr>
              <a:t> –старшая медицинская сестра, 2000 г.</a:t>
            </a:r>
            <a:endParaRPr lang="ru-RU" sz="2000" b="1" i="1" dirty="0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24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выставка ко дню здоровья\42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4907272" cy="35730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45640" y="439810"/>
            <a:ext cx="30469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B13F9A"/>
                </a:solidFill>
              </a:rPr>
              <a:t>Ветераны медицинской службы, 2000 г.</a:t>
            </a:r>
            <a:endParaRPr lang="ru-RU" sz="2800" b="1" i="1" dirty="0">
              <a:solidFill>
                <a:srgbClr val="B13F9A"/>
              </a:solidFill>
            </a:endParaRPr>
          </a:p>
        </p:txBody>
      </p:sp>
      <p:pic>
        <p:nvPicPr>
          <p:cNvPr id="4099" name="Picture 3" descr="C:\Users\user\Desktop\выставка ко дню здоровья\5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6096" cy="4077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5023031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Коллектив </a:t>
            </a:r>
            <a:r>
              <a:rPr lang="ru-RU" sz="2400" b="1" i="1" dirty="0" err="1" smtClean="0">
                <a:solidFill>
                  <a:srgbClr val="B13F9A">
                    <a:lumMod val="75000"/>
                  </a:srgbClr>
                </a:solidFill>
              </a:rPr>
              <a:t>Пыть-Яхской</a:t>
            </a:r>
            <a:r>
              <a:rPr lang="ru-RU" sz="2400" b="1" i="1" dirty="0" smtClean="0">
                <a:solidFill>
                  <a:srgbClr val="B13F9A">
                    <a:lumMod val="75000"/>
                  </a:srgbClr>
                </a:solidFill>
              </a:rPr>
              <a:t> окружной больницы, 2008г</a:t>
            </a:r>
            <a:r>
              <a:rPr lang="ru-RU" dirty="0" smtClean="0">
                <a:solidFill>
                  <a:srgbClr val="B13F9A">
                    <a:lumMod val="75000"/>
                  </a:srgbClr>
                </a:solidFill>
              </a:rPr>
              <a:t>.</a:t>
            </a:r>
            <a:endParaRPr lang="ru-RU" dirty="0">
              <a:solidFill>
                <a:srgbClr val="B13F9A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3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Руссу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37"/>
            <a:ext cx="4248472" cy="636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964574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</a:rPr>
              <a:t>О.Г. Руссу – главный врач «</a:t>
            </a:r>
            <a:r>
              <a:rPr lang="ru-RU" sz="2400" b="1" i="1" dirty="0" err="1" smtClean="0">
                <a:solidFill>
                  <a:srgbClr val="002060"/>
                </a:solidFill>
              </a:rPr>
              <a:t>Пыть-Яхской</a:t>
            </a:r>
            <a:r>
              <a:rPr lang="ru-RU" sz="2400" b="1" i="1" dirty="0" smtClean="0">
                <a:solidFill>
                  <a:srgbClr val="002060"/>
                </a:solidFill>
              </a:rPr>
              <a:t> окружной клинической больницы»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52120" y="908720"/>
            <a:ext cx="33123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</a:rPr>
              <a:t>Здоровый человек — самое драгоценное произведение природы</a:t>
            </a:r>
            <a:r>
              <a:rPr lang="ru-RU" sz="3600" b="1" i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ru-RU" sz="3600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3600" b="1" i="1" dirty="0">
                <a:solidFill>
                  <a:srgbClr val="FF0000"/>
                </a:solidFill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</a:rPr>
              <a:t>      </a:t>
            </a:r>
            <a:r>
              <a:rPr lang="ru-RU" sz="3000" b="1" i="1" dirty="0" smtClean="0">
                <a:solidFill>
                  <a:srgbClr val="FF0000"/>
                </a:solidFill>
              </a:rPr>
              <a:t>(Т</a:t>
            </a:r>
            <a:r>
              <a:rPr lang="ru-RU" sz="3000" b="1" i="1" dirty="0">
                <a:solidFill>
                  <a:srgbClr val="FF0000"/>
                </a:solidFill>
              </a:rPr>
              <a:t>. </a:t>
            </a:r>
            <a:r>
              <a:rPr lang="ru-RU" sz="3000" b="1" i="1" dirty="0" err="1" smtClean="0">
                <a:solidFill>
                  <a:srgbClr val="FF0000"/>
                </a:solidFill>
              </a:rPr>
              <a:t>Карлейль</a:t>
            </a:r>
            <a:r>
              <a:rPr lang="ru-RU" sz="3000" b="1" i="1" dirty="0" smtClean="0">
                <a:solidFill>
                  <a:srgbClr val="FF0000"/>
                </a:solidFill>
              </a:rPr>
              <a:t>)</a:t>
            </a:r>
            <a:endParaRPr lang="ru-RU" sz="3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692696"/>
            <a:ext cx="871296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Презентация подготовлена специалистами муниципального архива </a:t>
            </a:r>
            <a:r>
              <a:rPr lang="ru-RU" sz="48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г.Пыть-Ях</a:t>
            </a:r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, </a:t>
            </a:r>
          </a:p>
          <a:p>
            <a:pPr algn="ctr"/>
            <a:r>
              <a:rPr lang="ru-RU" sz="4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Архивной службой Югры </a:t>
            </a:r>
            <a:endParaRPr lang="ru-RU" sz="4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690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3601" y="2967335"/>
            <a:ext cx="8236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Благодарим за внимание!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700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3" y="116632"/>
            <a:ext cx="8640960" cy="583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867922"/>
            <a:ext cx="9036496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Список личного состава окружной амбулатории п. Ханты-Мансийск по состоянию на 10.06.1944 г</a:t>
            </a:r>
            <a:r>
              <a:rPr lang="ru-RU" dirty="0" smtClean="0">
                <a:ea typeface="Calibri"/>
                <a:cs typeface="Times New Roman"/>
              </a:rPr>
              <a:t>.  </a:t>
            </a:r>
            <a:r>
              <a:rPr lang="ru-RU" i="1" dirty="0" smtClean="0">
                <a:ea typeface="Calibri"/>
              </a:rPr>
              <a:t>КУ </a:t>
            </a:r>
            <a:r>
              <a:rPr lang="ru-RU" i="1" dirty="0">
                <a:ea typeface="Calibri"/>
              </a:rPr>
              <a:t>«Государственный архив Югры». Фонд 8. Опись 1. Дело 87. Лист 37.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88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SpiridonovaOAl.ADMUGRA\Documents\Спиридонова\Выставка в ОКБ Сберегая жизни\Окружной отдел здравоохранения\8-Отчет о деятельности отдела здравоохранения 1932-1934гг (1)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8395"/>
            <a:ext cx="3498380" cy="478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42" y="358395"/>
            <a:ext cx="3456385" cy="483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5385990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Отчет о деятельности отдела здравоохранения по Остяко-Вогульскому округу с 1 января 1932 года по 1 июля 1934 года. </a:t>
            </a:r>
          </a:p>
          <a:p>
            <a:r>
              <a:rPr lang="ru-RU" dirty="0"/>
              <a:t>КУ «Государственный архив Югры». Фонд 8. Опись 1. Дело 24. Листы 4-4об.</a:t>
            </a:r>
          </a:p>
        </p:txBody>
      </p:sp>
    </p:spTree>
    <p:extLst>
      <p:ext uri="{BB962C8B-B14F-4D97-AF65-F5344CB8AC3E}">
        <p14:creationId xmlns:p14="http://schemas.microsoft.com/office/powerpoint/2010/main" val="384913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5"/>
            <a:ext cx="3348261" cy="4829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040560" cy="4829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087901"/>
            <a:ext cx="8676456" cy="1581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Приказ Народного Комиссара Здравоохранения РСФСР № 311-о от 6 декабря 1944 г. 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«О состоянии здравоохранения в Ханты-Мансийском национальном округе Тюменской области».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i="1" dirty="0">
                <a:ea typeface="Calibri"/>
              </a:rPr>
              <a:t>КУ «Государственный архив Югры». Фонд 8. Опись 1. Дело 90. Листы 44-45об.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299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4608512" cy="6570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76056" y="2060848"/>
            <a:ext cx="3701827" cy="2962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Решение № 270 исполнительного комитета окружного Совета депутатов трудящихся Ханты-Мансийского национального округа от 16 мая 1952 года «Об открытии </a:t>
            </a:r>
            <a:r>
              <a:rPr lang="ru-RU" dirty="0" err="1">
                <a:ea typeface="Calibri"/>
                <a:cs typeface="Times New Roman"/>
              </a:rPr>
              <a:t>Самаровской</a:t>
            </a:r>
            <a:r>
              <a:rPr lang="ru-RU" dirty="0">
                <a:ea typeface="Calibri"/>
                <a:cs typeface="Times New Roman"/>
              </a:rPr>
              <a:t> районной больницы».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i="1" dirty="0">
                <a:ea typeface="Calibri"/>
              </a:rPr>
              <a:t>КУ «Государственный архив Югры». Фонд 8. Опись 1. Дело 146. Лист 145.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1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332656"/>
            <a:ext cx="4365315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C:\Users\SpiridonovaOAl.ADMUGRA\Documents\Спиридонова\Выставка в ОКБ Сберегая жизни\Строительство водолечебницы\21 - о строительстве межколхозной  окружной водолечебницы (2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820" y="332656"/>
            <a:ext cx="4059622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83568" y="5083159"/>
            <a:ext cx="7848872" cy="1730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Решение № 41 XVII окружной партийной конференции о строительстве в 1960-1961 годах в г. Ханты-Мансийске межколхозной окружной водолечебницы.</a:t>
            </a:r>
            <a:endParaRPr lang="ru-RU" sz="1600" dirty="0">
              <a:latin typeface="Calibri"/>
              <a:ea typeface="Calibri"/>
              <a:cs typeface="Times New Roman"/>
            </a:endParaRPr>
          </a:p>
          <a:p>
            <a:r>
              <a:rPr lang="ru-RU" i="1" dirty="0">
                <a:ea typeface="Calibri"/>
              </a:rPr>
              <a:t>КУ «Государственный архив Югры». Фонд 1. Опись 1. Дело 708. Листы 302-303.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451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</TotalTime>
  <Words>1372</Words>
  <Application>Microsoft Office PowerPoint</Application>
  <PresentationFormat>Экран (4:3)</PresentationFormat>
  <Paragraphs>103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4" baseType="lpstr">
      <vt:lpstr>Book Antiqua</vt:lpstr>
      <vt:lpstr>Calibri</vt:lpstr>
      <vt:lpstr>Times New Roman</vt:lpstr>
      <vt:lpstr>Wingdings</vt:lpstr>
      <vt:lpstr>Твердый переплет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Анна Абрамовна Сусарина – заслуженный врач – гинеколог ведет прием, г. Пыть-Ях  1972 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Балковая</dc:creator>
  <cp:lastModifiedBy>Севиль Ганасевич</cp:lastModifiedBy>
  <cp:revision>16</cp:revision>
  <dcterms:created xsi:type="dcterms:W3CDTF">2020-06-19T07:20:38Z</dcterms:created>
  <dcterms:modified xsi:type="dcterms:W3CDTF">2020-06-23T07:42:27Z</dcterms:modified>
</cp:coreProperties>
</file>