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9144000" cy="6858000"/>
  <p:defaultTextStyle>
    <a:lvl1pPr marL="0" indent="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Tahoma"/>
      </a:defRPr>
    </a:lvl1pPr>
    <a:lvl2pPr marL="457200" indent="4572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Tahoma"/>
      </a:defRPr>
    </a:lvl2pPr>
    <a:lvl3pPr marL="914400" indent="9144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Tahoma"/>
      </a:defRPr>
    </a:lvl3pPr>
    <a:lvl4pPr marL="1371600" indent="13716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Tahoma"/>
      </a:defRPr>
    </a:lvl4pPr>
    <a:lvl5pPr marL="1828800" indent="1828800" algn="l" defTabSz="914400">
      <a:lnSpc>
        <a:spcPct val="100000"/>
      </a:lnSpc>
      <a:spcBef>
        <a:spcPts val="0"/>
      </a:spcBef>
      <a:spcAft>
        <a:spcPts val="0"/>
      </a:spcAft>
      <a:buNone/>
      <a:defRPr lang="ru-RU" sz="1800" b="0" i="0">
        <a:solidFill>
          <a:schemeClr val="dk1"/>
        </a:solidFill>
        <a:latin typeface="Tahoma"/>
      </a:defRPr>
    </a:lvl5pPr>
    <a:lvl6pPr>
      <a:defRPr lang="ru-RU" sz="1800"/>
    </a:lvl6pPr>
    <a:lvl7pPr>
      <a:defRPr lang="ru-RU" sz="1800"/>
    </a:lvl7pPr>
    <a:lvl8pPr>
      <a:defRPr lang="ru-RU" sz="1800"/>
    </a:lvl8pPr>
    <a:lvl9pPr>
      <a:defRPr lang="ru-RU" sz="1800"/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E18E9B-9E3F-4294-BBB8-B230D477C855}" type="doc">
      <dgm:prSet loTypeId="urn:microsoft.com/office/officeart/2005/8/layout/StepDownProcess#1" loCatId="process" qsTypeId="urn:microsoft.com/office/officeart/2005/8/quickstyle/simple1" qsCatId="simple" csTypeId="urn:microsoft.com/office/officeart/2005/8/colors/accent1_2" csCatId="accent1" phldr="0"/>
      <dgm:spPr bwMode="auto"/>
      <dgm:t>
        <a:bodyPr/>
        <a:lstStyle/>
        <a:p>
          <a:pPr>
            <a:defRPr/>
          </a:pPr>
          <a:endParaRPr lang="ru-RU"/>
        </a:p>
      </dgm:t>
    </dgm:pt>
    <dgm:pt modelId="{E8E0C50A-61D6-41D5-8A12-C7E4850C74BD}">
      <dgm:prSet phldrT="[Текст]" phldr="0" custT="1"/>
      <dgm:spPr bwMode="auto"/>
      <dgm:t>
        <a:bodyPr vertOverflow="overflow" horzOverflow="overflow" vert="horz" rtlCol="0" fromWordArt="0" anchor="ctr" forceAA="0" compatLnSpc="0"/>
        <a:lstStyle/>
        <a:p>
          <a:pPr marL="327936" indent="-327936" algn="ctr" defTabSz="2266949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              Справка представлена на Портале</a:t>
          </a:r>
          <a:endParaRPr lang="ru-RU" sz="2200" b="1" i="0" u="none" strike="noStrike" cap="none" spc="0">
            <a:solidFill>
              <a:schemeClr val="tx1"/>
            </a:solidFill>
            <a:latin typeface="Times New Roman"/>
            <a:ea typeface="Times New Roman"/>
            <a:cs typeface="Times New Roman"/>
          </a:endParaRPr>
        </a:p>
      </dgm:t>
    </dgm:pt>
    <dgm:pt modelId="{61614B3C-C5E8-4C32-989D-ABE6509C2ADB}" type="parTrans" cxnId="{BF22171A-C7FB-4238-AC77-AB53DB21D12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B90AC93-36B6-462F-9B8D-2E7ECFBBF2A9}" type="sibTrans" cxnId="{BF22171A-C7FB-4238-AC77-AB53DB21D12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D43E2D4-1000-44D0-86C0-7ECAE0D0138E}">
      <dgm:prSet phldrT="[Текст]" phldr="0" custT="1"/>
      <dgm:spPr bwMode="auto"/>
      <dgm:t>
        <a:bodyPr vertOverflow="overflow" horzOverflow="overflow" vert="horz" rtlCol="0" fromWordArt="0" anchor="ctr" forceAA="0" compatLnSpc="0"/>
        <a:lstStyle/>
        <a:p>
          <a:pPr marL="0" marR="0" indent="0" algn="ctr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1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Декларант / Портал:</a:t>
          </a:r>
          <a:endParaRPr sz="1200" b="1" i="0" u="none" strike="noStrike" cap="none" spc="0">
            <a:solidFill>
              <a:schemeClr val="tx1"/>
            </a:solidFill>
            <a:latin typeface="Times New Roman"/>
            <a:cs typeface="Times New Roman"/>
          </a:endParaRPr>
        </a:p>
        <a:p>
          <a:pPr marL="206776" marR="0" indent="-206776" algn="just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Загружена </a:t>
          </a:r>
          <a:endParaRPr sz="1200" b="0" i="0" u="none" strike="noStrike" cap="none" spc="0">
            <a:solidFill>
              <a:schemeClr val="tx1"/>
            </a:solidFill>
            <a:latin typeface="Times New Roman"/>
            <a:cs typeface="Times New Roman"/>
          </a:endParaRPr>
        </a:p>
        <a:p>
          <a:pPr marL="206776" marR="0" indent="-206776" algn="just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Сверка пройдена </a:t>
          </a:r>
          <a:endParaRPr sz="1200" b="0" i="0" u="none" strike="noStrike" cap="none" spc="0">
            <a:solidFill>
              <a:schemeClr val="tx1"/>
            </a:solidFill>
            <a:latin typeface="Times New Roman"/>
            <a:cs typeface="Times New Roman"/>
          </a:endParaRPr>
        </a:p>
        <a:p>
          <a:pPr marL="206776" marR="0" indent="-206776" algn="just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Представлена</a:t>
          </a:r>
          <a:endParaRPr sz="1200" b="1" i="0" u="none" strike="noStrike" cap="none" spc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7DC4121E-34CF-4B86-9714-E34F44F1FA7D}" type="parTrans" cxnId="{F781B240-DDBA-451A-8B9A-E04298AA810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01C8436-DF90-41B5-AEE5-DC6D7883A079}" type="sibTrans" cxnId="{F781B240-DDBA-451A-8B9A-E04298AA810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E4AF990-D277-4B43-B5E0-5E58135A1241}">
      <dgm:prSet phldrT="[Текст]" phldr="0" custT="1"/>
      <dgm:spPr bwMode="auto"/>
      <dgm:t>
        <a:bodyPr vertOverflow="overflow" horzOverflow="overflow" vert="horz" rtlCol="0" fromWordArt="0" anchor="ctr" forceAA="0" compatLnSpc="0"/>
        <a:lstStyle/>
        <a:p>
          <a:pPr marL="0" marR="0" indent="0" algn="ctr" defTabSz="2266949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2. Уполномоченный орган дал обратную связь о печати справки</a:t>
          </a:r>
          <a:endParaRPr sz="2000" b="1" i="0" u="none" strike="noStrike" cap="none" spc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A8D3347F-49BF-4898-A3AA-FD5977E3C40F}" type="parTrans" cxnId="{3AA3F10D-523F-4D79-920A-9A241B16D3F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4EFB205-D79F-4998-A4D2-E1073A5D6AD7}" type="sibTrans" cxnId="{3AA3F10D-523F-4D79-920A-9A241B16D3F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9F598BF-BBE4-4399-B01A-3F000FF51B9E}">
      <dgm:prSet phldrT="[Текст]" phldr="0" custT="1"/>
      <dgm:spPr bwMode="auto"/>
      <dgm:t>
        <a:bodyPr vertOverflow="overflow" horzOverflow="overflow" vert="horz" rtlCol="0" fromWordArt="0" anchor="ctr" forceAA="0" compatLnSpc="0"/>
        <a:lstStyle/>
        <a:p>
          <a:pPr marL="0" marR="0" indent="0" algn="ctr" defTabSz="1244599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1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Уполномоченный орган / ГИС УК</a:t>
          </a:r>
          <a:endParaRPr sz="1200" b="1" i="0" u="none" strike="noStrike" cap="none" spc="0">
            <a:solidFill>
              <a:schemeClr val="tx1"/>
            </a:solidFill>
            <a:latin typeface="Times New Roman"/>
            <a:ea typeface="Times New Roman"/>
            <a:cs typeface="Times New Roman"/>
          </a:endParaRPr>
        </a:p>
        <a:p>
          <a:pPr marL="217793" marR="0" indent="-217793" algn="l" defTabSz="1244599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>
              <a:latin typeface="Times New Roman"/>
              <a:ea typeface="Times New Roman"/>
              <a:cs typeface="Times New Roman"/>
            </a:rPr>
            <a:t>Получена </a:t>
          </a:r>
          <a:endParaRPr sz="1200">
            <a:latin typeface="Times New Roman"/>
            <a:ea typeface="Times New Roman"/>
            <a:cs typeface="Times New Roman"/>
          </a:endParaRPr>
        </a:p>
        <a:p>
          <a:pPr marL="217793" marR="0" indent="-217793" algn="l" defTabSz="1244599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>
              <a:latin typeface="Times New Roman"/>
              <a:ea typeface="Times New Roman"/>
              <a:cs typeface="Times New Roman"/>
            </a:rPr>
            <a:t>Выгружена и направлена в ГИС «Посейдон» </a:t>
          </a:r>
          <a:endParaRPr sz="1200">
            <a:latin typeface="Times New Roman"/>
            <a:ea typeface="Times New Roman"/>
            <a:cs typeface="Times New Roman"/>
          </a:endParaRPr>
        </a:p>
        <a:p>
          <a:pPr marL="217793" marR="0" indent="-217793" algn="l" defTabSz="1244599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>
              <a:latin typeface="Times New Roman"/>
              <a:ea typeface="Times New Roman"/>
              <a:cs typeface="Times New Roman"/>
            </a:rPr>
            <a:t>Проведен анализ</a:t>
          </a:r>
          <a:r>
            <a:rPr lang="ru-RU" sz="1200"/>
            <a:t> </a:t>
          </a:r>
          <a:endParaRPr sz="1400" b="1" i="0" u="none" strike="noStrike" cap="none" spc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ACD9E839-9B75-45EA-8DC9-969A43141E56}" type="parTrans" cxnId="{584C9551-9D6A-445C-ACC4-C10F3A93A29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3C561F8-E92D-4BF0-AAB9-24E14B5BCFF7}" type="sibTrans" cxnId="{584C9551-9D6A-445C-ACC4-C10F3A93A29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61B1AA9-F38F-41ED-AC5F-4AD616E8FCC9}">
      <dgm:prSet phldrT="[Текст]" phldr="0" custT="1"/>
      <dgm:spPr bwMode="auto"/>
      <dgm:t>
        <a:bodyPr vertOverflow="overflow" horzOverflow="overflow" vert="horz" rtlCol="0" fromWordArt="0" anchor="ctr" forceAA="0" compatLnSpc="0"/>
        <a:lstStyle/>
        <a:p>
          <a:pPr marL="0" marR="0" indent="0" algn="ctr" defTabSz="2266949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3.         Направление справки в Уполномоченный орган</a:t>
          </a:r>
          <a:endParaRPr sz="2000" b="1" i="0" u="none" strike="noStrike" cap="none" spc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1766592F-3F0A-4328-B926-273837F7A85C}" type="parTrans" cxnId="{B2F13660-623E-47EC-9293-42234A13C82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801E36E-8C1D-4BF8-A0BE-9C1E78C43CE2}" type="sibTrans" cxnId="{B2F13660-623E-47EC-9293-42234A13C82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6EDCA91-C678-4A6D-B3D3-13430DA7EDBD}">
      <dgm:prSet phldrT="[Текст]" phldr="0" custT="1"/>
      <dgm:spPr bwMode="auto"/>
      <dgm:t>
        <a:bodyPr vertOverflow="overflow" horzOverflow="overflow" vert="horz" rtlCol="0" fromWordArt="0" anchor="ctr" forceAA="0" compatLnSpc="0"/>
        <a:lstStyle/>
        <a:p>
          <a:pPr marL="0" marR="0" indent="0" algn="ctr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1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Декларант / Справка:</a:t>
          </a:r>
          <a:endParaRPr sz="1200" b="1" i="0" u="none" strike="noStrike" cap="none" spc="0">
            <a:solidFill>
              <a:schemeClr val="tx1"/>
            </a:solidFill>
            <a:latin typeface="Times New Roman"/>
            <a:cs typeface="Times New Roman"/>
          </a:endParaRPr>
        </a:p>
        <a:p>
          <a:pPr marL="206777" marR="0" indent="-206777" algn="just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Распечатана </a:t>
          </a:r>
          <a:endParaRPr sz="1200" b="0" i="0" u="none" strike="noStrike" cap="none" spc="0">
            <a:solidFill>
              <a:schemeClr val="tx1"/>
            </a:solidFill>
            <a:latin typeface="Times New Roman"/>
            <a:cs typeface="Times New Roman"/>
          </a:endParaRPr>
        </a:p>
        <a:p>
          <a:pPr marL="206777" marR="0" indent="-206777" algn="just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Заверена подписью </a:t>
          </a:r>
          <a:endParaRPr sz="1200" b="0" i="0" u="none" strike="noStrike" cap="none" spc="0">
            <a:solidFill>
              <a:schemeClr val="tx1"/>
            </a:solidFill>
            <a:latin typeface="Times New Roman"/>
            <a:cs typeface="Times New Roman"/>
          </a:endParaRPr>
        </a:p>
        <a:p>
          <a:pPr marL="206777" marR="0" indent="-206777" algn="just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2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Направлена почтовым отправлением или представлена лично</a:t>
          </a:r>
          <a:endParaRPr sz="1200" b="1" i="0" u="none" strike="noStrike" cap="none" spc="0">
            <a:solidFill>
              <a:schemeClr val="tx1"/>
            </a:solidFill>
            <a:latin typeface="Times New Roman"/>
            <a:cs typeface="Times New Roman"/>
          </a:endParaRPr>
        </a:p>
        <a:p>
          <a:pPr marL="0" marR="0" indent="0" algn="ctr" defTabSz="1244599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sz="1000" b="1" i="0" u="none" strike="noStrike" cap="none" spc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B3418CF2-E70D-4A06-BFBE-884821BEABFF}" type="parTrans" cxnId="{471FA2A0-4072-4177-B56D-0B77E56B23F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C8CD3FD-BCD7-4793-A1E5-728185247851}" type="sibTrans" cxnId="{471FA2A0-4072-4177-B56D-0B77E56B23F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82909C3-D439-4EA9-BD8A-52306FBFE88C}" type="pres">
      <dgm:prSet presAssocID="{89E18E9B-9E3F-4294-BBB8-B230D477C855}" presName="rootnode" presStyleCnt="0">
        <dgm:presLayoutVars>
          <dgm:chMax val="0"/>
          <dgm:chPref val="0"/>
          <dgm:dir/>
          <dgm:animLvl val="lvl"/>
        </dgm:presLayoutVars>
      </dgm:prSet>
      <dgm:spPr bwMode="auto"/>
      <dgm:t>
        <a:bodyPr/>
        <a:lstStyle/>
        <a:p>
          <a:endParaRPr lang="ru-RU"/>
        </a:p>
      </dgm:t>
    </dgm:pt>
    <dgm:pt modelId="{664B9C82-AB86-48AC-8AF9-75AFA3F06BDF}" type="pres">
      <dgm:prSet presAssocID="{E8E0C50A-61D6-41D5-8A12-C7E4850C74BD}" presName="composite" presStyleCnt="0"/>
      <dgm:spPr bwMode="auto"/>
    </dgm:pt>
    <dgm:pt modelId="{1A07B7FA-877A-4DF6-85BE-B742AC463CFA}" type="pres">
      <dgm:prSet presAssocID="{E8E0C50A-61D6-41D5-8A12-C7E4850C74BD}" presName="bentUpArrow1" presStyleLbl="alignImgPlace1" presStyleIdx="0" presStyleCnt="2"/>
      <dgm:spPr bwMode="auto"/>
    </dgm:pt>
    <dgm:pt modelId="{D328C571-438A-498D-963B-55D1A72DC51F}" type="pres">
      <dgm:prSet presAssocID="{E8E0C50A-61D6-41D5-8A12-C7E4850C74BD}" presName="ParentText" presStyleLbl="node1" presStyleIdx="0" presStyleCnt="3">
        <dgm:presLayoutVars>
          <dgm:chMax val="1"/>
          <dgm:chPref val="1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FE191630-DA6C-4D30-9209-6C00A1B8ACC0}" type="pres">
      <dgm:prSet presAssocID="{E8E0C50A-61D6-41D5-8A12-C7E4850C74BD}" presName="ChildText" presStyleLbl="revTx" presStyleIdx="0" presStyleCnt="3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2A44FE2C-761C-4A2E-8FC5-3DFA7259A8DA}" type="pres">
      <dgm:prSet presAssocID="{2B90AC93-36B6-462F-9B8D-2E7ECFBBF2A9}" presName="sibTrans" presStyleCnt="0"/>
      <dgm:spPr bwMode="auto"/>
    </dgm:pt>
    <dgm:pt modelId="{BD11BEB2-55E4-4D75-93C1-3A0B28FDF427}" type="pres">
      <dgm:prSet presAssocID="{1E4AF990-D277-4B43-B5E0-5E58135A1241}" presName="composite" presStyleCnt="0"/>
      <dgm:spPr bwMode="auto"/>
    </dgm:pt>
    <dgm:pt modelId="{EF093785-83A8-4B74-A257-65A7C0BEA67F}" type="pres">
      <dgm:prSet presAssocID="{1E4AF990-D277-4B43-B5E0-5E58135A1241}" presName="bentUpArrow1" presStyleLbl="alignImgPlace1" presStyleIdx="1" presStyleCnt="2"/>
      <dgm:spPr bwMode="auto"/>
    </dgm:pt>
    <dgm:pt modelId="{40AF7207-5053-4547-9BDE-E5889C57537A}" type="pres">
      <dgm:prSet presAssocID="{1E4AF990-D277-4B43-B5E0-5E58135A1241}" presName="ParentText" presStyleLbl="node1" presStyleIdx="1" presStyleCnt="3" custLinFactX="374">
        <dgm:presLayoutVars>
          <dgm:chMax val="1"/>
          <dgm:chPref val="1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042E221F-37E2-4A96-A636-9F200C9D282E}" type="pres">
      <dgm:prSet presAssocID="{1E4AF990-D277-4B43-B5E0-5E58135A1241}" presName="ChildText" presStyleLbl="revTx" presStyleIdx="1" presStyleCnt="3" custLinFactX="514" custLinFactY="62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8E98D1A6-EB88-4DCF-9C95-FBD3961B45AE}" type="pres">
      <dgm:prSet presAssocID="{44EFB205-D79F-4998-A4D2-E1073A5D6AD7}" presName="sibTrans" presStyleCnt="0"/>
      <dgm:spPr bwMode="auto"/>
    </dgm:pt>
    <dgm:pt modelId="{48B170BC-03B2-4141-BB0E-689BAF19300F}" type="pres">
      <dgm:prSet presAssocID="{561B1AA9-F38F-41ED-AC5F-4AD616E8FCC9}" presName="composite" presStyleCnt="0"/>
      <dgm:spPr bwMode="auto"/>
    </dgm:pt>
    <dgm:pt modelId="{63A083E4-51A0-4D9E-AF2D-B2EC08847CCA}" type="pres">
      <dgm:prSet presAssocID="{561B1AA9-F38F-41ED-AC5F-4AD616E8FCC9}" presName="ParentText" presStyleLbl="node1" presStyleIdx="2" presStyleCnt="3">
        <dgm:presLayoutVars>
          <dgm:chMax val="1"/>
          <dgm:chPref val="1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66117389-C3A2-4712-94F4-E910A2E62A47}" type="pres">
      <dgm:prSet presAssocID="{561B1AA9-F38F-41ED-AC5F-4AD616E8FCC9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</dgm:ptLst>
  <dgm:cxnLst>
    <dgm:cxn modelId="{B2F13660-623E-47EC-9293-42234A13C820}" srcId="{89E18E9B-9E3F-4294-BBB8-B230D477C855}" destId="{561B1AA9-F38F-41ED-AC5F-4AD616E8FCC9}" srcOrd="2" destOrd="0" parTransId="{1766592F-3F0A-4328-B926-273837F7A85C}" sibTransId="{3801E36E-8C1D-4BF8-A0BE-9C1E78C43CE2}"/>
    <dgm:cxn modelId="{7AD1DC42-E1B2-43FD-A42B-F086E842FF7E}" type="presOf" srcId="{1E4AF990-D277-4B43-B5E0-5E58135A1241}" destId="{40AF7207-5053-4547-9BDE-E5889C57537A}" srcOrd="0" destOrd="0" presId="urn:microsoft.com/office/officeart/2005/8/layout/StepDownProcess#1"/>
    <dgm:cxn modelId="{4581CF9B-F492-407D-9606-C98BD4725AE1}" type="presOf" srcId="{C6EDCA91-C678-4A6D-B3D3-13430DA7EDBD}" destId="{66117389-C3A2-4712-94F4-E910A2E62A47}" srcOrd="0" destOrd="0" presId="urn:microsoft.com/office/officeart/2005/8/layout/StepDownProcess#1"/>
    <dgm:cxn modelId="{BF22171A-C7FB-4238-AC77-AB53DB21D126}" srcId="{89E18E9B-9E3F-4294-BBB8-B230D477C855}" destId="{E8E0C50A-61D6-41D5-8A12-C7E4850C74BD}" srcOrd="0" destOrd="0" parTransId="{61614B3C-C5E8-4C32-989D-ABE6509C2ADB}" sibTransId="{2B90AC93-36B6-462F-9B8D-2E7ECFBBF2A9}"/>
    <dgm:cxn modelId="{F781B240-DDBA-451A-8B9A-E04298AA810A}" srcId="{E8E0C50A-61D6-41D5-8A12-C7E4850C74BD}" destId="{DD43E2D4-1000-44D0-86C0-7ECAE0D0138E}" srcOrd="0" destOrd="0" parTransId="{7DC4121E-34CF-4B86-9714-E34F44F1FA7D}" sibTransId="{901C8436-DF90-41B5-AEE5-DC6D7883A079}"/>
    <dgm:cxn modelId="{9DD8B2CB-6706-4336-92A7-54B3969FBF9E}" type="presOf" srcId="{29F598BF-BBE4-4399-B01A-3F000FF51B9E}" destId="{042E221F-37E2-4A96-A636-9F200C9D282E}" srcOrd="0" destOrd="0" presId="urn:microsoft.com/office/officeart/2005/8/layout/StepDownProcess#1"/>
    <dgm:cxn modelId="{9271F38F-67B4-41AF-9BBD-16BF9C078487}" type="presOf" srcId="{DD43E2D4-1000-44D0-86C0-7ECAE0D0138E}" destId="{FE191630-DA6C-4D30-9209-6C00A1B8ACC0}" srcOrd="0" destOrd="0" presId="urn:microsoft.com/office/officeart/2005/8/layout/StepDownProcess#1"/>
    <dgm:cxn modelId="{3AA3F10D-523F-4D79-920A-9A241B16D3F1}" srcId="{89E18E9B-9E3F-4294-BBB8-B230D477C855}" destId="{1E4AF990-D277-4B43-B5E0-5E58135A1241}" srcOrd="1" destOrd="0" parTransId="{A8D3347F-49BF-4898-A3AA-FD5977E3C40F}" sibTransId="{44EFB205-D79F-4998-A4D2-E1073A5D6AD7}"/>
    <dgm:cxn modelId="{584C9551-9D6A-445C-ACC4-C10F3A93A290}" srcId="{1E4AF990-D277-4B43-B5E0-5E58135A1241}" destId="{29F598BF-BBE4-4399-B01A-3F000FF51B9E}" srcOrd="0" destOrd="0" parTransId="{ACD9E839-9B75-45EA-8DC9-969A43141E56}" sibTransId="{F3C561F8-E92D-4BF0-AAB9-24E14B5BCFF7}"/>
    <dgm:cxn modelId="{5F4A0A02-D47F-4A36-A664-31D10DB9FECA}" type="presOf" srcId="{561B1AA9-F38F-41ED-AC5F-4AD616E8FCC9}" destId="{63A083E4-51A0-4D9E-AF2D-B2EC08847CCA}" srcOrd="0" destOrd="0" presId="urn:microsoft.com/office/officeart/2005/8/layout/StepDownProcess#1"/>
    <dgm:cxn modelId="{0A0A67ED-CEDD-4216-87E5-DC73EECDD664}" type="presOf" srcId="{E8E0C50A-61D6-41D5-8A12-C7E4850C74BD}" destId="{D328C571-438A-498D-963B-55D1A72DC51F}" srcOrd="0" destOrd="0" presId="urn:microsoft.com/office/officeart/2005/8/layout/StepDownProcess#1"/>
    <dgm:cxn modelId="{471FA2A0-4072-4177-B56D-0B77E56B23F1}" srcId="{561B1AA9-F38F-41ED-AC5F-4AD616E8FCC9}" destId="{C6EDCA91-C678-4A6D-B3D3-13430DA7EDBD}" srcOrd="0" destOrd="0" parTransId="{B3418CF2-E70D-4A06-BFBE-884821BEABFF}" sibTransId="{EC8CD3FD-BCD7-4793-A1E5-728185247851}"/>
    <dgm:cxn modelId="{531DE0B1-1826-4830-B560-8D5B982FBD44}" type="presOf" srcId="{89E18E9B-9E3F-4294-BBB8-B230D477C855}" destId="{382909C3-D439-4EA9-BD8A-52306FBFE88C}" srcOrd="0" destOrd="0" presId="urn:microsoft.com/office/officeart/2005/8/layout/StepDownProcess#1"/>
    <dgm:cxn modelId="{3D4492B6-3F0E-455E-A6EF-A1A07CD7ACC1}" type="presParOf" srcId="{382909C3-D439-4EA9-BD8A-52306FBFE88C}" destId="{664B9C82-AB86-48AC-8AF9-75AFA3F06BDF}" srcOrd="0" destOrd="0" presId="urn:microsoft.com/office/officeart/2005/8/layout/StepDownProcess#1"/>
    <dgm:cxn modelId="{A37E7400-42CA-493E-BEBC-69A32DB2096A}" type="presParOf" srcId="{664B9C82-AB86-48AC-8AF9-75AFA3F06BDF}" destId="{1A07B7FA-877A-4DF6-85BE-B742AC463CFA}" srcOrd="0" destOrd="0" presId="urn:microsoft.com/office/officeart/2005/8/layout/StepDownProcess#1"/>
    <dgm:cxn modelId="{24F78645-1C5F-4880-9E40-3EFDEA7F1DBF}" type="presParOf" srcId="{664B9C82-AB86-48AC-8AF9-75AFA3F06BDF}" destId="{D328C571-438A-498D-963B-55D1A72DC51F}" srcOrd="1" destOrd="0" presId="urn:microsoft.com/office/officeart/2005/8/layout/StepDownProcess#1"/>
    <dgm:cxn modelId="{672A0514-DB2B-432B-9653-4000F3ECC351}" type="presParOf" srcId="{664B9C82-AB86-48AC-8AF9-75AFA3F06BDF}" destId="{FE191630-DA6C-4D30-9209-6C00A1B8ACC0}" srcOrd="2" destOrd="0" presId="urn:microsoft.com/office/officeart/2005/8/layout/StepDownProcess#1"/>
    <dgm:cxn modelId="{60177AC3-2272-4364-A2E0-19A030685DD3}" type="presParOf" srcId="{382909C3-D439-4EA9-BD8A-52306FBFE88C}" destId="{2A44FE2C-761C-4A2E-8FC5-3DFA7259A8DA}" srcOrd="1" destOrd="0" presId="urn:microsoft.com/office/officeart/2005/8/layout/StepDownProcess#1"/>
    <dgm:cxn modelId="{35C19E72-2C87-4EC1-AEE7-655022A872A1}" type="presParOf" srcId="{382909C3-D439-4EA9-BD8A-52306FBFE88C}" destId="{BD11BEB2-55E4-4D75-93C1-3A0B28FDF427}" srcOrd="2" destOrd="0" presId="urn:microsoft.com/office/officeart/2005/8/layout/StepDownProcess#1"/>
    <dgm:cxn modelId="{3ECA53D2-2EA8-4FE5-8A10-8AC61EAAC462}" type="presParOf" srcId="{BD11BEB2-55E4-4D75-93C1-3A0B28FDF427}" destId="{EF093785-83A8-4B74-A257-65A7C0BEA67F}" srcOrd="0" destOrd="0" presId="urn:microsoft.com/office/officeart/2005/8/layout/StepDownProcess#1"/>
    <dgm:cxn modelId="{95B68C79-33E8-4C38-A13C-1FBC0851EF3B}" type="presParOf" srcId="{BD11BEB2-55E4-4D75-93C1-3A0B28FDF427}" destId="{40AF7207-5053-4547-9BDE-E5889C57537A}" srcOrd="1" destOrd="0" presId="urn:microsoft.com/office/officeart/2005/8/layout/StepDownProcess#1"/>
    <dgm:cxn modelId="{7A1AD9C4-2B81-4191-9C19-74FEB926A4E3}" type="presParOf" srcId="{BD11BEB2-55E4-4D75-93C1-3A0B28FDF427}" destId="{042E221F-37E2-4A96-A636-9F200C9D282E}" srcOrd="2" destOrd="0" presId="urn:microsoft.com/office/officeart/2005/8/layout/StepDownProcess#1"/>
    <dgm:cxn modelId="{FE5B788F-12DA-442D-B600-596A5A0E6E88}" type="presParOf" srcId="{382909C3-D439-4EA9-BD8A-52306FBFE88C}" destId="{8E98D1A6-EB88-4DCF-9C95-FBD3961B45AE}" srcOrd="3" destOrd="0" presId="urn:microsoft.com/office/officeart/2005/8/layout/StepDownProcess#1"/>
    <dgm:cxn modelId="{FA2C23CB-E862-466C-80A3-FA2DBAE2863E}" type="presParOf" srcId="{382909C3-D439-4EA9-BD8A-52306FBFE88C}" destId="{48B170BC-03B2-4141-BB0E-689BAF19300F}" srcOrd="4" destOrd="0" presId="urn:microsoft.com/office/officeart/2005/8/layout/StepDownProcess#1"/>
    <dgm:cxn modelId="{D89DE2CD-704A-42E0-AFEC-26FACD04F9E1}" type="presParOf" srcId="{48B170BC-03B2-4141-BB0E-689BAF19300F}" destId="{63A083E4-51A0-4D9E-AF2D-B2EC08847CCA}" srcOrd="0" destOrd="0" presId="urn:microsoft.com/office/officeart/2005/8/layout/StepDownProcess#1"/>
    <dgm:cxn modelId="{68AB3919-B85A-42EB-ABEE-0AC244C2ACE2}" type="presParOf" srcId="{48B170BC-03B2-4141-BB0E-689BAF19300F}" destId="{66117389-C3A2-4712-94F4-E910A2E62A47}" srcOrd="1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E18E9B-9E3F-4294-BBB8-B230D477C855}" type="doc">
      <dgm:prSet loTypeId="urn:microsoft.com/office/officeart/2005/8/layout/StepDownProcess#2" loCatId="process" qsTypeId="urn:microsoft.com/office/officeart/2005/8/quickstyle/simple1" qsCatId="simple" csTypeId="urn:microsoft.com/office/officeart/2005/8/colors/accent1_2" csCatId="accent1" phldr="0"/>
      <dgm:spPr bwMode="auto"/>
      <dgm:t>
        <a:bodyPr/>
        <a:lstStyle/>
        <a:p>
          <a:pPr>
            <a:defRPr/>
          </a:pPr>
          <a:endParaRPr lang="ru-RU"/>
        </a:p>
      </dgm:t>
    </dgm:pt>
    <dgm:pt modelId="{E8E0C50A-61D6-41D5-8A12-C7E4850C74BD}">
      <dgm:prSet phldrT="[Текст]" phldr="0" custT="1"/>
      <dgm:spPr bwMode="auto"/>
      <dgm:t>
        <a:bodyPr vertOverflow="overflow" horzOverflow="overflow" vert="horz" rtlCol="0" fromWordArt="0" anchor="ctr" forceAA="0" compatLnSpc="0"/>
        <a:lstStyle/>
        <a:p>
          <a:pPr marL="327935" indent="-327935" algn="ctr" defTabSz="2266948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              Сообщение заполнено </a:t>
          </a:r>
          <a:endParaRPr lang="ru-RU" sz="2200" b="1" i="0" u="none" strike="noStrike" cap="none" spc="0">
            <a:solidFill>
              <a:schemeClr val="tx1"/>
            </a:solidFill>
            <a:latin typeface="Times New Roman"/>
            <a:ea typeface="Times New Roman"/>
            <a:cs typeface="Times New Roman"/>
          </a:endParaRPr>
        </a:p>
      </dgm:t>
    </dgm:pt>
    <dgm:pt modelId="{61614B3C-C5E8-4C32-989D-ABE6509C2ADB}" type="parTrans" cxnId="{BF22171A-C7FB-4238-AC77-AB53DB21D12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B90AC93-36B6-462F-9B8D-2E7ECFBBF2A9}" type="sibTrans" cxnId="{BF22171A-C7FB-4238-AC77-AB53DB21D12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D43E2D4-1000-44D0-86C0-7ECAE0D0138E}">
      <dgm:prSet phldrT="[Текст]" phldr="0" custT="1"/>
      <dgm:spPr bwMode="auto"/>
      <dgm:t>
        <a:bodyPr vertOverflow="overflow" horzOverflow="overflow" vert="horz" rtlCol="0" fromWordArt="0" anchor="ctr" forceAA="0" compatLnSpc="0"/>
        <a:lstStyle/>
        <a:p>
          <a:pPr marL="0" marR="0" indent="0" algn="ctr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Декларант :</a:t>
          </a:r>
          <a:endParaRPr sz="1600" b="1" i="0" u="none" strike="noStrike" cap="none" spc="0">
            <a:solidFill>
              <a:schemeClr val="tx1"/>
            </a:solidFill>
            <a:latin typeface="Times New Roman"/>
            <a:cs typeface="Times New Roman"/>
          </a:endParaRPr>
        </a:p>
        <a:p>
          <a:pPr marL="206776" marR="0" indent="-206776" algn="just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Заполнение </a:t>
          </a:r>
          <a:endParaRPr sz="1600" b="0" i="0" u="none" strike="noStrike" cap="none" spc="0">
            <a:solidFill>
              <a:schemeClr val="tx1"/>
            </a:solidFill>
            <a:latin typeface="Times New Roman"/>
            <a:cs typeface="Times New Roman"/>
          </a:endParaRPr>
        </a:p>
        <a:p>
          <a:pPr marL="206776" marR="0" indent="-206776" algn="just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Подписание</a:t>
          </a:r>
          <a:endParaRPr sz="1600" b="0" i="0" u="none" strike="noStrike" cap="none" spc="0">
            <a:solidFill>
              <a:schemeClr val="tx1"/>
            </a:solidFill>
            <a:latin typeface="Times New Roman"/>
            <a:ea typeface="Times New Roman"/>
            <a:cs typeface="Times New Roman"/>
          </a:endParaRPr>
        </a:p>
        <a:p>
          <a:pPr marL="206776" marR="0" indent="-206776" algn="just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Сканирование</a:t>
          </a:r>
          <a:endParaRPr sz="1600" b="1" i="0" u="none" strike="noStrike" cap="none" spc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7DC4121E-34CF-4B86-9714-E34F44F1FA7D}" type="parTrans" cxnId="{F781B240-DDBA-451A-8B9A-E04298AA810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01C8436-DF90-41B5-AEE5-DC6D7883A079}" type="sibTrans" cxnId="{F781B240-DDBA-451A-8B9A-E04298AA810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E4AF990-D277-4B43-B5E0-5E58135A1241}">
      <dgm:prSet phldrT="[Текст]" phldr="0" custT="1"/>
      <dgm:spPr bwMode="auto"/>
      <dgm:t>
        <a:bodyPr vertOverflow="overflow" horzOverflow="overflow" vert="horz" rtlCol="0" fromWordArt="0" anchor="ctr" forceAA="0" compatLnSpc="0"/>
        <a:lstStyle/>
        <a:p>
          <a:pPr marL="0" marR="0" indent="0" algn="ctr" defTabSz="2266948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2. Сообщение представлено на Портале</a:t>
          </a:r>
          <a:endParaRPr sz="2000" b="1" i="0" u="none" strike="noStrike" cap="none" spc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A8D3347F-49BF-4898-A3AA-FD5977E3C40F}" type="parTrans" cxnId="{3AA3F10D-523F-4D79-920A-9A241B16D3F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4EFB205-D79F-4998-A4D2-E1073A5D6AD7}" type="sibTrans" cxnId="{3AA3F10D-523F-4D79-920A-9A241B16D3F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9F598BF-BBE4-4399-B01A-3F000FF51B9E}">
      <dgm:prSet phldrT="[Текст]" phldr="0" custT="1"/>
      <dgm:spPr bwMode="auto"/>
      <dgm:t>
        <a:bodyPr vertOverflow="overflow" horzOverflow="overflow" vert="horz" rtlCol="0" fromWordArt="0" anchor="ctr" forceAA="0" compatLnSpc="0"/>
        <a:lstStyle/>
        <a:p>
          <a:pPr marL="0" marR="0" indent="0" algn="ctr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1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Декларант / Портал:</a:t>
          </a:r>
          <a:endParaRPr sz="1600" b="1" i="0" u="none" strike="noStrike" cap="none" spc="0">
            <a:solidFill>
              <a:schemeClr val="tx1"/>
            </a:solidFill>
            <a:latin typeface="Times New Roman"/>
            <a:cs typeface="Times New Roman"/>
          </a:endParaRPr>
        </a:p>
        <a:p>
          <a:pPr marL="206776" marR="0" indent="-206776" algn="just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Загружено </a:t>
          </a:r>
          <a:endParaRPr sz="1600" b="0" i="0" u="none" strike="noStrike" cap="none" spc="0">
            <a:solidFill>
              <a:schemeClr val="tx1"/>
            </a:solidFill>
            <a:latin typeface="Times New Roman"/>
            <a:cs typeface="Times New Roman"/>
          </a:endParaRPr>
        </a:p>
        <a:p>
          <a:pPr marL="206776" marR="0" indent="-206776" algn="just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Представлено</a:t>
          </a:r>
          <a:endParaRPr sz="1200" b="1" i="0" u="none" strike="noStrike" cap="none" spc="0">
            <a:solidFill>
              <a:schemeClr val="tx1"/>
            </a:solidFill>
            <a:latin typeface="Times New Roman"/>
            <a:cs typeface="Times New Roman"/>
          </a:endParaRPr>
        </a:p>
        <a:p>
          <a:pPr>
            <a:defRPr/>
          </a:pPr>
          <a:endParaRPr/>
        </a:p>
      </dgm:t>
    </dgm:pt>
    <dgm:pt modelId="{ACD9E839-9B75-45EA-8DC9-969A43141E56}" type="parTrans" cxnId="{584C9551-9D6A-445C-ACC4-C10F3A93A29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3C561F8-E92D-4BF0-AAB9-24E14B5BCFF7}" type="sibTrans" cxnId="{584C9551-9D6A-445C-ACC4-C10F3A93A29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61B1AA9-F38F-41ED-AC5F-4AD616E8FCC9}">
      <dgm:prSet phldrT="[Текст]" phldr="0" custT="1"/>
      <dgm:spPr bwMode="auto"/>
      <dgm:t>
        <a:bodyPr vertOverflow="overflow" horzOverflow="overflow" vert="horz" rtlCol="0" fromWordArt="0" anchor="ctr" forceAA="0" compatLnSpc="0"/>
        <a:lstStyle/>
        <a:p>
          <a:pPr marL="0" marR="0" indent="0" algn="ctr" defTabSz="2266948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2000" b="1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3.         Направление сообщения в Уполномоченный орган</a:t>
          </a:r>
          <a:endParaRPr sz="2000" b="1" i="0" u="none" strike="noStrike" cap="none" spc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1766592F-3F0A-4328-B926-273837F7A85C}" type="parTrans" cxnId="{B2F13660-623E-47EC-9293-42234A13C82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801E36E-8C1D-4BF8-A0BE-9C1E78C43CE2}" type="sibTrans" cxnId="{B2F13660-623E-47EC-9293-42234A13C82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6EDCA91-C678-4A6D-B3D3-13430DA7EDBD}">
      <dgm:prSet phldrT="[Текст]" phldr="0" custT="1"/>
      <dgm:spPr bwMode="auto"/>
      <dgm:t>
        <a:bodyPr vertOverflow="overflow" horzOverflow="overflow" vert="horz" rtlCol="0" fromWordArt="0" anchor="ctr" forceAA="0" compatLnSpc="0"/>
        <a:lstStyle/>
        <a:p>
          <a:pPr marL="0" marR="0" indent="0" algn="ctr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400" b="1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Декларант /Сообщение:</a:t>
          </a:r>
          <a:endParaRPr sz="1400" b="1" i="0" u="none" strike="noStrike" cap="none" spc="0">
            <a:solidFill>
              <a:schemeClr val="tx1"/>
            </a:solidFill>
            <a:latin typeface="Times New Roman"/>
            <a:cs typeface="Times New Roman"/>
          </a:endParaRPr>
        </a:p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400" b="0" i="0" u="none" strike="noStrike" cap="none" spc="0">
              <a:solidFill>
                <a:schemeClr val="tx1"/>
              </a:solidFill>
              <a:latin typeface="Times New Roman"/>
              <a:ea typeface="Times New Roman"/>
              <a:cs typeface="Times New Roman"/>
            </a:rPr>
            <a:t>Направлено почтовым отправлением или представлена лично</a:t>
          </a:r>
          <a:endParaRPr sz="1200" b="1" i="0" u="none" strike="noStrike" cap="none" spc="0">
            <a:solidFill>
              <a:schemeClr val="tx1"/>
            </a:solidFill>
            <a:latin typeface="Times New Roman"/>
            <a:cs typeface="Times New Roman"/>
          </a:endParaRPr>
        </a:p>
        <a:p>
          <a:pPr marL="0" marR="0" indent="0" algn="ctr" defTabSz="1244598">
            <a:lnSpc>
              <a:spcPct val="100000"/>
            </a:lnSpc>
            <a:spcBef>
              <a:spcPts val="0"/>
            </a:spcBef>
            <a:spcAft>
              <a:spcPts val="0"/>
            </a:spcAft>
            <a:defRPr/>
          </a:pPr>
          <a:endParaRPr sz="1000" b="1" i="0" u="none" strike="noStrike" cap="none" spc="0">
            <a:solidFill>
              <a:schemeClr val="tx1"/>
            </a:solidFill>
            <a:latin typeface="Times New Roman"/>
            <a:cs typeface="Times New Roman"/>
          </a:endParaRPr>
        </a:p>
      </dgm:t>
    </dgm:pt>
    <dgm:pt modelId="{B3418CF2-E70D-4A06-BFBE-884821BEABFF}" type="parTrans" cxnId="{471FA2A0-4072-4177-B56D-0B77E56B23F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C8CD3FD-BCD7-4793-A1E5-728185247851}" type="sibTrans" cxnId="{471FA2A0-4072-4177-B56D-0B77E56B23F1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82909C3-D439-4EA9-BD8A-52306FBFE88C}" type="pres">
      <dgm:prSet presAssocID="{89E18E9B-9E3F-4294-BBB8-B230D477C855}" presName="rootnode" presStyleCnt="0">
        <dgm:presLayoutVars>
          <dgm:chMax val="0"/>
          <dgm:chPref val="0"/>
          <dgm:dir/>
          <dgm:animLvl val="lvl"/>
        </dgm:presLayoutVars>
      </dgm:prSet>
      <dgm:spPr bwMode="auto"/>
      <dgm:t>
        <a:bodyPr/>
        <a:lstStyle/>
        <a:p>
          <a:endParaRPr lang="ru-RU"/>
        </a:p>
      </dgm:t>
    </dgm:pt>
    <dgm:pt modelId="{664B9C82-AB86-48AC-8AF9-75AFA3F06BDF}" type="pres">
      <dgm:prSet presAssocID="{E8E0C50A-61D6-41D5-8A12-C7E4850C74BD}" presName="composite" presStyleCnt="0"/>
      <dgm:spPr bwMode="auto"/>
    </dgm:pt>
    <dgm:pt modelId="{1A07B7FA-877A-4DF6-85BE-B742AC463CFA}" type="pres">
      <dgm:prSet presAssocID="{E8E0C50A-61D6-41D5-8A12-C7E4850C74BD}" presName="bentUpArrow1" presStyleLbl="alignImgPlace1" presStyleIdx="0" presStyleCnt="2"/>
      <dgm:spPr bwMode="auto"/>
    </dgm:pt>
    <dgm:pt modelId="{D328C571-438A-498D-963B-55D1A72DC51F}" type="pres">
      <dgm:prSet presAssocID="{E8E0C50A-61D6-41D5-8A12-C7E4850C74BD}" presName="ParentText" presStyleLbl="node1" presStyleIdx="0" presStyleCnt="3">
        <dgm:presLayoutVars>
          <dgm:chMax val="1"/>
          <dgm:chPref val="1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FE191630-DA6C-4D30-9209-6C00A1B8ACC0}" type="pres">
      <dgm:prSet presAssocID="{E8E0C50A-61D6-41D5-8A12-C7E4850C74BD}" presName="ChildText" presStyleLbl="revTx" presStyleIdx="0" presStyleCnt="3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2A44FE2C-761C-4A2E-8FC5-3DFA7259A8DA}" type="pres">
      <dgm:prSet presAssocID="{2B90AC93-36B6-462F-9B8D-2E7ECFBBF2A9}" presName="sibTrans" presStyleCnt="0"/>
      <dgm:spPr bwMode="auto"/>
    </dgm:pt>
    <dgm:pt modelId="{BD11BEB2-55E4-4D75-93C1-3A0B28FDF427}" type="pres">
      <dgm:prSet presAssocID="{1E4AF990-D277-4B43-B5E0-5E58135A1241}" presName="composite" presStyleCnt="0"/>
      <dgm:spPr bwMode="auto"/>
    </dgm:pt>
    <dgm:pt modelId="{EF093785-83A8-4B74-A257-65A7C0BEA67F}" type="pres">
      <dgm:prSet presAssocID="{1E4AF990-D277-4B43-B5E0-5E58135A1241}" presName="bentUpArrow1" presStyleLbl="alignImgPlace1" presStyleIdx="1" presStyleCnt="2"/>
      <dgm:spPr bwMode="auto"/>
    </dgm:pt>
    <dgm:pt modelId="{40AF7207-5053-4547-9BDE-E5889C57537A}" type="pres">
      <dgm:prSet presAssocID="{1E4AF990-D277-4B43-B5E0-5E58135A1241}" presName="ParentText" presStyleLbl="node1" presStyleIdx="1" presStyleCnt="3" custLinFactX="374">
        <dgm:presLayoutVars>
          <dgm:chMax val="1"/>
          <dgm:chPref val="1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042E221F-37E2-4A96-A636-9F200C9D282E}" type="pres">
      <dgm:prSet presAssocID="{1E4AF990-D277-4B43-B5E0-5E58135A1241}" presName="ChildText" presStyleLbl="revTx" presStyleIdx="1" presStyleCnt="3" custLinFactX="514" custLinFactY="62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8E98D1A6-EB88-4DCF-9C95-FBD3961B45AE}" type="pres">
      <dgm:prSet presAssocID="{44EFB205-D79F-4998-A4D2-E1073A5D6AD7}" presName="sibTrans" presStyleCnt="0"/>
      <dgm:spPr bwMode="auto"/>
    </dgm:pt>
    <dgm:pt modelId="{48B170BC-03B2-4141-BB0E-689BAF19300F}" type="pres">
      <dgm:prSet presAssocID="{561B1AA9-F38F-41ED-AC5F-4AD616E8FCC9}" presName="composite" presStyleCnt="0"/>
      <dgm:spPr bwMode="auto"/>
    </dgm:pt>
    <dgm:pt modelId="{63A083E4-51A0-4D9E-AF2D-B2EC08847CCA}" type="pres">
      <dgm:prSet presAssocID="{561B1AA9-F38F-41ED-AC5F-4AD616E8FCC9}" presName="ParentText" presStyleLbl="node1" presStyleIdx="2" presStyleCnt="3">
        <dgm:presLayoutVars>
          <dgm:chMax val="1"/>
          <dgm:chPref val="1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66117389-C3A2-4712-94F4-E910A2E62A47}" type="pres">
      <dgm:prSet presAssocID="{561B1AA9-F38F-41ED-AC5F-4AD616E8FCC9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</dgm:ptLst>
  <dgm:cxnLst>
    <dgm:cxn modelId="{B2F13660-623E-47EC-9293-42234A13C820}" srcId="{89E18E9B-9E3F-4294-BBB8-B230D477C855}" destId="{561B1AA9-F38F-41ED-AC5F-4AD616E8FCC9}" srcOrd="2" destOrd="0" parTransId="{1766592F-3F0A-4328-B926-273837F7A85C}" sibTransId="{3801E36E-8C1D-4BF8-A0BE-9C1E78C43CE2}"/>
    <dgm:cxn modelId="{7AD1DC42-E1B2-43FD-A42B-F086E842FF7E}" type="presOf" srcId="{1E4AF990-D277-4B43-B5E0-5E58135A1241}" destId="{40AF7207-5053-4547-9BDE-E5889C57537A}" srcOrd="0" destOrd="0" presId="urn:microsoft.com/office/officeart/2005/8/layout/StepDownProcess#2"/>
    <dgm:cxn modelId="{4581CF9B-F492-407D-9606-C98BD4725AE1}" type="presOf" srcId="{C6EDCA91-C678-4A6D-B3D3-13430DA7EDBD}" destId="{66117389-C3A2-4712-94F4-E910A2E62A47}" srcOrd="0" destOrd="0" presId="urn:microsoft.com/office/officeart/2005/8/layout/StepDownProcess#2"/>
    <dgm:cxn modelId="{BF22171A-C7FB-4238-AC77-AB53DB21D126}" srcId="{89E18E9B-9E3F-4294-BBB8-B230D477C855}" destId="{E8E0C50A-61D6-41D5-8A12-C7E4850C74BD}" srcOrd="0" destOrd="0" parTransId="{61614B3C-C5E8-4C32-989D-ABE6509C2ADB}" sibTransId="{2B90AC93-36B6-462F-9B8D-2E7ECFBBF2A9}"/>
    <dgm:cxn modelId="{F781B240-DDBA-451A-8B9A-E04298AA810A}" srcId="{E8E0C50A-61D6-41D5-8A12-C7E4850C74BD}" destId="{DD43E2D4-1000-44D0-86C0-7ECAE0D0138E}" srcOrd="0" destOrd="0" parTransId="{7DC4121E-34CF-4B86-9714-E34F44F1FA7D}" sibTransId="{901C8436-DF90-41B5-AEE5-DC6D7883A079}"/>
    <dgm:cxn modelId="{9DD8B2CB-6706-4336-92A7-54B3969FBF9E}" type="presOf" srcId="{29F598BF-BBE4-4399-B01A-3F000FF51B9E}" destId="{042E221F-37E2-4A96-A636-9F200C9D282E}" srcOrd="0" destOrd="0" presId="urn:microsoft.com/office/officeart/2005/8/layout/StepDownProcess#2"/>
    <dgm:cxn modelId="{9271F38F-67B4-41AF-9BBD-16BF9C078487}" type="presOf" srcId="{DD43E2D4-1000-44D0-86C0-7ECAE0D0138E}" destId="{FE191630-DA6C-4D30-9209-6C00A1B8ACC0}" srcOrd="0" destOrd="0" presId="urn:microsoft.com/office/officeart/2005/8/layout/StepDownProcess#2"/>
    <dgm:cxn modelId="{3AA3F10D-523F-4D79-920A-9A241B16D3F1}" srcId="{89E18E9B-9E3F-4294-BBB8-B230D477C855}" destId="{1E4AF990-D277-4B43-B5E0-5E58135A1241}" srcOrd="1" destOrd="0" parTransId="{A8D3347F-49BF-4898-A3AA-FD5977E3C40F}" sibTransId="{44EFB205-D79F-4998-A4D2-E1073A5D6AD7}"/>
    <dgm:cxn modelId="{584C9551-9D6A-445C-ACC4-C10F3A93A290}" srcId="{1E4AF990-D277-4B43-B5E0-5E58135A1241}" destId="{29F598BF-BBE4-4399-B01A-3F000FF51B9E}" srcOrd="0" destOrd="0" parTransId="{ACD9E839-9B75-45EA-8DC9-969A43141E56}" sibTransId="{F3C561F8-E92D-4BF0-AAB9-24E14B5BCFF7}"/>
    <dgm:cxn modelId="{5F4A0A02-D47F-4A36-A664-31D10DB9FECA}" type="presOf" srcId="{561B1AA9-F38F-41ED-AC5F-4AD616E8FCC9}" destId="{63A083E4-51A0-4D9E-AF2D-B2EC08847CCA}" srcOrd="0" destOrd="0" presId="urn:microsoft.com/office/officeart/2005/8/layout/StepDownProcess#2"/>
    <dgm:cxn modelId="{0A0A67ED-CEDD-4216-87E5-DC73EECDD664}" type="presOf" srcId="{E8E0C50A-61D6-41D5-8A12-C7E4850C74BD}" destId="{D328C571-438A-498D-963B-55D1A72DC51F}" srcOrd="0" destOrd="0" presId="urn:microsoft.com/office/officeart/2005/8/layout/StepDownProcess#2"/>
    <dgm:cxn modelId="{471FA2A0-4072-4177-B56D-0B77E56B23F1}" srcId="{561B1AA9-F38F-41ED-AC5F-4AD616E8FCC9}" destId="{C6EDCA91-C678-4A6D-B3D3-13430DA7EDBD}" srcOrd="0" destOrd="0" parTransId="{B3418CF2-E70D-4A06-BFBE-884821BEABFF}" sibTransId="{EC8CD3FD-BCD7-4793-A1E5-728185247851}"/>
    <dgm:cxn modelId="{531DE0B1-1826-4830-B560-8D5B982FBD44}" type="presOf" srcId="{89E18E9B-9E3F-4294-BBB8-B230D477C855}" destId="{382909C3-D439-4EA9-BD8A-52306FBFE88C}" srcOrd="0" destOrd="0" presId="urn:microsoft.com/office/officeart/2005/8/layout/StepDownProcess#2"/>
    <dgm:cxn modelId="{3D4492B6-3F0E-455E-A6EF-A1A07CD7ACC1}" type="presParOf" srcId="{382909C3-D439-4EA9-BD8A-52306FBFE88C}" destId="{664B9C82-AB86-48AC-8AF9-75AFA3F06BDF}" srcOrd="0" destOrd="0" presId="urn:microsoft.com/office/officeart/2005/8/layout/StepDownProcess#2"/>
    <dgm:cxn modelId="{A37E7400-42CA-493E-BEBC-69A32DB2096A}" type="presParOf" srcId="{664B9C82-AB86-48AC-8AF9-75AFA3F06BDF}" destId="{1A07B7FA-877A-4DF6-85BE-B742AC463CFA}" srcOrd="0" destOrd="0" presId="urn:microsoft.com/office/officeart/2005/8/layout/StepDownProcess#2"/>
    <dgm:cxn modelId="{24F78645-1C5F-4880-9E40-3EFDEA7F1DBF}" type="presParOf" srcId="{664B9C82-AB86-48AC-8AF9-75AFA3F06BDF}" destId="{D328C571-438A-498D-963B-55D1A72DC51F}" srcOrd="1" destOrd="0" presId="urn:microsoft.com/office/officeart/2005/8/layout/StepDownProcess#2"/>
    <dgm:cxn modelId="{672A0514-DB2B-432B-9653-4000F3ECC351}" type="presParOf" srcId="{664B9C82-AB86-48AC-8AF9-75AFA3F06BDF}" destId="{FE191630-DA6C-4D30-9209-6C00A1B8ACC0}" srcOrd="2" destOrd="0" presId="urn:microsoft.com/office/officeart/2005/8/layout/StepDownProcess#2"/>
    <dgm:cxn modelId="{60177AC3-2272-4364-A2E0-19A030685DD3}" type="presParOf" srcId="{382909C3-D439-4EA9-BD8A-52306FBFE88C}" destId="{2A44FE2C-761C-4A2E-8FC5-3DFA7259A8DA}" srcOrd="1" destOrd="0" presId="urn:microsoft.com/office/officeart/2005/8/layout/StepDownProcess#2"/>
    <dgm:cxn modelId="{35C19E72-2C87-4EC1-AEE7-655022A872A1}" type="presParOf" srcId="{382909C3-D439-4EA9-BD8A-52306FBFE88C}" destId="{BD11BEB2-55E4-4D75-93C1-3A0B28FDF427}" srcOrd="2" destOrd="0" presId="urn:microsoft.com/office/officeart/2005/8/layout/StepDownProcess#2"/>
    <dgm:cxn modelId="{3ECA53D2-2EA8-4FE5-8A10-8AC61EAAC462}" type="presParOf" srcId="{BD11BEB2-55E4-4D75-93C1-3A0B28FDF427}" destId="{EF093785-83A8-4B74-A257-65A7C0BEA67F}" srcOrd="0" destOrd="0" presId="urn:microsoft.com/office/officeart/2005/8/layout/StepDownProcess#2"/>
    <dgm:cxn modelId="{95B68C79-33E8-4C38-A13C-1FBC0851EF3B}" type="presParOf" srcId="{BD11BEB2-55E4-4D75-93C1-3A0B28FDF427}" destId="{40AF7207-5053-4547-9BDE-E5889C57537A}" srcOrd="1" destOrd="0" presId="urn:microsoft.com/office/officeart/2005/8/layout/StepDownProcess#2"/>
    <dgm:cxn modelId="{7A1AD9C4-2B81-4191-9C19-74FEB926A4E3}" type="presParOf" srcId="{BD11BEB2-55E4-4D75-93C1-3A0B28FDF427}" destId="{042E221F-37E2-4A96-A636-9F200C9D282E}" srcOrd="2" destOrd="0" presId="urn:microsoft.com/office/officeart/2005/8/layout/StepDownProcess#2"/>
    <dgm:cxn modelId="{FE5B788F-12DA-442D-B600-596A5A0E6E88}" type="presParOf" srcId="{382909C3-D439-4EA9-BD8A-52306FBFE88C}" destId="{8E98D1A6-EB88-4DCF-9C95-FBD3961B45AE}" srcOrd="3" destOrd="0" presId="urn:microsoft.com/office/officeart/2005/8/layout/StepDownProcess#2"/>
    <dgm:cxn modelId="{FA2C23CB-E862-466C-80A3-FA2DBAE2863E}" type="presParOf" srcId="{382909C3-D439-4EA9-BD8A-52306FBFE88C}" destId="{48B170BC-03B2-4141-BB0E-689BAF19300F}" srcOrd="4" destOrd="0" presId="urn:microsoft.com/office/officeart/2005/8/layout/StepDownProcess#2"/>
    <dgm:cxn modelId="{D89DE2CD-704A-42E0-AFEC-26FACD04F9E1}" type="presParOf" srcId="{48B170BC-03B2-4141-BB0E-689BAF19300F}" destId="{63A083E4-51A0-4D9E-AF2D-B2EC08847CCA}" srcOrd="0" destOrd="0" presId="urn:microsoft.com/office/officeart/2005/8/layout/StepDownProcess#2"/>
    <dgm:cxn modelId="{68AB3919-B85A-42EB-ABEE-0AC244C2ACE2}" type="presParOf" srcId="{48B170BC-03B2-4141-BB0E-689BAF19300F}" destId="{66117389-C3A2-4712-94F4-E910A2E62A47}" srcOrd="1" destOrd="0" presId="urn:microsoft.com/office/officeart/2005/8/layout/StepDownProcess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 val="0"/>
      <dgm:chPref val="0"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#2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 val="0"/>
      <dgm:chPref val="0"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058"/>
          <p:cNvSpPr>
            <a:spLocks noGrp="1" noChangeArrowheads="1"/>
          </p:cNvSpPr>
          <p:nvPr userDrawn="1"/>
        </p:nvSpPr>
        <p:spPr bwMode="auto">
          <a:xfrm>
            <a:off x="6165742" y="1"/>
            <a:ext cx="2978254" cy="685746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3874" y="0"/>
                </a:moveTo>
                <a:lnTo>
                  <a:pt x="3874" y="19794"/>
                </a:lnTo>
                <a:lnTo>
                  <a:pt x="3874" y="19794"/>
                </a:lnTo>
                <a:cubicBezTo>
                  <a:pt x="3874" y="19794"/>
                  <a:pt x="3932" y="19794"/>
                  <a:pt x="3932" y="19794"/>
                </a:cubicBezTo>
                <a:lnTo>
                  <a:pt x="3932" y="19794"/>
                </a:lnTo>
                <a:cubicBezTo>
                  <a:pt x="1759" y="19794"/>
                  <a:pt x="0" y="20605"/>
                  <a:pt x="0" y="21600"/>
                </a:cubicBezTo>
                <a:lnTo>
                  <a:pt x="0" y="21600"/>
                </a:lnTo>
                <a:cubicBezTo>
                  <a:pt x="0" y="22594"/>
                  <a:pt x="1759" y="23405"/>
                  <a:pt x="3932" y="23405"/>
                </a:cubicBezTo>
                <a:lnTo>
                  <a:pt x="3932" y="23405"/>
                </a:lnTo>
                <a:cubicBezTo>
                  <a:pt x="3932" y="23405"/>
                  <a:pt x="3874" y="23405"/>
                  <a:pt x="3874" y="23405"/>
                </a:cubicBezTo>
                <a:lnTo>
                  <a:pt x="3874" y="43200"/>
                </a:lnTo>
                <a:lnTo>
                  <a:pt x="43200" y="43200"/>
                </a:lnTo>
                <a:lnTo>
                  <a:pt x="43200" y="0"/>
                </a:lnTo>
                <a:lnTo>
                  <a:pt x="387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Shape 1102"/>
          <p:cNvSpPr>
            <a:spLocks noGrp="1" noChangeArrowheads="1"/>
          </p:cNvSpPr>
          <p:nvPr userDrawn="1"/>
        </p:nvSpPr>
        <p:spPr bwMode="auto">
          <a:xfrm>
            <a:off x="6300191" y="3356809"/>
            <a:ext cx="142875" cy="14524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0"/>
                </a:moveTo>
                <a:lnTo>
                  <a:pt x="43200" y="43200"/>
                </a:lnTo>
                <a:lnTo>
                  <a:pt x="0" y="21623"/>
                </a:lnTo>
                <a:lnTo>
                  <a:pt x="43200" y="0"/>
                </a:lnTo>
              </a:path>
            </a:pathLst>
          </a:custGeom>
          <a:solidFill>
            <a:srgbClr val="FFFFFF"/>
          </a:solidFill>
          <a:ln w="9524" cap="rnd">
            <a:solidFill>
              <a:srgbClr val="000000"/>
            </a:solidFill>
            <a:bevel/>
            <a:headEnd/>
            <a:tailEnd/>
          </a:ln>
        </p:spPr>
      </p:sp>
      <p:sp>
        <p:nvSpPr>
          <p:cNvPr id="19" name="Text Placeholder 4"/>
          <p:cNvSpPr>
            <a:spLocks noGrp="1"/>
          </p:cNvSpPr>
          <p:nvPr>
            <p:ph type="subTitle" idx="1"/>
          </p:nvPr>
        </p:nvSpPr>
        <p:spPr bwMode="auto">
          <a:xfrm>
            <a:off x="6661044" y="2597939"/>
            <a:ext cx="2231163" cy="166158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71450" indent="-171450" algn="l">
              <a:buFont typeface="Arial"/>
              <a:buChar char="•"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/>
              <a:t>Образец подзаголовка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6" y="2569090"/>
            <a:ext cx="5537438" cy="165402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11" name="Дата 10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05.03.2024</a:t>
            </a:fld>
            <a:endParaRPr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05.03.2024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42"/>
            <a:ext cx="2057400" cy="5835649"/>
          </a:xfrm>
        </p:spPr>
        <p:txBody>
          <a:bodyPr vert="eaVert"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42"/>
            <a:ext cx="6019799" cy="5835649"/>
          </a:xfrm>
        </p:spPr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05.03.2024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05.03.2024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4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7"/>
            <a:ext cx="77724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05.03.2024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11558" y="1595438"/>
            <a:ext cx="3884239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48199" y="1595438"/>
            <a:ext cx="3884239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05.03.2024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11558" y="1535113"/>
            <a:ext cx="3885827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1558" y="2174874"/>
            <a:ext cx="388582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32" y="1535113"/>
            <a:ext cx="3887407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45032" y="2174874"/>
            <a:ext cx="38874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05.03.2024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05.03.2024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05.03.2024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7" y="273054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575049" y="273050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7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05.03.2024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11558" y="4800603"/>
            <a:ext cx="792087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611558" y="612778"/>
            <a:ext cx="7920879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11558" y="5367337"/>
            <a:ext cx="792087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 lang="ru-RU"/>
              <a:t>05.03.2024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hape 1100"/>
          <p:cNvSpPr>
            <a:spLocks noGrp="1" noChangeArrowheads="1"/>
          </p:cNvSpPr>
          <p:nvPr userDrawn="1"/>
        </p:nvSpPr>
        <p:spPr bwMode="auto">
          <a:xfrm>
            <a:off x="2751" y="270"/>
            <a:ext cx="9138495" cy="6857460"/>
          </a:xfrm>
          <a:custGeom>
            <a:avLst/>
            <a:gdLst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1239 w 43199"/>
              <a:gd name="connsiteY2" fmla="*/ 21600 h 43200"/>
              <a:gd name="connsiteX3" fmla="*/ 43199 w 43199"/>
              <a:gd name="connsiteY3" fmla="*/ 19794 h 43200"/>
              <a:gd name="connsiteX4" fmla="*/ 43199 w 43199"/>
              <a:gd name="connsiteY4" fmla="*/ 19794 h 43200"/>
              <a:gd name="connsiteX5" fmla="*/ 43174 w 43199"/>
              <a:gd name="connsiteY5" fmla="*/ 19794 h 43200"/>
              <a:gd name="connsiteX6" fmla="*/ 43174 w 43199"/>
              <a:gd name="connsiteY6" fmla="*/ 0 h 43200"/>
              <a:gd name="connsiteX7" fmla="*/ 0 w 43199"/>
              <a:gd name="connsiteY7" fmla="*/ 0 h 43200"/>
              <a:gd name="connsiteX8" fmla="*/ 0 w 43199"/>
              <a:gd name="connsiteY8" fmla="*/ 43200 h 43200"/>
              <a:gd name="connsiteX9" fmla="*/ 43174 w 43199"/>
              <a:gd name="connsiteY9" fmla="*/ 43200 h 43200"/>
              <a:gd name="connsiteX10" fmla="*/ 43174 w 43199"/>
              <a:gd name="connsiteY10" fmla="*/ 23405 h 43200"/>
              <a:gd name="connsiteX11" fmla="*/ 43174 w 43199"/>
              <a:gd name="connsiteY11" fmla="*/ 23405 h 43200"/>
              <a:gd name="connsiteX12" fmla="*/ 43199 w 43199"/>
              <a:gd name="connsiteY12" fmla="*/ 23405 h 43200"/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11" fmla="*/ 43199 w 43199"/>
              <a:gd name="connsiteY11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9" fmla="*/ 43174 w 43199"/>
              <a:gd name="connsiteY9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74 w 43199"/>
              <a:gd name="connsiteY3" fmla="*/ 0 h 43200"/>
              <a:gd name="connsiteX4" fmla="*/ 0 w 43199"/>
              <a:gd name="connsiteY4" fmla="*/ 0 h 43200"/>
              <a:gd name="connsiteX5" fmla="*/ 0 w 43199"/>
              <a:gd name="connsiteY5" fmla="*/ 43200 h 43200"/>
              <a:gd name="connsiteX6" fmla="*/ 43174 w 43199"/>
              <a:gd name="connsiteY6" fmla="*/ 43200 h 43200"/>
              <a:gd name="connsiteX0" fmla="*/ 43174 w 46380"/>
              <a:gd name="connsiteY0" fmla="*/ 43200 h 43200"/>
              <a:gd name="connsiteX1" fmla="*/ 43199 w 46380"/>
              <a:gd name="connsiteY1" fmla="*/ 19794 h 43200"/>
              <a:gd name="connsiteX2" fmla="*/ 43174 w 46380"/>
              <a:gd name="connsiteY2" fmla="*/ 0 h 43200"/>
              <a:gd name="connsiteX3" fmla="*/ 0 w 46380"/>
              <a:gd name="connsiteY3" fmla="*/ 0 h 43200"/>
              <a:gd name="connsiteX4" fmla="*/ 0 w 46380"/>
              <a:gd name="connsiteY4" fmla="*/ 43200 h 43200"/>
              <a:gd name="connsiteX5" fmla="*/ 43174 w 46380"/>
              <a:gd name="connsiteY5" fmla="*/ 43200 h 43200"/>
              <a:gd name="connsiteX0" fmla="*/ 43174 w 43199"/>
              <a:gd name="connsiteY0" fmla="*/ 43200 h 43200"/>
              <a:gd name="connsiteX1" fmla="*/ 43199 w 43199"/>
              <a:gd name="connsiteY1" fmla="*/ 19794 h 43200"/>
              <a:gd name="connsiteX2" fmla="*/ 43174 w 43199"/>
              <a:gd name="connsiteY2" fmla="*/ 0 h 43200"/>
              <a:gd name="connsiteX3" fmla="*/ 0 w 43199"/>
              <a:gd name="connsiteY3" fmla="*/ 0 h 43200"/>
              <a:gd name="connsiteX4" fmla="*/ 0 w 43199"/>
              <a:gd name="connsiteY4" fmla="*/ 43200 h 43200"/>
              <a:gd name="connsiteX5" fmla="*/ 43174 w 43199"/>
              <a:gd name="connsiteY5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74" h="43200" stroke="0" extrusionOk="0">
                <a:moveTo>
                  <a:pt x="43174" y="43200"/>
                </a:moveTo>
                <a:lnTo>
                  <a:pt x="43174" y="0"/>
                </a:lnTo>
                <a:lnTo>
                  <a:pt x="0" y="0"/>
                </a:lnTo>
                <a:lnTo>
                  <a:pt x="0" y="43200"/>
                </a:lnTo>
                <a:lnTo>
                  <a:pt x="43174" y="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Shape 1103"/>
          <p:cNvSpPr>
            <a:spLocks noGrp="1" noChangeArrowheads="1"/>
          </p:cNvSpPr>
          <p:nvPr userDrawn="1"/>
        </p:nvSpPr>
        <p:spPr bwMode="auto">
          <a:xfrm>
            <a:off x="137373" y="101751"/>
            <a:ext cx="5842210" cy="585789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9"/>
                  <a:pt x="33448" y="43199"/>
                  <a:pt x="21600" y="43199"/>
                </a:cubicBezTo>
                <a:lnTo>
                  <a:pt x="21600" y="43199"/>
                </a:lnTo>
                <a:cubicBezTo>
                  <a:pt x="9749" y="43199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600" y="0"/>
                </a:cubicBezTo>
                <a:lnTo>
                  <a:pt x="21600" y="0"/>
                </a:lnTo>
                <a:cubicBezTo>
                  <a:pt x="33448" y="0"/>
                  <a:pt x="43199" y="9750"/>
                  <a:pt x="43199" y="21599"/>
                </a:cubicBezTo>
              </a:path>
            </a:pathLst>
          </a:custGeom>
          <a:solidFill>
            <a:srgbClr val="FFFFFF">
              <a:alpha val="156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" name="Shape 1104"/>
          <p:cNvSpPr>
            <a:spLocks noGrp="1" noChangeArrowheads="1"/>
          </p:cNvSpPr>
          <p:nvPr userDrawn="1"/>
        </p:nvSpPr>
        <p:spPr bwMode="auto">
          <a:xfrm>
            <a:off x="183728" y="130323"/>
            <a:ext cx="5707802" cy="572343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313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" name="Shape 1105"/>
          <p:cNvSpPr>
            <a:spLocks noGrp="1" noChangeArrowheads="1"/>
          </p:cNvSpPr>
          <p:nvPr userDrawn="1"/>
        </p:nvSpPr>
        <p:spPr bwMode="auto">
          <a:xfrm>
            <a:off x="229869" y="159054"/>
            <a:ext cx="5573817" cy="55888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50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50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1" name="Shape 1106"/>
          <p:cNvSpPr>
            <a:spLocks noGrp="1" noChangeArrowheads="1"/>
          </p:cNvSpPr>
          <p:nvPr userDrawn="1"/>
        </p:nvSpPr>
        <p:spPr bwMode="auto">
          <a:xfrm>
            <a:off x="276015" y="187787"/>
            <a:ext cx="5439620" cy="54543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7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7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627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2" name="Shape 1107"/>
          <p:cNvSpPr>
            <a:spLocks noGrp="1" noChangeArrowheads="1"/>
          </p:cNvSpPr>
          <p:nvPr userDrawn="1"/>
        </p:nvSpPr>
        <p:spPr bwMode="auto">
          <a:xfrm>
            <a:off x="322155" y="216360"/>
            <a:ext cx="5305635" cy="5319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8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51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51"/>
                  <a:pt x="9751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" name="Shape 1108"/>
          <p:cNvSpPr>
            <a:spLocks noGrp="1" noChangeArrowheads="1"/>
          </p:cNvSpPr>
          <p:nvPr userDrawn="1"/>
        </p:nvSpPr>
        <p:spPr bwMode="auto">
          <a:xfrm>
            <a:off x="368510" y="245090"/>
            <a:ext cx="5171227" cy="518531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941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4" name="Shape 1109"/>
          <p:cNvSpPr>
            <a:spLocks noGrp="1" noChangeArrowheads="1"/>
          </p:cNvSpPr>
          <p:nvPr userDrawn="1"/>
        </p:nvSpPr>
        <p:spPr bwMode="auto">
          <a:xfrm>
            <a:off x="414657" y="273821"/>
            <a:ext cx="5037030" cy="505071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49" y="43199"/>
                  <a:pt x="21600" y="43199"/>
                </a:cubicBezTo>
                <a:lnTo>
                  <a:pt x="21600" y="43199"/>
                </a:lnTo>
                <a:cubicBezTo>
                  <a:pt x="9750" y="43199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8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8"/>
                  <a:pt x="43200" y="21600"/>
                </a:cubicBezTo>
              </a:path>
            </a:pathLst>
          </a:custGeom>
          <a:solidFill>
            <a:srgbClr val="FFFFFF">
              <a:alpha val="1098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" name="Shape 1110"/>
          <p:cNvSpPr>
            <a:spLocks noGrp="1" noChangeArrowheads="1"/>
          </p:cNvSpPr>
          <p:nvPr userDrawn="1"/>
        </p:nvSpPr>
        <p:spPr bwMode="auto">
          <a:xfrm>
            <a:off x="460797" y="302395"/>
            <a:ext cx="4903045" cy="49162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199" y="9751"/>
                  <a:pt x="43199" y="21600"/>
                </a:cubicBezTo>
              </a:path>
            </a:pathLst>
          </a:custGeom>
          <a:solidFill>
            <a:srgbClr val="FFFFFF">
              <a:alpha val="1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" name="Shape 1111"/>
          <p:cNvSpPr>
            <a:spLocks noGrp="1" noChangeArrowheads="1"/>
          </p:cNvSpPr>
          <p:nvPr userDrawn="1"/>
        </p:nvSpPr>
        <p:spPr bwMode="auto">
          <a:xfrm>
            <a:off x="507152" y="331128"/>
            <a:ext cx="4768637" cy="47816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199"/>
                  <a:pt x="21598" y="43199"/>
                </a:cubicBezTo>
                <a:lnTo>
                  <a:pt x="21598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8" y="0"/>
                </a:cubicBezTo>
                <a:lnTo>
                  <a:pt x="21598" y="0"/>
                </a:lnTo>
                <a:cubicBezTo>
                  <a:pt x="33449" y="0"/>
                  <a:pt x="43199" y="9750"/>
                  <a:pt x="43199" y="21600"/>
                </a:cubicBezTo>
              </a:path>
            </a:pathLst>
          </a:custGeom>
          <a:solidFill>
            <a:srgbClr val="FFFFFF">
              <a:alpha val="1411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" name="Shape 1112"/>
          <p:cNvSpPr>
            <a:spLocks noGrp="1" noChangeArrowheads="1"/>
          </p:cNvSpPr>
          <p:nvPr userDrawn="1"/>
        </p:nvSpPr>
        <p:spPr bwMode="auto">
          <a:xfrm>
            <a:off x="553298" y="359857"/>
            <a:ext cx="4634440" cy="464703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199"/>
                  <a:pt x="21599" y="43199"/>
                </a:cubicBezTo>
                <a:lnTo>
                  <a:pt x="21599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15686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8" name="Shape 1113"/>
          <p:cNvSpPr>
            <a:spLocks noGrp="1" noChangeArrowheads="1"/>
          </p:cNvSpPr>
          <p:nvPr userDrawn="1"/>
        </p:nvSpPr>
        <p:spPr bwMode="auto">
          <a:xfrm>
            <a:off x="599439" y="388590"/>
            <a:ext cx="4500455" cy="451243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1764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9" name="Shape 1114"/>
          <p:cNvSpPr>
            <a:spLocks noGrp="1" noChangeArrowheads="1"/>
          </p:cNvSpPr>
          <p:nvPr userDrawn="1"/>
        </p:nvSpPr>
        <p:spPr bwMode="auto">
          <a:xfrm>
            <a:off x="645582" y="417163"/>
            <a:ext cx="4366260" cy="437797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1921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0" name="Shape 1115"/>
          <p:cNvSpPr>
            <a:spLocks noGrp="1" noChangeArrowheads="1"/>
          </p:cNvSpPr>
          <p:nvPr userDrawn="1"/>
        </p:nvSpPr>
        <p:spPr bwMode="auto">
          <a:xfrm>
            <a:off x="691940" y="445894"/>
            <a:ext cx="4232062" cy="42435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48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8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0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1" name="Shape 1116"/>
          <p:cNvSpPr>
            <a:spLocks noGrp="1" noChangeArrowheads="1"/>
          </p:cNvSpPr>
          <p:nvPr userDrawn="1"/>
        </p:nvSpPr>
        <p:spPr bwMode="auto">
          <a:xfrm>
            <a:off x="738081" y="474624"/>
            <a:ext cx="4097865" cy="410891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8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199" y="9749"/>
                  <a:pt x="43199" y="21599"/>
                </a:cubicBezTo>
              </a:path>
            </a:pathLst>
          </a:custGeom>
          <a:solidFill>
            <a:srgbClr val="FFFFFF">
              <a:alpha val="2235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2" name="Shape 1117"/>
          <p:cNvSpPr>
            <a:spLocks noGrp="1" noChangeArrowheads="1"/>
          </p:cNvSpPr>
          <p:nvPr userDrawn="1"/>
        </p:nvSpPr>
        <p:spPr bwMode="auto">
          <a:xfrm>
            <a:off x="784224" y="503197"/>
            <a:ext cx="3963669" cy="397446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50" y="43200"/>
                  <a:pt x="21599" y="43200"/>
                </a:cubicBezTo>
                <a:lnTo>
                  <a:pt x="21599" y="43200"/>
                </a:lnTo>
                <a:cubicBezTo>
                  <a:pt x="9751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51" y="0"/>
                  <a:pt x="21599" y="0"/>
                </a:cubicBezTo>
                <a:lnTo>
                  <a:pt x="21599" y="0"/>
                </a:lnTo>
                <a:cubicBezTo>
                  <a:pt x="33450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392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Shape 1118"/>
          <p:cNvSpPr>
            <a:spLocks noGrp="1" noChangeArrowheads="1"/>
          </p:cNvSpPr>
          <p:nvPr userDrawn="1"/>
        </p:nvSpPr>
        <p:spPr bwMode="auto">
          <a:xfrm>
            <a:off x="830583" y="531930"/>
            <a:ext cx="3829473" cy="383985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2549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4" name="Shape 1119"/>
          <p:cNvSpPr>
            <a:spLocks noGrp="1" noChangeArrowheads="1"/>
          </p:cNvSpPr>
          <p:nvPr userDrawn="1"/>
        </p:nvSpPr>
        <p:spPr bwMode="auto">
          <a:xfrm>
            <a:off x="876722" y="560659"/>
            <a:ext cx="3695275" cy="370525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9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600"/>
                </a:cubicBezTo>
              </a:path>
            </a:pathLst>
          </a:custGeom>
          <a:solidFill>
            <a:srgbClr val="FFFFFF">
              <a:alpha val="2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5" name="Shape 1120"/>
          <p:cNvSpPr>
            <a:spLocks noGrp="1" noChangeArrowheads="1"/>
          </p:cNvSpPr>
          <p:nvPr userDrawn="1"/>
        </p:nvSpPr>
        <p:spPr bwMode="auto">
          <a:xfrm>
            <a:off x="1517440" y="5083093"/>
            <a:ext cx="886458" cy="888929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4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33"/>
                  <a:pt x="33534" y="43200"/>
                  <a:pt x="21600" y="43200"/>
                </a:cubicBezTo>
                <a:lnTo>
                  <a:pt x="21600" y="43200"/>
                </a:lnTo>
                <a:cubicBezTo>
                  <a:pt x="9665" y="43200"/>
                  <a:pt x="0" y="33533"/>
                  <a:pt x="0" y="21599"/>
                </a:cubicBezTo>
                <a:lnTo>
                  <a:pt x="0" y="21599"/>
                </a:lnTo>
                <a:cubicBezTo>
                  <a:pt x="0" y="9673"/>
                  <a:pt x="9665" y="0"/>
                  <a:pt x="21600" y="0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6" name="Shape 1121"/>
          <p:cNvSpPr>
            <a:spLocks noGrp="1" noChangeArrowheads="1"/>
          </p:cNvSpPr>
          <p:nvPr userDrawn="1"/>
        </p:nvSpPr>
        <p:spPr bwMode="auto">
          <a:xfrm>
            <a:off x="2138256" y="4515765"/>
            <a:ext cx="1401867" cy="140562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6" y="0"/>
                </a:moveTo>
                <a:lnTo>
                  <a:pt x="21596" y="0"/>
                </a:lnTo>
                <a:cubicBezTo>
                  <a:pt x="33526" y="0"/>
                  <a:pt x="43200" y="9669"/>
                  <a:pt x="43200" y="21601"/>
                </a:cubicBezTo>
                <a:lnTo>
                  <a:pt x="43200" y="21601"/>
                </a:lnTo>
                <a:cubicBezTo>
                  <a:pt x="43200" y="33530"/>
                  <a:pt x="33526" y="43200"/>
                  <a:pt x="21596" y="43200"/>
                </a:cubicBezTo>
                <a:lnTo>
                  <a:pt x="21596" y="43200"/>
                </a:lnTo>
                <a:cubicBezTo>
                  <a:pt x="9673" y="43200"/>
                  <a:pt x="0" y="33530"/>
                  <a:pt x="0" y="21601"/>
                </a:cubicBezTo>
                <a:lnTo>
                  <a:pt x="0" y="21601"/>
                </a:lnTo>
                <a:cubicBezTo>
                  <a:pt x="0" y="9669"/>
                  <a:pt x="9673" y="0"/>
                  <a:pt x="21596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9" name="Shape 1124"/>
          <p:cNvSpPr>
            <a:spLocks noGrp="1" noChangeArrowheads="1"/>
          </p:cNvSpPr>
          <p:nvPr userDrawn="1"/>
        </p:nvSpPr>
        <p:spPr bwMode="auto">
          <a:xfrm>
            <a:off x="2278379" y="4457826"/>
            <a:ext cx="626955" cy="62875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0" y="0"/>
                  <a:pt x="43200" y="9672"/>
                  <a:pt x="43200" y="21604"/>
                </a:cubicBezTo>
                <a:lnTo>
                  <a:pt x="43200" y="21604"/>
                </a:lnTo>
                <a:cubicBezTo>
                  <a:pt x="43200" y="33525"/>
                  <a:pt x="33530" y="43200"/>
                  <a:pt x="21600" y="43200"/>
                </a:cubicBezTo>
                <a:lnTo>
                  <a:pt x="21600" y="43200"/>
                </a:lnTo>
                <a:cubicBezTo>
                  <a:pt x="9669" y="43200"/>
                  <a:pt x="0" y="33525"/>
                  <a:pt x="0" y="21604"/>
                </a:cubicBezTo>
                <a:lnTo>
                  <a:pt x="0" y="21604"/>
                </a:lnTo>
                <a:cubicBezTo>
                  <a:pt x="0" y="9672"/>
                  <a:pt x="9669" y="0"/>
                  <a:pt x="21600" y="0"/>
                </a:cubicBezTo>
                <a:close/>
              </a:path>
            </a:pathLst>
          </a:custGeom>
          <a:solidFill>
            <a:srgbClr val="FFFFFF">
              <a:alpha val="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0" name="Shape 1125"/>
          <p:cNvSpPr>
            <a:spLocks noGrp="1" noChangeArrowheads="1"/>
          </p:cNvSpPr>
          <p:nvPr userDrawn="1"/>
        </p:nvSpPr>
        <p:spPr bwMode="auto">
          <a:xfrm>
            <a:off x="761999" y="4613071"/>
            <a:ext cx="514350" cy="51557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27" y="0"/>
                  <a:pt x="43200" y="9668"/>
                  <a:pt x="43200" y="21599"/>
                </a:cubicBezTo>
                <a:lnTo>
                  <a:pt x="43200" y="21599"/>
                </a:lnTo>
                <a:cubicBezTo>
                  <a:pt x="43200" y="33530"/>
                  <a:pt x="33527" y="43200"/>
                  <a:pt x="21599" y="43200"/>
                </a:cubicBezTo>
                <a:lnTo>
                  <a:pt x="21599" y="43200"/>
                </a:lnTo>
                <a:cubicBezTo>
                  <a:pt x="9671" y="43200"/>
                  <a:pt x="0" y="33530"/>
                  <a:pt x="0" y="21599"/>
                </a:cubicBezTo>
                <a:lnTo>
                  <a:pt x="0" y="21599"/>
                </a:lnTo>
                <a:cubicBezTo>
                  <a:pt x="0" y="9668"/>
                  <a:pt x="9671" y="0"/>
                  <a:pt x="21599" y="0"/>
                </a:cubicBezTo>
                <a:close/>
              </a:path>
            </a:pathLst>
          </a:custGeom>
          <a:solidFill>
            <a:srgbClr val="FFFFFF">
              <a:alpha val="4509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3" name="Shape 1138"/>
          <p:cNvSpPr>
            <a:spLocks noGrp="1" noChangeArrowheads="1"/>
          </p:cNvSpPr>
          <p:nvPr userDrawn="1"/>
        </p:nvSpPr>
        <p:spPr bwMode="auto">
          <a:xfrm>
            <a:off x="1733553" y="4372901"/>
            <a:ext cx="597322" cy="5989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5"/>
                  <a:pt x="43200" y="21594"/>
                </a:cubicBezTo>
                <a:lnTo>
                  <a:pt x="43200" y="21594"/>
                </a:lnTo>
                <a:cubicBezTo>
                  <a:pt x="43200" y="33524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24"/>
                  <a:pt x="0" y="21594"/>
                </a:cubicBezTo>
                <a:lnTo>
                  <a:pt x="0" y="21594"/>
                </a:lnTo>
                <a:cubicBezTo>
                  <a:pt x="0" y="9675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4" name="Shape 1139"/>
          <p:cNvSpPr>
            <a:spLocks noGrp="1" noChangeArrowheads="1"/>
          </p:cNvSpPr>
          <p:nvPr userDrawn="1"/>
        </p:nvSpPr>
        <p:spPr bwMode="auto">
          <a:xfrm>
            <a:off x="1236348" y="4729109"/>
            <a:ext cx="566631" cy="56812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33" y="0"/>
                  <a:pt x="43200" y="9668"/>
                  <a:pt x="43200" y="21593"/>
                </a:cubicBezTo>
                <a:lnTo>
                  <a:pt x="43200" y="21593"/>
                </a:lnTo>
                <a:cubicBezTo>
                  <a:pt x="43200" y="33519"/>
                  <a:pt x="33533" y="43200"/>
                  <a:pt x="21608" y="43200"/>
                </a:cubicBezTo>
                <a:lnTo>
                  <a:pt x="21608" y="43200"/>
                </a:lnTo>
                <a:cubicBezTo>
                  <a:pt x="9682" y="43200"/>
                  <a:pt x="0" y="33519"/>
                  <a:pt x="0" y="21593"/>
                </a:cubicBezTo>
                <a:lnTo>
                  <a:pt x="0" y="21593"/>
                </a:lnTo>
                <a:cubicBezTo>
                  <a:pt x="0" y="9668"/>
                  <a:pt x="9682" y="0"/>
                  <a:pt x="21608" y="0"/>
                </a:cubicBezTo>
                <a:close/>
              </a:path>
            </a:pathLst>
          </a:custGeom>
          <a:solidFill>
            <a:srgbClr val="FFFFFF">
              <a:alpha val="2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5" name="Shape 1140"/>
          <p:cNvSpPr>
            <a:spLocks noGrp="1" noChangeArrowheads="1"/>
          </p:cNvSpPr>
          <p:nvPr userDrawn="1"/>
        </p:nvSpPr>
        <p:spPr bwMode="auto">
          <a:xfrm>
            <a:off x="1129875" y="5387076"/>
            <a:ext cx="564937" cy="566374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7" y="0"/>
                </a:moveTo>
                <a:lnTo>
                  <a:pt x="21607" y="0"/>
                </a:lnTo>
                <a:cubicBezTo>
                  <a:pt x="33536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26"/>
                  <a:pt x="33536" y="43200"/>
                  <a:pt x="21607" y="43200"/>
                </a:cubicBezTo>
                <a:lnTo>
                  <a:pt x="21607" y="43200"/>
                </a:lnTo>
                <a:cubicBezTo>
                  <a:pt x="9679" y="43200"/>
                  <a:pt x="0" y="33526"/>
                  <a:pt x="0" y="21599"/>
                </a:cubicBezTo>
                <a:lnTo>
                  <a:pt x="0" y="21599"/>
                </a:lnTo>
                <a:cubicBezTo>
                  <a:pt x="0" y="9673"/>
                  <a:pt x="9679" y="0"/>
                  <a:pt x="21607" y="0"/>
                </a:cubicBezTo>
                <a:close/>
              </a:path>
            </a:pathLst>
          </a:custGeom>
          <a:solidFill>
            <a:srgbClr val="FFFFFF">
              <a:alpha val="3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6" name="Shape 1141"/>
          <p:cNvSpPr>
            <a:spLocks noGrp="1" noChangeArrowheads="1"/>
          </p:cNvSpPr>
          <p:nvPr userDrawn="1"/>
        </p:nvSpPr>
        <p:spPr bwMode="auto">
          <a:xfrm>
            <a:off x="1777575" y="5855034"/>
            <a:ext cx="670135" cy="67193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4"/>
                  <a:pt x="43200" y="21605"/>
                </a:cubicBezTo>
                <a:lnTo>
                  <a:pt x="43200" y="21605"/>
                </a:lnTo>
                <a:cubicBezTo>
                  <a:pt x="43200" y="33535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35"/>
                  <a:pt x="0" y="21605"/>
                </a:cubicBezTo>
                <a:lnTo>
                  <a:pt x="0" y="21605"/>
                </a:lnTo>
                <a:cubicBezTo>
                  <a:pt x="0" y="9674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Shape 1142"/>
          <p:cNvSpPr>
            <a:spLocks noGrp="1" noChangeArrowheads="1"/>
          </p:cNvSpPr>
          <p:nvPr userDrawn="1"/>
        </p:nvSpPr>
        <p:spPr bwMode="auto">
          <a:xfrm>
            <a:off x="1681482" y="6244482"/>
            <a:ext cx="516254" cy="51780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1" y="0"/>
                </a:moveTo>
                <a:lnTo>
                  <a:pt x="21591" y="0"/>
                </a:lnTo>
                <a:cubicBezTo>
                  <a:pt x="33528" y="0"/>
                  <a:pt x="43198" y="9667"/>
                  <a:pt x="43198" y="21600"/>
                </a:cubicBezTo>
                <a:lnTo>
                  <a:pt x="43198" y="21600"/>
                </a:lnTo>
                <a:cubicBezTo>
                  <a:pt x="43198" y="33519"/>
                  <a:pt x="33528" y="43200"/>
                  <a:pt x="21591" y="43200"/>
                </a:cubicBezTo>
                <a:lnTo>
                  <a:pt x="21591" y="43200"/>
                </a:lnTo>
                <a:cubicBezTo>
                  <a:pt x="9670" y="43200"/>
                  <a:pt x="0" y="33519"/>
                  <a:pt x="0" y="21600"/>
                </a:cubicBezTo>
                <a:lnTo>
                  <a:pt x="0" y="21600"/>
                </a:lnTo>
                <a:cubicBezTo>
                  <a:pt x="0" y="9667"/>
                  <a:pt x="9670" y="0"/>
                  <a:pt x="21591" y="0"/>
                </a:cubicBezTo>
                <a:close/>
              </a:path>
            </a:pathLst>
          </a:custGeom>
          <a:solidFill>
            <a:srgbClr val="FFFFFF">
              <a:alpha val="3097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8" name="Shape 1143"/>
          <p:cNvSpPr>
            <a:spLocks noGrp="1" noChangeArrowheads="1"/>
          </p:cNvSpPr>
          <p:nvPr userDrawn="1"/>
        </p:nvSpPr>
        <p:spPr bwMode="auto">
          <a:xfrm>
            <a:off x="2697690" y="5964721"/>
            <a:ext cx="544829" cy="546215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31" y="0"/>
                  <a:pt x="43200" y="9666"/>
                  <a:pt x="43200" y="21605"/>
                </a:cubicBezTo>
                <a:lnTo>
                  <a:pt x="43200" y="21605"/>
                </a:lnTo>
                <a:cubicBezTo>
                  <a:pt x="43200" y="33533"/>
                  <a:pt x="33531" y="43200"/>
                  <a:pt x="21599" y="43200"/>
                </a:cubicBezTo>
                <a:lnTo>
                  <a:pt x="21599" y="43200"/>
                </a:lnTo>
                <a:cubicBezTo>
                  <a:pt x="9666" y="43200"/>
                  <a:pt x="0" y="33533"/>
                  <a:pt x="0" y="21605"/>
                </a:cubicBezTo>
                <a:lnTo>
                  <a:pt x="0" y="21605"/>
                </a:lnTo>
                <a:cubicBezTo>
                  <a:pt x="0" y="9666"/>
                  <a:pt x="9666" y="0"/>
                  <a:pt x="21599" y="0"/>
                </a:cubicBezTo>
                <a:close/>
              </a:path>
            </a:pathLst>
          </a:custGeom>
          <a:solidFill>
            <a:srgbClr val="FFFFFF">
              <a:alpha val="6745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Shape 1144"/>
          <p:cNvSpPr>
            <a:spLocks noGrp="1" noChangeArrowheads="1"/>
          </p:cNvSpPr>
          <p:nvPr userDrawn="1"/>
        </p:nvSpPr>
        <p:spPr bwMode="auto">
          <a:xfrm>
            <a:off x="2278382" y="5578669"/>
            <a:ext cx="733424" cy="73527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6" y="0"/>
                </a:moveTo>
                <a:lnTo>
                  <a:pt x="21606" y="0"/>
                </a:lnTo>
                <a:cubicBezTo>
                  <a:pt x="33524" y="0"/>
                  <a:pt x="43200" y="9671"/>
                  <a:pt x="43200" y="21599"/>
                </a:cubicBezTo>
                <a:lnTo>
                  <a:pt x="43200" y="21599"/>
                </a:lnTo>
                <a:cubicBezTo>
                  <a:pt x="43200" y="33528"/>
                  <a:pt x="33524" y="43200"/>
                  <a:pt x="21606" y="43200"/>
                </a:cubicBezTo>
                <a:lnTo>
                  <a:pt x="21606" y="43200"/>
                </a:lnTo>
                <a:cubicBezTo>
                  <a:pt x="9674" y="43200"/>
                  <a:pt x="0" y="33528"/>
                  <a:pt x="0" y="21599"/>
                </a:cubicBezTo>
                <a:lnTo>
                  <a:pt x="0" y="21599"/>
                </a:lnTo>
                <a:cubicBezTo>
                  <a:pt x="0" y="9671"/>
                  <a:pt x="9674" y="0"/>
                  <a:pt x="21606" y="0"/>
                </a:cubicBezTo>
                <a:close/>
              </a:path>
            </a:pathLst>
          </a:custGeom>
          <a:solidFill>
            <a:srgbClr val="FFFFFF">
              <a:alpha val="3137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Shape 1147"/>
          <p:cNvSpPr>
            <a:spLocks noGrp="1" noChangeArrowheads="1"/>
          </p:cNvSpPr>
          <p:nvPr userDrawn="1"/>
        </p:nvSpPr>
        <p:spPr bwMode="auto">
          <a:xfrm>
            <a:off x="1957284" y="36827"/>
            <a:ext cx="564302" cy="565898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41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41" y="43200"/>
                  <a:pt x="21600" y="43200"/>
                </a:cubicBezTo>
                <a:lnTo>
                  <a:pt x="21600" y="43200"/>
                </a:lnTo>
                <a:cubicBezTo>
                  <a:pt x="9673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3" y="0"/>
                  <a:pt x="21600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Shape 1148"/>
          <p:cNvSpPr>
            <a:spLocks noGrp="1" noChangeArrowheads="1"/>
          </p:cNvSpPr>
          <p:nvPr userDrawn="1"/>
        </p:nvSpPr>
        <p:spPr bwMode="auto">
          <a:xfrm>
            <a:off x="1704129" y="35715"/>
            <a:ext cx="561550" cy="563041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27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27" y="43200"/>
                  <a:pt x="21608" y="43200"/>
                </a:cubicBezTo>
                <a:lnTo>
                  <a:pt x="21608" y="43200"/>
                </a:lnTo>
                <a:cubicBezTo>
                  <a:pt x="9672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2" y="0"/>
                  <a:pt x="21608" y="0"/>
                </a:cubicBezTo>
                <a:close/>
              </a:path>
            </a:pathLst>
          </a:custGeom>
          <a:solidFill>
            <a:srgbClr val="FFFFFF">
              <a:alpha val="1647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599439" y="1600203"/>
            <a:ext cx="7932999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Образец текста</a:t>
            </a:r>
          </a:p>
          <a:p>
            <a:pPr lvl="1">
              <a:defRPr/>
            </a:pPr>
            <a:r>
              <a:rPr/>
              <a:t>Второй уровень</a:t>
            </a:r>
          </a:p>
          <a:p>
            <a:pPr lvl="2">
              <a:defRPr/>
            </a:pPr>
            <a:r>
              <a:rPr/>
              <a:t>Третий уровень</a:t>
            </a:r>
          </a:p>
          <a:p>
            <a:pPr lvl="3">
              <a:defRPr/>
            </a:pPr>
            <a:r>
              <a:rPr/>
              <a:t>Четвертый уровень</a:t>
            </a:r>
          </a:p>
          <a:p>
            <a:pPr lvl="4">
              <a:defRPr/>
            </a:pPr>
            <a:r>
              <a:rPr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611558" y="6356353"/>
            <a:ext cx="2133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184183-74E9-4393-9769-E1D9236041BE}" type="datetimeFigureOut">
              <a:rPr lang="ru-RU"/>
              <a:t>05.03.2024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199" y="6356353"/>
            <a:ext cx="28955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90871" y="274638"/>
            <a:ext cx="79415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444207" y="6356353"/>
            <a:ext cx="2088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>
        <a:spcBef>
          <a:spcPts val="0"/>
        </a:spcBef>
        <a:buNone/>
        <a:defRPr sz="4400" b="1">
          <a:solidFill>
            <a:schemeClr val="accent6">
              <a:lumMod val="50000"/>
            </a:schemeClr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ugrateam.admhmao.ru/" TargetMode="External"/><Relationship Id="rId2" Type="http://schemas.openxmlformats.org/officeDocument/2006/relationships/hyperlink" Target="http://depgs.admhmao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depgs@admhmao.ru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teamugra@admhmao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ShapeType="1"/>
          </p:cNvSpPr>
          <p:nvPr/>
        </p:nvSpPr>
        <p:spPr bwMode="auto">
          <a:xfrm>
            <a:off x="1600200" y="457200"/>
            <a:ext cx="183636" cy="680953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7171" name="WordArt 3"/>
          <p:cNvSpPr txBox="1">
            <a:spLocks noGrp="1" noChangeShapeType="1"/>
          </p:cNvSpPr>
          <p:nvPr/>
        </p:nvSpPr>
        <p:spPr bwMode="auto">
          <a:xfrm>
            <a:off x="684209" y="1346198"/>
            <a:ext cx="183636" cy="4535403"/>
          </a:xfrm>
          <a:prstGeom prst="rect">
            <a:avLst/>
          </a:prstGeom>
        </p:spPr>
        <p:txBody>
          <a:bodyPr wrap="none" anchor="ctr" anchorCtr="0">
            <a:prstTxWarp prst="textPlain">
              <a:avLst>
                <a:gd name="adj" fmla="val 50000"/>
              </a:avLst>
            </a:prstTxWarp>
          </a:bodyPr>
          <a:lstStyle/>
          <a:p>
            <a:pPr lvl="0">
              <a:defRPr/>
            </a:pPr>
            <a:endParaRPr lang="en-US"/>
          </a:p>
        </p:txBody>
      </p:sp>
      <p:sp>
        <p:nvSpPr>
          <p:cNvPr id="7172" name="Rectangle 5"/>
          <p:cNvSpPr>
            <a:spLocks noGrp="1" noChangeShapeType="1"/>
          </p:cNvSpPr>
          <p:nvPr/>
        </p:nvSpPr>
        <p:spPr bwMode="auto">
          <a:xfrm>
            <a:off x="4907176" y="4581523"/>
            <a:ext cx="183636" cy="3661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b="1" i="0" u="none">
                <a:solidFill>
                  <a:srgbClr val="0000CC"/>
                </a:solidFill>
              </a:rPr>
              <a:t> </a:t>
            </a:r>
            <a:endParaRPr/>
          </a:p>
        </p:txBody>
      </p:sp>
      <p:sp>
        <p:nvSpPr>
          <p:cNvPr id="7173" name="Rectangle 7"/>
          <p:cNvSpPr>
            <a:spLocks noGrp="1" noChangeShapeType="1"/>
          </p:cNvSpPr>
          <p:nvPr/>
        </p:nvSpPr>
        <p:spPr bwMode="auto">
          <a:xfrm>
            <a:off x="1116010" y="476248"/>
            <a:ext cx="7492915" cy="146339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endParaRPr lang="en-US"/>
          </a:p>
          <a:p>
            <a:pPr lvl="0">
              <a:defRPr/>
            </a:pPr>
            <a:endParaRPr lang="en-US"/>
          </a:p>
          <a:p>
            <a:pPr lvl="0">
              <a:defRPr/>
            </a:pPr>
            <a:endParaRPr lang="en-US"/>
          </a:p>
          <a:p>
            <a:pPr lvl="0">
              <a:defRPr/>
            </a:pPr>
            <a:endParaRPr lang="en-US"/>
          </a:p>
          <a:p>
            <a:pPr lvl="0">
              <a:defRPr/>
            </a:pPr>
            <a:endParaRPr/>
          </a:p>
        </p:txBody>
      </p:sp>
      <p:sp>
        <p:nvSpPr>
          <p:cNvPr id="7174" name="Rectangle 8"/>
          <p:cNvSpPr>
            <a:spLocks noGrp="1" noChangeShapeType="1"/>
          </p:cNvSpPr>
          <p:nvPr/>
        </p:nvSpPr>
        <p:spPr bwMode="auto">
          <a:xfrm>
            <a:off x="1403347" y="4365623"/>
            <a:ext cx="6702339" cy="36611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r>
              <a:rPr lang="ru-RU" sz="2000" b="1" i="0" u="none">
                <a:solidFill>
                  <a:schemeClr val="hlink"/>
                </a:solidFill>
              </a:rPr>
              <a:t>                                     </a:t>
            </a:r>
            <a:endParaRPr/>
          </a:p>
        </p:txBody>
      </p:sp>
      <p:sp>
        <p:nvSpPr>
          <p:cNvPr id="7175" name="Прямоугольник 7"/>
          <p:cNvSpPr>
            <a:spLocks noGrp="1" noChangeShapeType="1"/>
          </p:cNvSpPr>
          <p:nvPr/>
        </p:nvSpPr>
        <p:spPr bwMode="auto">
          <a:xfrm>
            <a:off x="1906587" y="188910"/>
            <a:ext cx="6341978" cy="920855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lnSpc>
                <a:spcPct val="80000"/>
              </a:lnSpc>
              <a:defRPr/>
            </a:pPr>
            <a:endParaRPr/>
          </a:p>
          <a:p>
            <a:pPr lvl="0" algn="just">
              <a:lnSpc>
                <a:spcPct val="80000"/>
              </a:lnSpc>
              <a:defRPr/>
            </a:pPr>
            <a:endParaRPr lang="en-US" sz="1400"/>
          </a:p>
          <a:p>
            <a:pPr lvl="0" algn="just">
              <a:lnSpc>
                <a:spcPct val="80000"/>
              </a:lnSpc>
              <a:defRPr/>
            </a:pPr>
            <a:endParaRPr/>
          </a:p>
          <a:p>
            <a:pPr lvl="0">
              <a:lnSpc>
                <a:spcPct val="80000"/>
              </a:lnSpc>
              <a:defRPr/>
            </a:pPr>
            <a:endParaRPr/>
          </a:p>
        </p:txBody>
      </p:sp>
      <p:sp>
        <p:nvSpPr>
          <p:cNvPr id="7176" name="Rectangle 2"/>
          <p:cNvSpPr txBox="1">
            <a:spLocks noGrp="1" noChangeShapeType="1"/>
          </p:cNvSpPr>
          <p:nvPr/>
        </p:nvSpPr>
        <p:spPr bwMode="auto">
          <a:xfrm>
            <a:off x="1116012" y="1484312"/>
            <a:ext cx="6804025" cy="1160462"/>
          </a:xfrm>
          <a:prstGeom prst="rect">
            <a:avLst/>
          </a:prstGeom>
          <a:noFill/>
          <a:effectLst>
            <a:outerShdw dist="35921" dir="2700000" algn="ctr" rotWithShape="0">
              <a:schemeClr val="lt2"/>
            </a:outerShdw>
          </a:effectLst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7177" name="Rectangle 2"/>
          <p:cNvSpPr txBox="1">
            <a:spLocks noGrp="1" noChangeShapeType="1"/>
          </p:cNvSpPr>
          <p:nvPr/>
        </p:nvSpPr>
        <p:spPr bwMode="auto">
          <a:xfrm>
            <a:off x="5075237" y="5876925"/>
            <a:ext cx="4068762" cy="865187"/>
          </a:xfrm>
          <a:prstGeom prst="rect">
            <a:avLst/>
          </a:prstGeom>
          <a:noFill/>
          <a:effectLst>
            <a:outerShdw dist="35921" dir="2700000" algn="ctr" rotWithShape="0">
              <a:schemeClr val="lt2"/>
            </a:outerShdw>
          </a:effectLst>
        </p:spPr>
        <p:txBody>
          <a:bodyPr lIns="91440" tIns="45720" rIns="91440" bIns="4572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7178" name="Rectangle 2"/>
          <p:cNvSpPr>
            <a:spLocks noGrp="1" noChangeShapeType="1"/>
          </p:cNvSpPr>
          <p:nvPr/>
        </p:nvSpPr>
        <p:spPr bwMode="auto">
          <a:xfrm>
            <a:off x="1061973" y="242347"/>
            <a:ext cx="7405596" cy="169729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lt1"/>
            </a:solidFill>
            <a:round/>
            <a:headEnd/>
            <a:tailEnd/>
          </a:ln>
          <a:effectLst>
            <a:outerShdw sy="97999" rotWithShape="0">
              <a:srgbClr val="000000">
                <a:alpha val="19607"/>
              </a:srgbClr>
            </a:outerShdw>
          </a:effectLst>
        </p:spPr>
        <p:txBody>
          <a:bodyPr wrap="square" anchor="ctr" anchorCtr="0"/>
          <a:lstStyle/>
          <a:p>
            <a:pPr lvl="0" algn="ctr">
              <a:defRPr/>
            </a:pPr>
            <a:r>
              <a:rPr sz="2200">
                <a:solidFill>
                  <a:srgbClr val="FFFFFF"/>
                </a:solidFill>
                <a:latin typeface="Times New Roman"/>
                <a:ea typeface="Times New Roman"/>
              </a:rPr>
              <a:t>Департамент государственной гражданской службы, </a:t>
            </a:r>
          </a:p>
          <a:p>
            <a:pPr lvl="0" algn="ctr">
              <a:defRPr/>
            </a:pPr>
            <a:r>
              <a:rPr sz="2200">
                <a:solidFill>
                  <a:srgbClr val="FFFFFF"/>
                </a:solidFill>
                <a:latin typeface="Times New Roman"/>
                <a:ea typeface="Times New Roman"/>
              </a:rPr>
              <a:t>кадровой политики и профилактики коррупции</a:t>
            </a:r>
          </a:p>
          <a:p>
            <a:pPr lvl="0" algn="ctr">
              <a:defRPr/>
            </a:pPr>
            <a:r>
              <a:rPr sz="2200">
                <a:solidFill>
                  <a:srgbClr val="FFFFFF"/>
                </a:solidFill>
                <a:latin typeface="Times New Roman"/>
                <a:ea typeface="Times New Roman"/>
              </a:rPr>
              <a:t>Ханты-Мансийского автономного округа - Югры</a:t>
            </a:r>
          </a:p>
          <a:p>
            <a:pPr lvl="0" algn="ctr">
              <a:defRPr/>
            </a:pPr>
            <a:r>
              <a:rPr lang="ru-RU" sz="2200" b="0" i="0" u="none" strike="noStrike" cap="none" spc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Управление профилактики коррупционных </a:t>
            </a:r>
            <a:endParaRPr sz="2200" b="0" i="0" u="none" strike="noStrike" cap="none" spc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lvl="0" algn="ctr">
              <a:defRPr/>
            </a:pPr>
            <a:r>
              <a:rPr lang="ru-RU" sz="2200" b="0" i="0" u="none" strike="noStrike" cap="none" spc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и иных правонарушений</a:t>
            </a:r>
            <a:endParaRPr sz="2200" b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179" name="Прямоугольник 1"/>
          <p:cNvSpPr>
            <a:spLocks noGrp="1" noChangeShapeType="1"/>
          </p:cNvSpPr>
          <p:nvPr/>
        </p:nvSpPr>
        <p:spPr bwMode="auto">
          <a:xfrm>
            <a:off x="627078" y="2644770"/>
            <a:ext cx="8031817" cy="384084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sz="22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Семинар </a:t>
            </a:r>
          </a:p>
          <a:p>
            <a:pPr lvl="0" algn="ctr">
              <a:defRPr/>
            </a:pPr>
            <a:r>
              <a:rPr sz="22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по вопросам, возникающим при заполнении </a:t>
            </a:r>
          </a:p>
          <a:p>
            <a:pPr lvl="0" algn="ctr">
              <a:defRPr/>
            </a:pPr>
            <a:r>
              <a:rPr sz="22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и представлении сведений о доходах, расходах, </a:t>
            </a:r>
          </a:p>
          <a:p>
            <a:pPr lvl="0" algn="ctr">
              <a:defRPr/>
            </a:pPr>
            <a:r>
              <a:rPr sz="22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об имуществе и обязательствах имущественного характера </a:t>
            </a:r>
            <a:br>
              <a:rPr sz="22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sz="22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для лиц, замещающих муниципальные должности </a:t>
            </a:r>
            <a:br>
              <a:rPr sz="22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sz="22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Ханты-Мансийского автономного округа - Югры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sz="18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sz="18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220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lvl="0" algn="ctr">
              <a:defRPr/>
            </a:pPr>
            <a:endParaRPr>
              <a:latin typeface="Times New Roman"/>
              <a:cs typeface="Times New Roman"/>
            </a:endParaRPr>
          </a:p>
          <a:p>
            <a:pPr lvl="0" algn="ctr">
              <a:defRPr/>
            </a:pPr>
            <a:endParaRPr>
              <a:latin typeface="Times New Roman"/>
              <a:cs typeface="Times New Roman"/>
            </a:endParaRPr>
          </a:p>
          <a:p>
            <a:pPr lvl="0" algn="ctr">
              <a:defRPr/>
            </a:pPr>
            <a:endParaRPr>
              <a:latin typeface="Times New Roman"/>
              <a:cs typeface="Times New Roman"/>
            </a:endParaRPr>
          </a:p>
          <a:p>
            <a:pPr lvl="0" algn="ctr">
              <a:defRPr/>
            </a:pPr>
            <a:endParaRPr>
              <a:latin typeface="Times New Roman"/>
              <a:cs typeface="Times New Roman"/>
            </a:endParaRPr>
          </a:p>
          <a:p>
            <a:pPr lvl="0" algn="ctr">
              <a:defRPr/>
            </a:pPr>
            <a:r>
              <a:rPr sz="1000">
                <a:latin typeface="Times New Roman"/>
                <a:ea typeface="Times New Roman"/>
                <a:cs typeface="Times New Roman"/>
              </a:rPr>
              <a:t>04.03.2024</a:t>
            </a:r>
          </a:p>
          <a:p>
            <a:pPr lvl="0" algn="ctr">
              <a:defRPr/>
            </a:pPr>
            <a:r>
              <a:rPr sz="1000">
                <a:latin typeface="Times New Roman"/>
                <a:ea typeface="Times New Roman"/>
                <a:cs typeface="Times New Roman"/>
              </a:rPr>
              <a:t>Ханты-Мансийск</a:t>
            </a:r>
            <a:endParaRPr sz="1000">
              <a:latin typeface="Times New Roman"/>
              <a:cs typeface="Times New Roman"/>
            </a:endParaRPr>
          </a:p>
        </p:txBody>
      </p:sp>
      <p:pic>
        <p:nvPicPr>
          <p:cNvPr id="7180" name="Рисунок 1"/>
          <p:cNvPicPr>
            <a:picLocks noGrp="1" noChangeAspect="1"/>
          </p:cNvPicPr>
          <p:nvPr/>
        </p:nvPicPr>
        <p:blipFill>
          <a:blip r:embed="rId2"/>
          <a:stretch/>
        </p:blipFill>
        <p:spPr bwMode="auto">
          <a:xfrm>
            <a:off x="258245" y="182561"/>
            <a:ext cx="682271" cy="6147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begin" delay="0"/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0685411" name="Прямоугольник 3"/>
          <p:cNvSpPr>
            <a:spLocks noGrp="1" noChangeShapeType="1"/>
          </p:cNvSpPr>
          <p:nvPr/>
        </p:nvSpPr>
        <p:spPr bwMode="auto">
          <a:xfrm>
            <a:off x="2283660" y="1028700"/>
            <a:ext cx="4576680" cy="6404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endParaRPr lang="en-US"/>
          </a:p>
          <a:p>
            <a:pPr lvl="0">
              <a:defRPr/>
            </a:pPr>
            <a:endParaRPr/>
          </a:p>
        </p:txBody>
      </p:sp>
      <p:sp>
        <p:nvSpPr>
          <p:cNvPr id="620513049" name="Скругленный прямоугольник 9"/>
          <p:cNvSpPr>
            <a:spLocks noGrp="1" noChangeShapeType="1"/>
          </p:cNvSpPr>
          <p:nvPr/>
        </p:nvSpPr>
        <p:spPr bwMode="auto">
          <a:xfrm>
            <a:off x="418617" y="211650"/>
            <a:ext cx="8555788" cy="105834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lvl="0" algn="ctr">
              <a:defRPr/>
            </a:pPr>
            <a:r>
              <a:rPr sz="4800" b="1">
                <a:latin typeface="Times New Roman"/>
                <a:ea typeface="Times New Roman"/>
                <a:cs typeface="Times New Roman"/>
              </a:rPr>
              <a:t> Забыли пароль</a:t>
            </a:r>
            <a:endParaRPr sz="3600"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23603123" name="TextBox 1223603122"/>
          <p:cNvSpPr txBox="1"/>
          <p:nvPr/>
        </p:nvSpPr>
        <p:spPr bwMode="auto">
          <a:xfrm>
            <a:off x="372323" y="1419930"/>
            <a:ext cx="4126798" cy="640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800">
                <a:latin typeface="Times New Roman"/>
                <a:cs typeface="Times New Roman"/>
              </a:rPr>
              <a:t>6. Введите новый пароль, подтвердите его. Нажмите </a:t>
            </a:r>
            <a:r>
              <a:rPr sz="1800" b="1">
                <a:latin typeface="Times New Roman"/>
                <a:cs typeface="Times New Roman"/>
              </a:rPr>
              <a:t>«Изменить пароль»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86915097" name="Рисунок 586915096"/>
          <p:cNvPicPr>
            <a:picLocks noChangeAspect="1"/>
          </p:cNvPicPr>
          <p:nvPr/>
        </p:nvPicPr>
        <p:blipFill>
          <a:blip r:embed="rId2"/>
          <a:srcRect l="25083" t="8051" r="-194" b="-712"/>
          <a:stretch/>
        </p:blipFill>
        <p:spPr bwMode="auto">
          <a:xfrm>
            <a:off x="372323" y="2231319"/>
            <a:ext cx="4126780" cy="3007430"/>
          </a:xfrm>
          <a:prstGeom prst="rect">
            <a:avLst/>
          </a:prstGeom>
        </p:spPr>
      </p:pic>
      <p:sp>
        <p:nvSpPr>
          <p:cNvPr id="1883138708" name="TextBox 1883138707"/>
          <p:cNvSpPr txBox="1"/>
          <p:nvPr/>
        </p:nvSpPr>
        <p:spPr bwMode="auto">
          <a:xfrm>
            <a:off x="4591049" y="1419930"/>
            <a:ext cx="4033598" cy="640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1800">
                <a:latin typeface="Times New Roman"/>
                <a:cs typeface="Times New Roman"/>
              </a:rPr>
              <a:t>7. Пароль успешно сменен.</a:t>
            </a:r>
            <a:r>
              <a:rPr sz="1800" b="1">
                <a:latin typeface="Times New Roman"/>
                <a:cs typeface="Times New Roman"/>
              </a:rPr>
              <a:t> </a:t>
            </a:r>
            <a:r>
              <a:rPr sz="1800">
                <a:latin typeface="Times New Roman"/>
                <a:cs typeface="Times New Roman"/>
              </a:rPr>
              <a:t>Нажмите </a:t>
            </a:r>
            <a:r>
              <a:rPr sz="1800" b="1">
                <a:latin typeface="Times New Roman"/>
                <a:cs typeface="Times New Roman"/>
              </a:rPr>
              <a:t>«Авторизация»</a:t>
            </a:r>
          </a:p>
        </p:txBody>
      </p:sp>
      <p:pic>
        <p:nvPicPr>
          <p:cNvPr id="85920018" name="Рисунок 85920017"/>
          <p:cNvPicPr>
            <a:picLocks noChangeAspect="1"/>
          </p:cNvPicPr>
          <p:nvPr/>
        </p:nvPicPr>
        <p:blipFill>
          <a:blip r:embed="rId3"/>
          <a:srcRect l="16625" t="30308" r="19113" b="20367"/>
          <a:stretch/>
        </p:blipFill>
        <p:spPr bwMode="auto">
          <a:xfrm>
            <a:off x="4603619" y="2231319"/>
            <a:ext cx="4008458" cy="1895474"/>
          </a:xfrm>
          <a:prstGeom prst="rect">
            <a:avLst/>
          </a:prstGeom>
        </p:spPr>
      </p:pic>
      <p:sp>
        <p:nvSpPr>
          <p:cNvPr id="739850826" name="TextBox 739850825"/>
          <p:cNvSpPr txBox="1"/>
          <p:nvPr/>
        </p:nvSpPr>
        <p:spPr bwMode="auto">
          <a:xfrm>
            <a:off x="4571280" y="4240134"/>
            <a:ext cx="4009178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1800">
                <a:latin typeface="Times New Roman"/>
                <a:cs typeface="Times New Roman"/>
              </a:rPr>
              <a:t>8. Нажмите </a:t>
            </a:r>
            <a:r>
              <a:rPr sz="1800" b="1">
                <a:latin typeface="Times New Roman"/>
                <a:cs typeface="Times New Roman"/>
              </a:rPr>
              <a:t>«Мой профиль»</a:t>
            </a:r>
          </a:p>
        </p:txBody>
      </p:sp>
      <p:pic>
        <p:nvPicPr>
          <p:cNvPr id="752748932" name="Рисунок 752748931"/>
          <p:cNvPicPr>
            <a:picLocks noChangeAspect="1"/>
          </p:cNvPicPr>
          <p:nvPr/>
        </p:nvPicPr>
        <p:blipFill>
          <a:blip r:embed="rId4"/>
          <a:srcRect l="19547" t="31029" r="19444" b="35728"/>
          <a:stretch/>
        </p:blipFill>
        <p:spPr bwMode="auto">
          <a:xfrm>
            <a:off x="4603619" y="4606254"/>
            <a:ext cx="4008458" cy="1287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8649277" name="Прямоугольник 3"/>
          <p:cNvSpPr>
            <a:spLocks noGrp="1" noChangeShapeType="1"/>
          </p:cNvSpPr>
          <p:nvPr/>
        </p:nvSpPr>
        <p:spPr bwMode="auto">
          <a:xfrm>
            <a:off x="2286000" y="1028700"/>
            <a:ext cx="4576680" cy="640437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endParaRPr lang="en-US"/>
          </a:p>
          <a:p>
            <a:pPr lvl="0">
              <a:defRPr/>
            </a:pPr>
            <a:endParaRPr/>
          </a:p>
        </p:txBody>
      </p:sp>
      <p:sp>
        <p:nvSpPr>
          <p:cNvPr id="346290271" name="Прямоугольник 5"/>
          <p:cNvSpPr>
            <a:spLocks noGrp="1" noChangeShapeType="1"/>
          </p:cNvSpPr>
          <p:nvPr/>
        </p:nvSpPr>
        <p:spPr bwMode="auto">
          <a:xfrm>
            <a:off x="418616" y="1944328"/>
            <a:ext cx="2167059" cy="176819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lang="ru-RU" sz="22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В личном кабинете нажать кнопку «Подать справку / сообщение»</a:t>
            </a:r>
            <a:r>
              <a:rPr lang="ru-RU" sz="22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400" b="1">
                <a:latin typeface="Times New Roman"/>
                <a:cs typeface="Times New Roman"/>
              </a:rPr>
              <a:t> </a:t>
            </a:r>
            <a:endParaRPr sz="2800" b="1">
              <a:latin typeface="Times New Roman"/>
              <a:cs typeface="Times New Roman"/>
            </a:endParaRPr>
          </a:p>
        </p:txBody>
      </p:sp>
      <p:sp>
        <p:nvSpPr>
          <p:cNvPr id="1634536573" name="Скругленный прямоугольник 9"/>
          <p:cNvSpPr>
            <a:spLocks noGrp="1" noChangeShapeType="1"/>
          </p:cNvSpPr>
          <p:nvPr/>
        </p:nvSpPr>
        <p:spPr bwMode="auto">
          <a:xfrm>
            <a:off x="418617" y="211649"/>
            <a:ext cx="8555787" cy="105834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lvl="0" algn="ctr"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Как подать справку о доходах (сообщение) в электронном виде</a:t>
            </a:r>
          </a:p>
        </p:txBody>
      </p:sp>
      <p:pic>
        <p:nvPicPr>
          <p:cNvPr id="352912977" name="Рисунок 352912976"/>
          <p:cNvPicPr>
            <a:picLocks noChangeAspect="1"/>
          </p:cNvPicPr>
          <p:nvPr/>
        </p:nvPicPr>
        <p:blipFill>
          <a:blip r:embed="rId2"/>
          <a:srcRect l="2508" t="14890" r="49231" b="41660"/>
          <a:stretch/>
        </p:blipFill>
        <p:spPr bwMode="auto">
          <a:xfrm>
            <a:off x="0" y="4029771"/>
            <a:ext cx="4819830" cy="2816926"/>
          </a:xfrm>
          <a:prstGeom prst="rect">
            <a:avLst/>
          </a:prstGeom>
        </p:spPr>
      </p:pic>
      <p:pic>
        <p:nvPicPr>
          <p:cNvPr id="1771751252" name="Рисунок 1771751251"/>
          <p:cNvPicPr>
            <a:picLocks noChangeAspect="1"/>
          </p:cNvPicPr>
          <p:nvPr/>
        </p:nvPicPr>
        <p:blipFill>
          <a:blip r:embed="rId2"/>
          <a:srcRect l="52557" t="6093" b="39063"/>
          <a:stretch/>
        </p:blipFill>
        <p:spPr bwMode="auto">
          <a:xfrm>
            <a:off x="4819830" y="4029771"/>
            <a:ext cx="4334681" cy="2816926"/>
          </a:xfrm>
          <a:prstGeom prst="rect">
            <a:avLst/>
          </a:prstGeom>
        </p:spPr>
      </p:pic>
      <p:pic>
        <p:nvPicPr>
          <p:cNvPr id="1113186373" name="Рисунок 1113186372"/>
          <p:cNvPicPr>
            <a:picLocks noChangeAspect="1"/>
          </p:cNvPicPr>
          <p:nvPr/>
        </p:nvPicPr>
        <p:blipFill>
          <a:blip r:embed="rId3"/>
          <a:srcRect l="1802" t="19225" r="60548" b="23103"/>
          <a:stretch/>
        </p:blipFill>
        <p:spPr bwMode="auto">
          <a:xfrm>
            <a:off x="2977798" y="1368780"/>
            <a:ext cx="6176713" cy="2660990"/>
          </a:xfrm>
          <a:prstGeom prst="rect">
            <a:avLst/>
          </a:prstGeom>
        </p:spPr>
      </p:pic>
      <p:sp>
        <p:nvSpPr>
          <p:cNvPr id="1494384402" name="Пятно 1 1494384401"/>
          <p:cNvSpPr/>
          <p:nvPr/>
        </p:nvSpPr>
        <p:spPr bwMode="auto">
          <a:xfrm>
            <a:off x="5425232" y="1882976"/>
            <a:ext cx="452033" cy="24216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4391353" name="Стрелка вправо 404391352"/>
          <p:cNvSpPr/>
          <p:nvPr/>
        </p:nvSpPr>
        <p:spPr bwMode="auto">
          <a:xfrm>
            <a:off x="2409915" y="3192489"/>
            <a:ext cx="779364" cy="217944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3218459" name="Прямоугольник 3"/>
          <p:cNvSpPr>
            <a:spLocks noGrp="1" noChangeShapeType="1"/>
          </p:cNvSpPr>
          <p:nvPr/>
        </p:nvSpPr>
        <p:spPr bwMode="auto">
          <a:xfrm>
            <a:off x="2283660" y="1028700"/>
            <a:ext cx="4576680" cy="6404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endParaRPr lang="en-US"/>
          </a:p>
          <a:p>
            <a:pPr lvl="0">
              <a:defRPr/>
            </a:pPr>
            <a:endParaRPr/>
          </a:p>
        </p:txBody>
      </p:sp>
      <p:sp>
        <p:nvSpPr>
          <p:cNvPr id="1827736418" name="Скругленный прямоугольник 9"/>
          <p:cNvSpPr>
            <a:spLocks noGrp="1" noChangeShapeType="1"/>
          </p:cNvSpPr>
          <p:nvPr/>
        </p:nvSpPr>
        <p:spPr bwMode="auto">
          <a:xfrm>
            <a:off x="418617" y="211650"/>
            <a:ext cx="8555788" cy="105834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lvl="0" algn="ctr"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Как подать справку о доходах </a:t>
            </a:r>
          </a:p>
          <a:p>
            <a:pPr lvl="0" algn="ctr"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на бумажном носителе</a:t>
            </a:r>
          </a:p>
        </p:txBody>
      </p:sp>
      <p:graphicFrame>
        <p:nvGraphicFramePr>
          <p:cNvPr id="459125875" name="Схема 459125874"/>
          <p:cNvGraphicFramePr>
            <a:graphicFrameLocks/>
          </p:cNvGraphicFramePr>
          <p:nvPr/>
        </p:nvGraphicFramePr>
        <p:xfrm>
          <a:off x="632512" y="1387249"/>
          <a:ext cx="8127999" cy="5418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869850" name="Прямоугольник 3"/>
          <p:cNvSpPr>
            <a:spLocks noGrp="1" noChangeShapeType="1"/>
          </p:cNvSpPr>
          <p:nvPr/>
        </p:nvSpPr>
        <p:spPr bwMode="auto">
          <a:xfrm>
            <a:off x="2283660" y="1028700"/>
            <a:ext cx="4576680" cy="640438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endParaRPr lang="en-US"/>
          </a:p>
          <a:p>
            <a:pPr lvl="0">
              <a:defRPr/>
            </a:pPr>
            <a:endParaRPr/>
          </a:p>
        </p:txBody>
      </p:sp>
      <p:sp>
        <p:nvSpPr>
          <p:cNvPr id="594737694" name="Скругленный прямоугольник 9"/>
          <p:cNvSpPr>
            <a:spLocks noGrp="1" noChangeShapeType="1"/>
          </p:cNvSpPr>
          <p:nvPr/>
        </p:nvSpPr>
        <p:spPr bwMode="auto">
          <a:xfrm>
            <a:off x="418617" y="211649"/>
            <a:ext cx="8555787" cy="105834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lvl="0" algn="ctr"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Как подать сообщение</a:t>
            </a:r>
          </a:p>
          <a:p>
            <a:pPr lvl="0" algn="ctr"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на бумажном носителе</a:t>
            </a:r>
          </a:p>
        </p:txBody>
      </p:sp>
      <p:graphicFrame>
        <p:nvGraphicFramePr>
          <p:cNvPr id="451354954" name="Схема 451354953"/>
          <p:cNvGraphicFramePr>
            <a:graphicFrameLocks/>
          </p:cNvGraphicFramePr>
          <p:nvPr/>
        </p:nvGraphicFramePr>
        <p:xfrm>
          <a:off x="632511" y="1387248"/>
          <a:ext cx="8127999" cy="5418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1907742" name="Прямоугольник 3"/>
          <p:cNvSpPr>
            <a:spLocks noGrp="1" noChangeShapeType="1"/>
          </p:cNvSpPr>
          <p:nvPr/>
        </p:nvSpPr>
        <p:spPr bwMode="auto">
          <a:xfrm>
            <a:off x="2286000" y="1028700"/>
            <a:ext cx="4576680" cy="6404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endParaRPr lang="en-US"/>
          </a:p>
          <a:p>
            <a:pPr lvl="0">
              <a:defRPr/>
            </a:pPr>
            <a:endParaRPr/>
          </a:p>
        </p:txBody>
      </p:sp>
      <p:sp>
        <p:nvSpPr>
          <p:cNvPr id="2008952886" name="Прямоугольник 5"/>
          <p:cNvSpPr>
            <a:spLocks noGrp="1" noChangeShapeType="1"/>
          </p:cNvSpPr>
          <p:nvPr/>
        </p:nvSpPr>
        <p:spPr bwMode="auto">
          <a:xfrm>
            <a:off x="635899" y="1348917"/>
            <a:ext cx="8300362" cy="249971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just">
              <a:defRPr/>
            </a:pPr>
            <a:r>
              <a:rPr sz="28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Какие сведения можно получить из ЛК ФНС</a:t>
            </a:r>
          </a:p>
          <a:p>
            <a:pPr marL="394023" lvl="0" indent="-394023" algn="just">
              <a:buAutoNum type="arabicPeriod"/>
              <a:defRPr/>
            </a:pPr>
            <a:r>
              <a:rPr sz="28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Сведения о полученных доходах </a:t>
            </a:r>
            <a:r>
              <a:rPr sz="18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(в том числе по временной нетрудоспособности)</a:t>
            </a:r>
          </a:p>
          <a:p>
            <a:pPr marL="394023" lvl="0" indent="-394023" algn="just">
              <a:buAutoNum type="arabicPeriod"/>
              <a:defRPr/>
            </a:pPr>
            <a:r>
              <a:rPr sz="28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Сведения о недвижимом имуществе</a:t>
            </a:r>
          </a:p>
          <a:p>
            <a:pPr marL="394023" lvl="0" indent="-394023" algn="just">
              <a:buAutoNum type="arabicPeriod"/>
              <a:defRPr/>
            </a:pPr>
            <a:r>
              <a:rPr sz="28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Сведения о транспортных средствах</a:t>
            </a:r>
          </a:p>
          <a:p>
            <a:pPr marL="394023" lvl="0" indent="-394023" algn="just">
              <a:buAutoNum type="arabicPeriod"/>
              <a:defRPr/>
            </a:pPr>
            <a:r>
              <a:rPr sz="28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Сведения о счетах в банках</a:t>
            </a:r>
            <a:r>
              <a:rPr sz="14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280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623245697" name="Скругленный прямоугольник 9"/>
          <p:cNvSpPr>
            <a:spLocks noGrp="1" noChangeShapeType="1"/>
          </p:cNvSpPr>
          <p:nvPr/>
        </p:nvSpPr>
        <p:spPr bwMode="auto">
          <a:xfrm>
            <a:off x="552300" y="161518"/>
            <a:ext cx="7042143" cy="935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sz="4000" b="1">
                <a:latin typeface="Times New Roman"/>
                <a:ea typeface="Times New Roman"/>
                <a:cs typeface="Times New Roman"/>
              </a:rPr>
              <a:t>Личный кабинет ФНС</a:t>
            </a:r>
            <a:endParaRPr sz="4000" b="1">
              <a:latin typeface="Times New Roman"/>
              <a:cs typeface="Times New Roman"/>
            </a:endParaRPr>
          </a:p>
        </p:txBody>
      </p:sp>
      <p:pic>
        <p:nvPicPr>
          <p:cNvPr id="299594091" name="Рисунок 29959409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950154" y="2272459"/>
            <a:ext cx="1923447" cy="4116999"/>
          </a:xfrm>
          <a:prstGeom prst="rect">
            <a:avLst/>
          </a:prstGeom>
        </p:spPr>
      </p:pic>
      <p:sp>
        <p:nvSpPr>
          <p:cNvPr id="1066856006" name="TextBox 1066856005"/>
          <p:cNvSpPr txBox="1"/>
          <p:nvPr/>
        </p:nvSpPr>
        <p:spPr bwMode="auto">
          <a:xfrm>
            <a:off x="635899" y="4210471"/>
            <a:ext cx="6011081" cy="20729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lvl="0" algn="just">
              <a:defRPr/>
            </a:pPr>
            <a:r>
              <a:rPr sz="26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Сведения о счетах в банках находятся в разделе Информация - Банковские счета. Указанные данные можно сформировать в отчет и направить себе на электронную почту</a:t>
            </a:r>
          </a:p>
        </p:txBody>
      </p:sp>
      <p:pic>
        <p:nvPicPr>
          <p:cNvPr id="58389049" name="Рисунок 5838904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716308" y="-8819"/>
            <a:ext cx="1409699" cy="1409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5162741" name="Прямоугольник 3"/>
          <p:cNvSpPr>
            <a:spLocks noGrp="1" noChangeShapeType="1"/>
          </p:cNvSpPr>
          <p:nvPr/>
        </p:nvSpPr>
        <p:spPr bwMode="auto">
          <a:xfrm>
            <a:off x="2286000" y="1028700"/>
            <a:ext cx="4576680" cy="6404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endParaRPr lang="en-US"/>
          </a:p>
          <a:p>
            <a:pPr lvl="0">
              <a:defRPr/>
            </a:pPr>
            <a:endParaRPr/>
          </a:p>
        </p:txBody>
      </p:sp>
      <p:sp>
        <p:nvSpPr>
          <p:cNvPr id="1675652579" name="Прямоугольник 5"/>
          <p:cNvSpPr>
            <a:spLocks noGrp="1" noChangeShapeType="1"/>
          </p:cNvSpPr>
          <p:nvPr/>
        </p:nvSpPr>
        <p:spPr bwMode="auto">
          <a:xfrm>
            <a:off x="971547" y="1455733"/>
            <a:ext cx="7218177" cy="6404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endParaRPr/>
          </a:p>
          <a:p>
            <a:pPr lvl="0" algn="ctr">
              <a:defRPr/>
            </a:pPr>
            <a:endParaRPr/>
          </a:p>
        </p:txBody>
      </p:sp>
      <p:sp>
        <p:nvSpPr>
          <p:cNvPr id="1873704682" name="TextBox 1873704681"/>
          <p:cNvSpPr txBox="1"/>
          <p:nvPr/>
        </p:nvSpPr>
        <p:spPr bwMode="auto">
          <a:xfrm>
            <a:off x="230206" y="229303"/>
            <a:ext cx="8384591" cy="621216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lnSpc>
                <a:spcPct val="114999"/>
              </a:lnSpc>
              <a:defRPr/>
            </a:pPr>
            <a:r>
              <a:rPr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  </a:t>
            </a:r>
          </a:p>
          <a:p>
            <a:pPr algn="l">
              <a:lnSpc>
                <a:spcPct val="114999"/>
              </a:lnSpc>
              <a:defRPr/>
            </a:pPr>
            <a:r>
              <a:rPr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endParaRPr sz="3600" b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endParaRPr sz="4800" b="1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pPr indent="0" algn="ctr">
              <a:lnSpc>
                <a:spcPct val="114999"/>
              </a:lnSpc>
              <a:defRPr/>
            </a:pPr>
            <a:endParaRPr sz="2400" b="1">
              <a:solidFill>
                <a:schemeClr val="tx2">
                  <a:lumMod val="60000"/>
                  <a:lumOff val="40000"/>
                </a:schemeClr>
              </a:solidFill>
              <a:latin typeface="Times New Roman"/>
            </a:endParaRPr>
          </a:p>
          <a:p>
            <a:pPr algn="ctr">
              <a:defRPr/>
            </a:pPr>
            <a:r>
              <a:rPr lang="ru-RU" sz="2800" b="1" i="0" u="none" strike="noStrike" cap="none" spc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Основные новеллы в Методических рекомендациях по вопросам представления сведений о доходах, расходах, об имуществе и обязательствах</a:t>
            </a:r>
            <a:r>
              <a:rPr sz="2800"/>
              <a:t> </a:t>
            </a:r>
            <a:r>
              <a:rPr lang="ru-RU" sz="2800" b="1" i="0" u="none" strike="noStrike" cap="none" spc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имущественного характера и заполнения соответствующей формы справки</a:t>
            </a:r>
            <a:endParaRPr sz="2800" b="1" i="0" u="none" strike="noStrike" cap="none" spc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14999"/>
              </a:lnSpc>
              <a:defRPr/>
            </a:pPr>
            <a:r>
              <a:rPr lang="ru-RU" sz="2800" b="1" i="0" u="none" strike="noStrike" cap="none" spc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</a:rPr>
              <a:t>в 2024 году (за отчетный 2023 год)</a:t>
            </a:r>
          </a:p>
          <a:p>
            <a:pPr algn="ctr">
              <a:lnSpc>
                <a:spcPct val="114999"/>
              </a:lnSpc>
              <a:defRPr/>
            </a:pPr>
            <a:endParaRPr sz="2800" b="1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sz="4800" b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pic>
        <p:nvPicPr>
          <p:cNvPr id="538826503" name="Рисунок 53882650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816590" y="384400"/>
            <a:ext cx="2893551" cy="19290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9851001" name="Прямоугольник 3"/>
          <p:cNvSpPr>
            <a:spLocks noGrp="1" noChangeShapeType="1"/>
          </p:cNvSpPr>
          <p:nvPr/>
        </p:nvSpPr>
        <p:spPr bwMode="auto">
          <a:xfrm>
            <a:off x="2286000" y="1028700"/>
            <a:ext cx="4576680" cy="6404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endParaRPr lang="en-US"/>
          </a:p>
          <a:p>
            <a:pPr lvl="0">
              <a:defRPr/>
            </a:pPr>
            <a:endParaRPr/>
          </a:p>
        </p:txBody>
      </p:sp>
      <p:sp>
        <p:nvSpPr>
          <p:cNvPr id="1566273939" name="Прямоугольник 5"/>
          <p:cNvSpPr>
            <a:spLocks noGrp="1" noChangeShapeType="1"/>
          </p:cNvSpPr>
          <p:nvPr/>
        </p:nvSpPr>
        <p:spPr bwMode="auto">
          <a:xfrm>
            <a:off x="971547" y="1455733"/>
            <a:ext cx="7218177" cy="6404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endParaRPr/>
          </a:p>
          <a:p>
            <a:pPr lvl="0" algn="ctr">
              <a:defRPr/>
            </a:pPr>
            <a:endParaRPr/>
          </a:p>
        </p:txBody>
      </p:sp>
      <p:sp>
        <p:nvSpPr>
          <p:cNvPr id="1570868979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8" y="211650"/>
            <a:ext cx="7911765" cy="7496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ОСНОВНЫЕ НОВЕЛЛЫ</a:t>
            </a:r>
            <a:endParaRPr sz="3600" b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869868068" name="TextBox 1869868067"/>
          <p:cNvSpPr txBox="1"/>
          <p:nvPr/>
        </p:nvSpPr>
        <p:spPr bwMode="auto">
          <a:xfrm>
            <a:off x="609443" y="1164165"/>
            <a:ext cx="8069789" cy="54867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О</a:t>
            </a:r>
            <a:r>
              <a:rPr lang="en-US" sz="21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собенност</a:t>
            </a:r>
            <a:r>
              <a:rPr lang="ru-RU" sz="21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en-US" sz="21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исполнения обязанностей, соблюдения ограничений и запретов в области противодействия коррупции некоторыми категориями граждан в период проведения </a:t>
            </a:r>
            <a:r>
              <a:rPr lang="ru-RU" sz="21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СВО</a:t>
            </a:r>
            <a:endParaRPr lang="en-US" sz="2100" b="0" i="0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/>
          </a:p>
          <a:p>
            <a:pPr marL="316922" indent="-316922" algn="just">
              <a:buFont typeface="Wingdings"/>
              <a:buChar char="ü"/>
              <a:defRPr/>
            </a:pPr>
            <a:r>
              <a:rPr lang="en-US" sz="21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Отражены особенности, связанные с положениями </a:t>
            </a:r>
            <a:br>
              <a:rPr lang="en-US" sz="21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21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Федерального закона</a:t>
            </a:r>
            <a:r>
              <a:rPr lang="ru-RU" sz="21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от </a:t>
            </a:r>
            <a:r>
              <a:rPr lang="ru-RU" sz="21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06.02.2023</a:t>
            </a:r>
            <a:r>
              <a:rPr lang="en-US" sz="21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№ 12-ФЗ</a:t>
            </a:r>
            <a:r>
              <a:rPr lang="ru-RU" sz="21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1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1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1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en-US" sz="21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Указ</a:t>
            </a:r>
            <a:r>
              <a:rPr lang="ru-RU" sz="21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ов</a:t>
            </a:r>
            <a:r>
              <a:rPr/>
              <a:t> </a:t>
            </a:r>
            <a:r>
              <a:rPr lang="en-US" sz="21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Президента</a:t>
            </a:r>
            <a:r>
              <a:rPr lang="ru-RU" sz="21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Российской Федерации </a:t>
            </a:r>
            <a:br>
              <a:rPr lang="ru-RU" sz="21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sz="21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от </a:t>
            </a:r>
            <a:r>
              <a:rPr lang="ru-RU" sz="21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06.12.2022 </a:t>
            </a:r>
            <a:r>
              <a:rPr lang="en-US" sz="21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№ 886, от </a:t>
            </a:r>
            <a:r>
              <a:rPr lang="ru-RU" sz="21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29.12.2022 </a:t>
            </a:r>
            <a:r>
              <a:rPr lang="en-US" sz="21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№ 968,</a:t>
            </a:r>
            <a:r>
              <a:rPr lang="ru-RU" sz="21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от </a:t>
            </a:r>
            <a:r>
              <a:rPr lang="ru-RU" sz="21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22.01.2024</a:t>
            </a:r>
            <a:r>
              <a:rPr lang="en-US" sz="21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№ 61.</a:t>
            </a:r>
            <a:endParaRPr lang="en-US" sz="2100" b="0" i="0" u="none" strike="noStrike" cap="none" spc="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defRPr/>
            </a:pPr>
            <a:endParaRPr lang="en-US" sz="2100" b="0" i="0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16922" indent="-316922" algn="just">
              <a:buFont typeface="Wingdings"/>
              <a:buChar char="ü"/>
              <a:defRPr/>
            </a:pPr>
            <a:r>
              <a:rPr lang="en-US" sz="21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Отдельно указано, что дополнительные пояснения содержатся в иных</a:t>
            </a:r>
            <a:r>
              <a:rPr lang="ru-RU" sz="21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1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инструктивно-методических материалах Минтруда России, например,</a:t>
            </a:r>
            <a:r>
              <a:rPr/>
              <a:t> </a:t>
            </a:r>
            <a:r>
              <a:rPr lang="en-US" sz="21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Инструктивно-методических материалах по вопросам реализации Указа Президента</a:t>
            </a:r>
            <a:r>
              <a:rPr lang="ru-RU" sz="21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Российской Федерации</a:t>
            </a:r>
            <a:r>
              <a:rPr lang="en-US" sz="21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от </a:t>
            </a:r>
            <a:r>
              <a:rPr lang="ru-RU" sz="21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29.12.2022</a:t>
            </a:r>
            <a:r>
              <a:rPr lang="en-US" sz="21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№ 968</a:t>
            </a:r>
            <a:r>
              <a:rPr lang="en-US" sz="21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/>
              <a:t> </a:t>
            </a:r>
            <a:r>
              <a:rPr lang="en-US" sz="21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а также </a:t>
            </a:r>
            <a:r>
              <a:rPr lang="en-US" sz="21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Обзоре </a:t>
            </a:r>
            <a:r>
              <a:rPr lang="ru-RU" sz="21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п</a:t>
            </a:r>
            <a:r>
              <a:rPr lang="en-US" sz="21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равоприменительной практики в части невозможности</a:t>
            </a:r>
            <a:r>
              <a:rPr b="1"/>
              <a:t> </a:t>
            </a:r>
            <a:r>
              <a:rPr lang="en-US" sz="21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представить по объективным и уважительным причинам сведения</a:t>
            </a:r>
            <a:r>
              <a:rPr b="1"/>
              <a:t> </a:t>
            </a:r>
            <a:r>
              <a:rPr lang="en-US" sz="21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о доходах</a:t>
            </a:r>
            <a:endParaRPr lang="en-US" sz="2100" b="0" i="0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1618944" name="Прямоугольник 3"/>
          <p:cNvSpPr>
            <a:spLocks noGrp="1" noChangeShapeType="1"/>
          </p:cNvSpPr>
          <p:nvPr/>
        </p:nvSpPr>
        <p:spPr bwMode="auto">
          <a:xfrm>
            <a:off x="2286000" y="1028700"/>
            <a:ext cx="4576680" cy="6404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endParaRPr lang="en-US"/>
          </a:p>
          <a:p>
            <a:pPr lvl="0">
              <a:defRPr/>
            </a:pPr>
            <a:endParaRPr/>
          </a:p>
        </p:txBody>
      </p:sp>
      <p:sp>
        <p:nvSpPr>
          <p:cNvPr id="1366407760" name="Прямоугольник 5"/>
          <p:cNvSpPr>
            <a:spLocks noGrp="1" noChangeShapeType="1"/>
          </p:cNvSpPr>
          <p:nvPr/>
        </p:nvSpPr>
        <p:spPr bwMode="auto">
          <a:xfrm>
            <a:off x="971547" y="1455733"/>
            <a:ext cx="7218177" cy="6404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endParaRPr/>
          </a:p>
          <a:p>
            <a:pPr lvl="0" algn="ctr">
              <a:defRPr/>
            </a:pPr>
            <a:endParaRPr/>
          </a:p>
        </p:txBody>
      </p:sp>
      <p:sp>
        <p:nvSpPr>
          <p:cNvPr id="1197005183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8" y="211650"/>
            <a:ext cx="7911765" cy="7496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ОСНОВНЫЕ НОВЕЛЛЫ</a:t>
            </a:r>
            <a:endParaRPr sz="3600" b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37157529" name="TextBox 1437157528"/>
          <p:cNvSpPr txBox="1"/>
          <p:nvPr/>
        </p:nvSpPr>
        <p:spPr bwMode="auto">
          <a:xfrm>
            <a:off x="450693" y="1164165"/>
            <a:ext cx="8443085" cy="57153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305908" indent="-305908" algn="just">
              <a:buFont typeface="Wingdings"/>
              <a:buChar char="ü"/>
              <a:defRPr/>
            </a:pPr>
            <a:r>
              <a:rPr lang="ru-RU" sz="22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Добавлен перечень рекомендуемых действий при невозможности представить сведения о доходах вследствие не зависящих от служащего обстоятельств.</a:t>
            </a:r>
            <a:endParaRPr sz="2200" b="0" i="0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05908" indent="-305908" algn="just">
              <a:buFont typeface="Wingdings"/>
              <a:buChar char="ü"/>
              <a:defRPr/>
            </a:pPr>
            <a:r>
              <a:rPr lang="ru-RU" sz="22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Предусмотрено допустимое отражение информации о должностях супругов, замещающих должности военной службы.</a:t>
            </a:r>
            <a:endParaRPr sz="2200"/>
          </a:p>
          <a:p>
            <a:pPr marL="305908" marR="0" indent="-30590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2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Указаны особенности отражения дохода лица, зарегистрированного в качестве индивидуального предпринимателя и применяющего несколько специальных налоговых режимов.</a:t>
            </a:r>
            <a:endParaRPr sz="2200" b="0" i="0" u="none" strike="noStrike" cap="none" spc="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  <a:p>
            <a:pPr marL="305908" marR="0" indent="-30590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2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Отмечено, что не подлежат отражению в справке сведения, содержащиеся в информации, полученной в рамках Указания Банка России от 27.05.2021 № 5798-У, о денежных средствах, выплаченных при закрытии вклада (счета), в том числе вклада (счета) в драгоценных металлах, за исключением процентов по вкладу (счету).</a:t>
            </a:r>
            <a:endParaRPr sz="2100" b="0" i="0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sz="2100">
              <a:latin typeface="Times New Roman"/>
              <a:cs typeface="Times New Roman"/>
            </a:endParaRPr>
          </a:p>
          <a:p>
            <a:pPr marL="283878" indent="-283878" algn="l">
              <a:buAutoNum type="arabicPeriod"/>
              <a:defRPr/>
            </a:pPr>
            <a:endParaRPr lang="en-US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8767131" name="Прямоугольник 3"/>
          <p:cNvSpPr>
            <a:spLocks noGrp="1" noChangeShapeType="1"/>
          </p:cNvSpPr>
          <p:nvPr/>
        </p:nvSpPr>
        <p:spPr bwMode="auto">
          <a:xfrm>
            <a:off x="2286000" y="1028700"/>
            <a:ext cx="4576680" cy="6404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endParaRPr lang="en-US"/>
          </a:p>
          <a:p>
            <a:pPr lvl="0">
              <a:defRPr/>
            </a:pPr>
            <a:endParaRPr/>
          </a:p>
        </p:txBody>
      </p:sp>
      <p:sp>
        <p:nvSpPr>
          <p:cNvPr id="1819005342" name="Прямоугольник 5"/>
          <p:cNvSpPr>
            <a:spLocks noGrp="1" noChangeShapeType="1"/>
          </p:cNvSpPr>
          <p:nvPr/>
        </p:nvSpPr>
        <p:spPr bwMode="auto">
          <a:xfrm>
            <a:off x="971547" y="1455733"/>
            <a:ext cx="7218177" cy="6404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endParaRPr/>
          </a:p>
          <a:p>
            <a:pPr lvl="0" algn="ctr">
              <a:defRPr/>
            </a:pPr>
            <a:endParaRPr/>
          </a:p>
        </p:txBody>
      </p:sp>
      <p:sp>
        <p:nvSpPr>
          <p:cNvPr id="1975370930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8" y="211650"/>
            <a:ext cx="7911765" cy="7496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ОСНОВНЫЕ НОВЕЛЛЫ</a:t>
            </a:r>
            <a:endParaRPr sz="3600" b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38292728" name="TextBox 138292727"/>
          <p:cNvSpPr txBox="1"/>
          <p:nvPr/>
        </p:nvSpPr>
        <p:spPr bwMode="auto">
          <a:xfrm>
            <a:off x="450693" y="1164164"/>
            <a:ext cx="8464684" cy="505390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305908" marR="0" indent="-305908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2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Указано на необходимость отражения в разделе 4 справки именно счетов, а не карт, а также на особенность отражения счетов, открытых в иностранных банках.</a:t>
            </a:r>
            <a:endParaRPr lang="ru-RU" sz="2200" b="0" i="0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05908" marR="0" indent="-305908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2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Определены особенности отражения счета цифрового рубля.</a:t>
            </a:r>
            <a:endParaRPr lang="ru-RU" sz="2200" b="0" i="0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05908" marR="0" indent="-305908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2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Указано на отсутствие необходимости отражать в разделе 4 справки электронные средства платежа.</a:t>
            </a:r>
            <a:endParaRPr lang="ru-RU" sz="2200" b="0" i="0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305908" marR="0" indent="-305908" algn="just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2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Обращено внимание, что в графе «Сумма обязательства/размер обязательства по состоянию на отчетную дату (руб.)» раздела 6.2 справки в случае отражения информации об участии в долевом строительстве объекта недвижимости рекомендуется указывать полные суммы, предусмотренные заключенным договором долевого участия.</a:t>
            </a:r>
            <a:endParaRPr lang="ru-RU" sz="2200" b="0" i="0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200" b="0" i="0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2506417" name="Прямоугольник 3"/>
          <p:cNvSpPr>
            <a:spLocks noGrp="1" noChangeShapeType="1"/>
          </p:cNvSpPr>
          <p:nvPr/>
        </p:nvSpPr>
        <p:spPr bwMode="auto">
          <a:xfrm>
            <a:off x="2286000" y="1028700"/>
            <a:ext cx="4576680" cy="6404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endParaRPr lang="en-US"/>
          </a:p>
          <a:p>
            <a:pPr lvl="0">
              <a:defRPr/>
            </a:pPr>
            <a:endParaRPr/>
          </a:p>
        </p:txBody>
      </p:sp>
      <p:sp>
        <p:nvSpPr>
          <p:cNvPr id="761891963" name="Прямоугольник 5"/>
          <p:cNvSpPr>
            <a:spLocks noGrp="1" noChangeShapeType="1"/>
          </p:cNvSpPr>
          <p:nvPr/>
        </p:nvSpPr>
        <p:spPr bwMode="auto">
          <a:xfrm>
            <a:off x="971546" y="1455732"/>
            <a:ext cx="7218176" cy="6404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endParaRPr/>
          </a:p>
          <a:p>
            <a:pPr lvl="0" algn="ctr">
              <a:defRPr/>
            </a:pPr>
            <a:endParaRPr/>
          </a:p>
        </p:txBody>
      </p:sp>
      <p:sp>
        <p:nvSpPr>
          <p:cNvPr id="471083499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7" y="211649"/>
            <a:ext cx="7911765" cy="7496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ОСНОВНЫЕ НОВЕЛЛЫ</a:t>
            </a:r>
            <a:endParaRPr sz="3600" b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054994088" name="TextBox 1054994087"/>
          <p:cNvSpPr txBox="1"/>
          <p:nvPr/>
        </p:nvSpPr>
        <p:spPr bwMode="auto">
          <a:xfrm>
            <a:off x="450693" y="1164164"/>
            <a:ext cx="8476204" cy="51210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305907" marR="0" indent="-30590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2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Скорректирована информация о порядке заполнения графы «Сумма поступивших на счет денежных средств» раздела 4 справки</a:t>
            </a:r>
            <a:endParaRPr sz="2200" b="1" i="0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239821" indent="-23982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sz="2200">
                <a:latin typeface="Times New Roman"/>
              </a:rPr>
              <a:t>в денежные средства, поступившие на счета, не включаются отдельные зачисления, которые являются следствием перераспределения между другими счетами служащего, его супруга (супруги) и несовершеннолетних детей и характеризуют оборот денежных средств по счетам (</a:t>
            </a:r>
            <a:r>
              <a:rPr sz="2200" b="1">
                <a:latin typeface="Times New Roman"/>
              </a:rPr>
              <a:t>например, не учитываются денежные средства, перечисленные со счета служащего на счет его супруги (супруга)</a:t>
            </a:r>
            <a:endParaRPr sz="2200" b="1" i="0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239821" indent="-23982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sz="2200">
                <a:latin typeface="Times New Roman"/>
              </a:rPr>
              <a:t>в сумме денежных средств, поступивших на счет, </a:t>
            </a:r>
            <a:r>
              <a:rPr sz="2200" b="1">
                <a:latin typeface="Times New Roman"/>
              </a:rPr>
              <a:t>учитываются денежные средства, зачисленные с помощью банкомата (кассы)</a:t>
            </a:r>
            <a:r>
              <a:rPr sz="2200">
                <a:latin typeface="Times New Roman"/>
              </a:rPr>
              <a:t>, даже в случае, если ранее аналогичная денежная сумма снята со счета</a:t>
            </a:r>
            <a:endParaRPr lang="ru-RU" sz="2200" b="0" i="0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200" b="0" i="0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9725475" name="TextBox 1649725474"/>
          <p:cNvSpPr txBox="1"/>
          <p:nvPr/>
        </p:nvSpPr>
        <p:spPr bwMode="auto">
          <a:xfrm>
            <a:off x="601974" y="293245"/>
            <a:ext cx="8070750" cy="46028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2600" b="0" i="0" u="none" strike="noStrike" cap="none" spc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Управление профилактики коррупционных </a:t>
            </a:r>
            <a:endParaRPr sz="2600" b="0" i="0" u="none" strike="noStrike" cap="none" spc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lang="ru-RU" sz="2600" b="0" i="0" u="none" strike="noStrike" cap="none" spc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и иных правонарушений </a:t>
            </a:r>
            <a:endParaRPr sz="2600" b="0" i="0" u="none" strike="noStrike" cap="none" spc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lang="ru-RU" sz="2600" b="0" i="0" u="none" strike="noStrike" cap="none" spc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Департамента государственной гражданской службы, кадровой политики и профилактики коррупции </a:t>
            </a:r>
            <a:endParaRPr sz="2600" b="0" i="0" u="none" strike="noStrike" cap="none" spc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lang="ru-RU" sz="2600" b="0" i="0" u="none" strike="noStrike" cap="none" spc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Ханты-Мансийского автономного округа – Югры </a:t>
            </a:r>
            <a:r>
              <a:rPr lang="ru-RU" sz="2600" b="1" i="0" u="none" strike="noStrike" cap="none" spc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является уполномоченным органом на осуществление профилактики коррупционных и иных правонарушений в автономном округе </a:t>
            </a:r>
            <a:r>
              <a:rPr lang="ru-RU" sz="2600" b="0" i="0" u="none" strike="noStrike" cap="none" spc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*</a:t>
            </a:r>
            <a:endParaRPr sz="2600" b="0" i="0" u="none" strike="noStrike" cap="none" spc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sz="200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(далее - Уполномоченный орган)</a:t>
            </a:r>
          </a:p>
          <a:p>
            <a:pPr algn="ctr">
              <a:defRPr/>
            </a:pPr>
            <a:r>
              <a:rPr sz="200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________________________________________________</a:t>
            </a:r>
          </a:p>
          <a:p>
            <a:pPr algn="ctr">
              <a:defRPr/>
            </a:pPr>
            <a:r>
              <a:rPr lang="ru-RU" sz="1600" b="0" i="0" u="none" strike="noStrike" cap="none" spc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* Постановление Губернатора автономного округа от 27.04.2023 № 57 «О Департаменте государственной гражданской службы, кадровой политики и профилактики коррупции Ханты-Мансийского автономного округа – Югры»</a:t>
            </a:r>
            <a:endParaRPr sz="1800" b="0" i="0" u="none" strike="noStrike" cap="none" spc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904040514" name="Рисунок 90404051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64305" y="5053541"/>
            <a:ext cx="1428750" cy="1428750"/>
          </a:xfrm>
          <a:prstGeom prst="rect">
            <a:avLst/>
          </a:prstGeom>
        </p:spPr>
      </p:pic>
      <p:sp>
        <p:nvSpPr>
          <p:cNvPr id="778770046" name="TextBox 778770045"/>
          <p:cNvSpPr txBox="1"/>
          <p:nvPr/>
        </p:nvSpPr>
        <p:spPr bwMode="auto">
          <a:xfrm>
            <a:off x="3179468" y="5386249"/>
            <a:ext cx="5592644" cy="9452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400" b="1" i="1" u="none" strike="noStrike" cap="none" spc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Здесь Вы можете найти актуальную информацию </a:t>
            </a:r>
            <a:br>
              <a:rPr lang="ru-RU" sz="1400" b="1" i="1" u="none" strike="noStrike" cap="none" spc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i="1" u="none" strike="noStrike" cap="none" spc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 заполнении и представлении сведений о доходах, расходах, </a:t>
            </a:r>
            <a:br>
              <a:rPr lang="ru-RU" sz="1400" b="1" i="1" u="none" strike="noStrike" cap="none" spc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i="1" u="none" strike="noStrike" cap="none" spc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об имуществе и обязательствах имущественного характера </a:t>
            </a:r>
            <a:br>
              <a:rPr lang="ru-RU" sz="1400" b="1" i="1" u="none" strike="noStrike" cap="none" spc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b="1" i="1" u="none" strike="noStrike" cap="none" spc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 Ханты-Мансийском автономном округе - Югре  </a:t>
            </a:r>
          </a:p>
        </p:txBody>
      </p:sp>
      <p:pic>
        <p:nvPicPr>
          <p:cNvPr id="1595239443" name="Рисунок 159523944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416134" y="5386249"/>
            <a:ext cx="763333" cy="763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1026313" name="Прямоугольник 3"/>
          <p:cNvSpPr>
            <a:spLocks noGrp="1" noChangeShapeType="1"/>
          </p:cNvSpPr>
          <p:nvPr/>
        </p:nvSpPr>
        <p:spPr bwMode="auto">
          <a:xfrm>
            <a:off x="2286000" y="1028700"/>
            <a:ext cx="4576680" cy="6404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endParaRPr lang="en-US"/>
          </a:p>
          <a:p>
            <a:pPr lvl="0">
              <a:defRPr/>
            </a:pPr>
            <a:endParaRPr/>
          </a:p>
        </p:txBody>
      </p:sp>
      <p:sp>
        <p:nvSpPr>
          <p:cNvPr id="674209237" name="Прямоугольник 5"/>
          <p:cNvSpPr>
            <a:spLocks noGrp="1" noChangeShapeType="1"/>
          </p:cNvSpPr>
          <p:nvPr/>
        </p:nvSpPr>
        <p:spPr bwMode="auto">
          <a:xfrm>
            <a:off x="971546" y="1455732"/>
            <a:ext cx="7218176" cy="6404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endParaRPr/>
          </a:p>
          <a:p>
            <a:pPr lvl="0" algn="ctr">
              <a:defRPr/>
            </a:pPr>
            <a:endParaRPr/>
          </a:p>
        </p:txBody>
      </p:sp>
      <p:sp>
        <p:nvSpPr>
          <p:cNvPr id="348791697" name="TextBox 348791696"/>
          <p:cNvSpPr txBox="1"/>
          <p:nvPr/>
        </p:nvSpPr>
        <p:spPr bwMode="auto">
          <a:xfrm>
            <a:off x="230206" y="229303"/>
            <a:ext cx="8393231" cy="615117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lnSpc>
                <a:spcPct val="114999"/>
              </a:lnSpc>
              <a:defRPr/>
            </a:pPr>
            <a:r>
              <a:rPr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   </a:t>
            </a:r>
          </a:p>
          <a:p>
            <a:pPr algn="ctr">
              <a:lnSpc>
                <a:spcPct val="114999"/>
              </a:lnSpc>
              <a:defRPr/>
            </a:pPr>
            <a:r>
              <a:rPr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ЗАПОЛНЕНИЕ СПРАВКИ</a:t>
            </a:r>
          </a:p>
          <a:p>
            <a:pPr indent="0" algn="ctr">
              <a:lnSpc>
                <a:spcPct val="114999"/>
              </a:lnSpc>
              <a:defRPr/>
            </a:pPr>
            <a:endParaRPr sz="2400" b="1">
              <a:solidFill>
                <a:schemeClr val="tx2">
                  <a:lumMod val="60000"/>
                  <a:lumOff val="40000"/>
                </a:schemeClr>
              </a:solidFill>
              <a:latin typeface="Times New Roman"/>
            </a:endParaRPr>
          </a:p>
          <a:p>
            <a:pPr indent="0" algn="ctr">
              <a:lnSpc>
                <a:spcPct val="114999"/>
              </a:lnSpc>
              <a:defRPr/>
            </a:pPr>
            <a:r>
              <a:rPr sz="24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</a:rPr>
              <a:t>С УЧЕТОМ</a:t>
            </a:r>
          </a:p>
          <a:p>
            <a:pPr indent="0" algn="ctr">
              <a:lnSpc>
                <a:spcPct val="114999"/>
              </a:lnSpc>
              <a:defRPr/>
            </a:pPr>
            <a:r>
              <a:rPr sz="24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</a:rPr>
              <a:t>МЕТОДИЧЕСКИХ РЕКОМЕНДАЦИЙ</a:t>
            </a:r>
          </a:p>
          <a:p>
            <a:pPr indent="0" algn="ctr">
              <a:lnSpc>
                <a:spcPct val="114999"/>
              </a:lnSpc>
              <a:defRPr/>
            </a:pPr>
            <a:r>
              <a:rPr sz="2400" b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</a:rPr>
              <a:t>ПО ВОПРОСАМ ПРЕДСТАВЛЕНИЯ СВЕДЕНИЙ</a:t>
            </a:r>
            <a:r>
              <a:rPr sz="2400" b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sz="2400" b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</a:rPr>
              <a:t/>
            </a:r>
            <a:br>
              <a:rPr sz="2400" b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</a:rPr>
            </a:br>
            <a:r>
              <a:rPr sz="2400" b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</a:rPr>
              <a:t>О ДОХОДАХ, РАСХОДАХ, </a:t>
            </a:r>
            <a:br>
              <a:rPr sz="2400" b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</a:rPr>
            </a:br>
            <a:r>
              <a:rPr sz="2400" b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</a:rPr>
              <a:t>ОБ ИМУЩЕСТВЕ И ОБЯЗАТЕЛЬСТВАХ ИМУЩЕСТВЕННОГО ХАРАКТЕРА </a:t>
            </a:r>
          </a:p>
          <a:p>
            <a:pPr indent="0" algn="ctr">
              <a:lnSpc>
                <a:spcPct val="114999"/>
              </a:lnSpc>
              <a:defRPr/>
            </a:pPr>
            <a:r>
              <a:rPr sz="2400" b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</a:rPr>
              <a:t>И ЗАПОЛНЕНИЯ СООТВЕТСТВУЮЩЕЙ </a:t>
            </a:r>
            <a:br>
              <a:rPr sz="2400" b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</a:rPr>
            </a:br>
            <a:r>
              <a:rPr sz="2400" b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</a:rPr>
              <a:t>ФОРМЫ СПРАВКИ </a:t>
            </a:r>
          </a:p>
          <a:p>
            <a:pPr algn="ctr">
              <a:lnSpc>
                <a:spcPct val="114999"/>
              </a:lnSpc>
              <a:defRPr/>
            </a:pPr>
            <a:r>
              <a:rPr sz="24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</a:rPr>
              <a:t>в 2024 году (за отчетный 2023 год)</a:t>
            </a:r>
            <a:endParaRPr sz="2400" b="1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sz="4800" b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pic>
        <p:nvPicPr>
          <p:cNvPr id="1271859243" name="Рисунок 127185924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50260" y="5684886"/>
            <a:ext cx="1053169" cy="10531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9677782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8" y="211650"/>
            <a:ext cx="7911765" cy="11372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ОБРАТИТЕ  ВНИМАНИЕ</a:t>
            </a:r>
            <a:endParaRPr sz="3600" b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731912995" name="TextBox 1731912994"/>
          <p:cNvSpPr txBox="1"/>
          <p:nvPr/>
        </p:nvSpPr>
        <p:spPr bwMode="auto">
          <a:xfrm>
            <a:off x="397048" y="1455730"/>
            <a:ext cx="8469551" cy="499294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39821" indent="-239821" algn="just">
              <a:lnSpc>
                <a:spcPct val="114999"/>
              </a:lnSpc>
              <a:buFont typeface="Wingdings"/>
              <a:buChar char="ü"/>
              <a:defRPr/>
            </a:pPr>
            <a:r>
              <a:rPr sz="2200">
                <a:latin typeface="Times New Roman"/>
              </a:rPr>
              <a:t>Справку рекомендуется заполнять на основании правоустанавливающих и иных подтверждающих официальных документов. Не рекомендуется пользоваться информацией, полученной по телефону, в том числе в виде смс-сообщения.</a:t>
            </a:r>
            <a:endParaRPr sz="2200" b="1" i="0">
              <a:latin typeface="Times New Roman"/>
              <a:cs typeface="Times New Roman"/>
            </a:endParaRPr>
          </a:p>
          <a:p>
            <a:pPr marL="239821" indent="-239821" algn="just">
              <a:lnSpc>
                <a:spcPct val="114999"/>
              </a:lnSpc>
              <a:buFont typeface="Wingdings"/>
              <a:buChar char="ü"/>
              <a:defRPr/>
            </a:pPr>
            <a:r>
              <a:rPr sz="2200">
                <a:latin typeface="Times New Roman"/>
              </a:rPr>
              <a:t>К справке могут быть приложены любые документы, </a:t>
            </a:r>
            <a:r>
              <a:rPr sz="2200" b="1">
                <a:latin typeface="Times New Roman"/>
              </a:rPr>
              <a:t>в том числе пояснения</a:t>
            </a:r>
            <a:r>
              <a:rPr sz="2200">
                <a:latin typeface="Times New Roman"/>
              </a:rPr>
              <a:t> служащего. При этом разделом 2 справки предусмотрен случай, при котором к справке в обязательном порядке прилагаются соответствующие документы. В иных случаях приложение является правом служащего.</a:t>
            </a:r>
            <a:endParaRPr sz="2200" b="1" i="0">
              <a:latin typeface="Times New Roman"/>
              <a:cs typeface="Times New Roman"/>
            </a:endParaRPr>
          </a:p>
          <a:p>
            <a:pPr marL="239821" indent="-239821" algn="just">
              <a:lnSpc>
                <a:spcPct val="114999"/>
              </a:lnSpc>
              <a:buFont typeface="Wingdings"/>
              <a:buChar char="ü"/>
              <a:defRPr/>
            </a:pPr>
            <a:r>
              <a:rPr sz="2200">
                <a:latin typeface="Times New Roman"/>
              </a:rPr>
              <a:t>В справке  применимые  сведения,  выраженные </a:t>
            </a:r>
          </a:p>
          <a:p>
            <a:pPr algn="just">
              <a:lnSpc>
                <a:spcPct val="114999"/>
              </a:lnSpc>
              <a:defRPr/>
            </a:pPr>
            <a:r>
              <a:rPr sz="2200">
                <a:latin typeface="Times New Roman"/>
              </a:rPr>
              <a:t>    в  иностранной  валюте,  указываются  в  рублях </a:t>
            </a:r>
          </a:p>
          <a:p>
            <a:pPr algn="just">
              <a:lnSpc>
                <a:spcPct val="114999"/>
              </a:lnSpc>
              <a:defRPr/>
            </a:pPr>
            <a:r>
              <a:rPr sz="2200">
                <a:latin typeface="Times New Roman"/>
              </a:rPr>
              <a:t>    по курсу Банка России </a:t>
            </a:r>
            <a:r>
              <a:rPr sz="2200" b="1">
                <a:latin typeface="Times New Roman"/>
              </a:rPr>
              <a:t>на соответствующую дату</a:t>
            </a:r>
            <a:r>
              <a:rPr sz="2200">
                <a:latin typeface="Times New Roman"/>
              </a:rPr>
              <a:t>. </a:t>
            </a:r>
          </a:p>
          <a:p>
            <a:pPr algn="l">
              <a:defRPr/>
            </a:pPr>
            <a:endParaRPr lang="en-US">
              <a:latin typeface="Times New Roman"/>
              <a:cs typeface="Times New Roman"/>
            </a:endParaRPr>
          </a:p>
        </p:txBody>
      </p:sp>
      <p:pic>
        <p:nvPicPr>
          <p:cNvPr id="760377903" name="Рисунок 76037790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179930" y="4756752"/>
            <a:ext cx="1261175" cy="1261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0419980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8" y="211650"/>
            <a:ext cx="7911765" cy="11372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Лица, в отношении которых представляются сведения</a:t>
            </a:r>
            <a:endParaRPr sz="3600" b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61745219" name="TextBox 861745218"/>
          <p:cNvSpPr txBox="1"/>
          <p:nvPr/>
        </p:nvSpPr>
        <p:spPr bwMode="auto">
          <a:xfrm>
            <a:off x="397046" y="1455729"/>
            <a:ext cx="8464510" cy="54867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indent="360043" algn="ctr">
              <a:defRPr/>
            </a:pPr>
            <a:r>
              <a:rPr sz="1800">
                <a:latin typeface="Times New Roman"/>
              </a:rPr>
              <a:t>Сведения представляются с учетом семейного положения, в котором находился служащий по состоянию на отчетную дату.</a:t>
            </a:r>
            <a:endParaRPr sz="2400" b="1">
              <a:latin typeface="Times New Roman"/>
            </a:endParaRPr>
          </a:p>
          <a:p>
            <a:pPr marL="0" indent="360043" algn="just">
              <a:defRPr/>
            </a:pPr>
            <a:r>
              <a:rPr sz="2400" b="1">
                <a:latin typeface="Times New Roman"/>
              </a:rPr>
              <a:t>Сведения представляются отдельно:</a:t>
            </a:r>
          </a:p>
          <a:p>
            <a:pPr indent="360043" algn="just">
              <a:defRPr/>
            </a:pPr>
            <a:r>
              <a:rPr sz="2400">
                <a:latin typeface="Times New Roman"/>
              </a:rPr>
              <a:t>1) в отношении служащего,</a:t>
            </a:r>
          </a:p>
          <a:p>
            <a:pPr indent="360043" algn="just">
              <a:defRPr/>
            </a:pPr>
            <a:r>
              <a:rPr sz="2400">
                <a:latin typeface="Times New Roman"/>
              </a:rPr>
              <a:t>2) в отношении его супруги (супруга),</a:t>
            </a:r>
          </a:p>
          <a:p>
            <a:pPr indent="360043" algn="just">
              <a:defRPr/>
            </a:pPr>
            <a:r>
              <a:rPr sz="2400">
                <a:latin typeface="Times New Roman"/>
              </a:rPr>
              <a:t>3) в отношении каждого </a:t>
            </a:r>
          </a:p>
          <a:p>
            <a:pPr indent="360043" algn="just">
              <a:defRPr/>
            </a:pPr>
            <a:r>
              <a:rPr sz="2400">
                <a:latin typeface="Times New Roman"/>
              </a:rPr>
              <a:t>несовершеннолетнего ребенка </a:t>
            </a:r>
          </a:p>
          <a:p>
            <a:pPr indent="360043" algn="just">
              <a:defRPr/>
            </a:pPr>
            <a:r>
              <a:rPr sz="2400">
                <a:latin typeface="Times New Roman"/>
              </a:rPr>
              <a:t>служащего.</a:t>
            </a:r>
          </a:p>
          <a:p>
            <a:pPr algn="just">
              <a:defRPr/>
            </a:pPr>
            <a:endParaRPr sz="2400" b="1" i="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sz="2200">
                <a:latin typeface="Times New Roman"/>
              </a:rPr>
              <a:t>Например, служащий, имеющий супругу и двоих несовершеннолетних детей, обязан заполнить четыре справки </a:t>
            </a:r>
            <a:br>
              <a:rPr sz="2200">
                <a:latin typeface="Times New Roman"/>
              </a:rPr>
            </a:br>
            <a:r>
              <a:rPr sz="2200">
                <a:latin typeface="Times New Roman"/>
              </a:rPr>
              <a:t>(в одном файле СПО «Справки БК») – отдельно на себя и на каждого члена семьи. Не допускается представление Сведений на двух и более лиц (например, на двоих несовершеннолетних детей) в одной справке. </a:t>
            </a:r>
          </a:p>
          <a:p>
            <a:pPr algn="l">
              <a:defRPr/>
            </a:pPr>
            <a:endParaRPr lang="en-US">
              <a:latin typeface="Times New Roman"/>
              <a:cs typeface="Times New Roman"/>
            </a:endParaRPr>
          </a:p>
        </p:txBody>
      </p:sp>
      <p:pic>
        <p:nvPicPr>
          <p:cNvPr id="1136939445" name="Рисунок 113693944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103958" y="2152469"/>
            <a:ext cx="2654649" cy="20191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8805993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8" y="211650"/>
            <a:ext cx="7911765" cy="11372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Уточненные сведения</a:t>
            </a:r>
            <a:endParaRPr sz="3600" b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30749658" name="TextBox 1430749657"/>
          <p:cNvSpPr txBox="1"/>
          <p:nvPr/>
        </p:nvSpPr>
        <p:spPr bwMode="auto">
          <a:xfrm>
            <a:off x="221385" y="1455731"/>
            <a:ext cx="8720451" cy="49533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39821" indent="-239821" algn="just">
              <a:buFont typeface="Wingdings"/>
              <a:buChar char="ü"/>
              <a:defRPr/>
            </a:pPr>
            <a:r>
              <a:rPr sz="2300" b="1">
                <a:latin typeface="Times New Roman"/>
              </a:rPr>
              <a:t>Служащий может представить уточненные Сведения</a:t>
            </a:r>
            <a:r>
              <a:rPr sz="2300">
                <a:latin typeface="Times New Roman"/>
              </a:rPr>
              <a:t> в течение одного месяца после окончания срока представления Сведений (</a:t>
            </a:r>
            <a:r>
              <a:rPr sz="2300" b="1">
                <a:latin typeface="Times New Roman"/>
              </a:rPr>
              <a:t>до 31.05.2024</a:t>
            </a:r>
            <a:r>
              <a:rPr sz="2300">
                <a:latin typeface="Times New Roman"/>
              </a:rPr>
              <a:t>)</a:t>
            </a:r>
          </a:p>
          <a:p>
            <a:pPr marL="239821" indent="-239821" algn="just">
              <a:buFont typeface="Wingdings"/>
              <a:buChar char="ü"/>
              <a:defRPr/>
            </a:pPr>
            <a:r>
              <a:rPr sz="2300">
                <a:latin typeface="Times New Roman"/>
              </a:rPr>
              <a:t>Представление уточненных Сведений за предыдущие декларационные кампании не предусмотрено. В случае выявления служащим, что в Сведениях за предыдущие декларационные кампании не отражены или не полностью отражены какие-либо сведения либо имеются ошибки, такому служащему рекомендуется </a:t>
            </a:r>
            <a:r>
              <a:rPr sz="2300" b="1">
                <a:latin typeface="Times New Roman"/>
              </a:rPr>
              <a:t>к представляемой в 2024 году справке приложить соответствующие письменные пояснения</a:t>
            </a:r>
            <a:r>
              <a:rPr sz="2300">
                <a:latin typeface="Times New Roman"/>
              </a:rPr>
              <a:t> (например, ситуации, связанные с выявлением счета в кредитной организации, отрытого в 2022 году, но не отраженного в справке, представленной в рамках декларационной кампании 2023 года). </a:t>
            </a:r>
          </a:p>
          <a:p>
            <a:pPr algn="l">
              <a:defRPr/>
            </a:pP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6337319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8" y="211650"/>
            <a:ext cx="7911765" cy="11372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ТИТУЛЬНЫЙ  ЛИСТ</a:t>
            </a:r>
            <a:endParaRPr sz="3600" b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64266123" name="TextBox 1164266122"/>
          <p:cNvSpPr txBox="1"/>
          <p:nvPr/>
        </p:nvSpPr>
        <p:spPr bwMode="auto">
          <a:xfrm>
            <a:off x="177291" y="1455728"/>
            <a:ext cx="8850642" cy="5623874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83878" indent="-283878" algn="just">
              <a:lnSpc>
                <a:spcPct val="114999"/>
              </a:lnSpc>
              <a:buAutoNum type="arabicPeriod"/>
              <a:defRPr/>
            </a:pPr>
            <a:r>
              <a:rPr lang="ru-RU" sz="2000" b="0" i="0">
                <a:latin typeface="Times New Roman"/>
                <a:cs typeface="Times New Roman"/>
              </a:rPr>
              <a:t>Куда подается справка: </a:t>
            </a:r>
            <a:r>
              <a:rPr lang="ru-RU" sz="2000" b="0" i="1">
                <a:latin typeface="Times New Roman"/>
                <a:cs typeface="Times New Roman"/>
              </a:rPr>
              <a:t>Губернатору</a:t>
            </a:r>
            <a:r>
              <a:rPr lang="ru-RU" sz="2000" b="0" i="1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Ханты-Мансийского автономного округа - Югры</a:t>
            </a:r>
            <a:endParaRPr sz="2000" b="0" i="1">
              <a:latin typeface="Times New Roman"/>
              <a:cs typeface="Times New Roman"/>
            </a:endParaRPr>
          </a:p>
          <a:p>
            <a:pPr marL="283878" indent="-283878" algn="just">
              <a:lnSpc>
                <a:spcPct val="114999"/>
              </a:lnSpc>
              <a:buAutoNum type="arabicPeriod"/>
              <a:defRPr/>
            </a:pPr>
            <a:r>
              <a:rPr lang="ru-RU" sz="2000" b="0" i="0">
                <a:latin typeface="Times New Roman"/>
                <a:cs typeface="Times New Roman"/>
              </a:rPr>
              <a:t>Фамилия, имя, отчество, дата рождения, паспортные данные </a:t>
            </a:r>
            <a:br>
              <a:rPr lang="ru-RU" sz="2000" b="0" i="0">
                <a:latin typeface="Times New Roman"/>
                <a:cs typeface="Times New Roman"/>
              </a:rPr>
            </a:br>
            <a:r>
              <a:rPr lang="ru-RU" sz="2000" b="0" i="0">
                <a:latin typeface="Times New Roman"/>
                <a:cs typeface="Times New Roman"/>
              </a:rPr>
              <a:t>и место регистрации заполняются строго в соответствии </a:t>
            </a:r>
            <a:br>
              <a:rPr lang="ru-RU" sz="2000" b="0" i="0">
                <a:latin typeface="Times New Roman"/>
                <a:cs typeface="Times New Roman"/>
              </a:rPr>
            </a:br>
            <a:r>
              <a:rPr lang="ru-RU" sz="2000" b="0" i="0">
                <a:latin typeface="Times New Roman"/>
                <a:cs typeface="Times New Roman"/>
              </a:rPr>
              <a:t>с правоустанавливающими документами </a:t>
            </a:r>
            <a:endParaRPr sz="2000" b="0" i="0">
              <a:latin typeface="Times New Roman"/>
              <a:cs typeface="Times New Roman"/>
            </a:endParaRPr>
          </a:p>
          <a:p>
            <a:pPr marL="283878" indent="-283878" algn="just">
              <a:lnSpc>
                <a:spcPct val="114999"/>
              </a:lnSpc>
              <a:buAutoNum type="arabicPeriod"/>
              <a:defRPr/>
            </a:pPr>
            <a:r>
              <a:rPr sz="2000" b="0" i="0">
                <a:solidFill>
                  <a:srgbClr val="000000"/>
                </a:solidFill>
                <a:latin typeface="Times New Roman"/>
                <a:cs typeface="Times New Roman"/>
              </a:rPr>
              <a:t>Место службы и замещаемая должность:</a:t>
            </a:r>
          </a:p>
          <a:p>
            <a:pPr marL="327936" indent="-327936" algn="just">
              <a:lnSpc>
                <a:spcPct val="114999"/>
              </a:lnSpc>
              <a:buFont typeface="Arial"/>
              <a:buChar char="–"/>
              <a:defRPr/>
            </a:pPr>
            <a:r>
              <a:rPr sz="2000" b="0" i="0">
                <a:solidFill>
                  <a:srgbClr val="000000"/>
                </a:solidFill>
                <a:latin typeface="Times New Roman"/>
                <a:cs typeface="Times New Roman"/>
              </a:rPr>
              <a:t>муниципальная должность и наименование муниципального образования указываются в соответствии с решением о назначении (наименование МО указывается полностью</a:t>
            </a:r>
            <a:r>
              <a:rPr sz="2000" b="0">
                <a:solidFill>
                  <a:srgbClr val="000000"/>
                </a:solidFill>
                <a:latin typeface="Times New Roman"/>
                <a:cs typeface="Times New Roman"/>
              </a:rPr>
              <a:t>, например, </a:t>
            </a:r>
            <a:r>
              <a:rPr sz="2000" b="0" i="1">
                <a:solidFill>
                  <a:srgbClr val="000000"/>
                </a:solidFill>
                <a:latin typeface="Times New Roman"/>
                <a:cs typeface="Times New Roman"/>
              </a:rPr>
              <a:t>депутат Совета депутатов сельского поселения Уньюган Октябрьского района</a:t>
            </a:r>
            <a:r>
              <a:rPr sz="2000" b="0">
                <a:solidFill>
                  <a:srgbClr val="000000"/>
                </a:solidFill>
                <a:latin typeface="Times New Roman"/>
                <a:cs typeface="Times New Roman"/>
              </a:rPr>
              <a:t>);</a:t>
            </a:r>
            <a:endParaRPr sz="20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27936" indent="-327936" algn="just">
              <a:lnSpc>
                <a:spcPct val="114999"/>
              </a:lnSpc>
              <a:buFont typeface="Arial"/>
              <a:buChar char="–"/>
              <a:defRPr/>
            </a:pPr>
            <a:r>
              <a:rPr sz="2000">
                <a:solidFill>
                  <a:srgbClr val="000000"/>
                </a:solidFill>
                <a:latin typeface="Times New Roman"/>
                <a:cs typeface="Times New Roman"/>
              </a:rPr>
              <a:t>для лиц, замещающих должность на непостоянной основе необходимо указать также должность по основному месту работу (через запятую после наименования муниципальной должности, например, </a:t>
            </a:r>
            <a:r>
              <a:rPr lang="ru-RU" sz="2000" b="0" i="1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депутат Совета депутатов сельского поселения Уньюган Октябрьского района</a:t>
            </a:r>
            <a:r>
              <a:rPr sz="2000" i="1">
                <a:solidFill>
                  <a:srgbClr val="000000"/>
                </a:solidFill>
                <a:latin typeface="Times New Roman"/>
                <a:cs typeface="Times New Roman"/>
              </a:rPr>
              <a:t>, Индивидуальный предприниматель</a:t>
            </a:r>
            <a:r>
              <a:rPr sz="200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  <a:endParaRPr sz="2000" b="0" i="0">
              <a:latin typeface="Times New Roman"/>
              <a:cs typeface="Times New Roman"/>
            </a:endParaRPr>
          </a:p>
          <a:p>
            <a:pPr marL="283878" indent="-283878" algn="l">
              <a:buAutoNum type="arabicPeriod"/>
              <a:defRPr/>
            </a:pPr>
            <a:endParaRPr lang="en-US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5882567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8" y="211650"/>
            <a:ext cx="7911765" cy="11372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ТИТУЛЬНЫЙ  ЛИСТ</a:t>
            </a:r>
            <a:endParaRPr sz="3600" b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57577791" name="TextBox 557577790"/>
          <p:cNvSpPr txBox="1"/>
          <p:nvPr/>
        </p:nvSpPr>
        <p:spPr bwMode="auto">
          <a:xfrm>
            <a:off x="405977" y="1535107"/>
            <a:ext cx="8486362" cy="509965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lang="ru-RU" sz="2200" b="1" i="0">
                <a:latin typeface="Times New Roman"/>
                <a:cs typeface="Times New Roman"/>
              </a:rPr>
              <a:t>4. </a:t>
            </a:r>
            <a:r>
              <a:rPr sz="2200" b="0">
                <a:solidFill>
                  <a:srgbClr val="000000"/>
                </a:solidFill>
                <a:latin typeface="Times New Roman"/>
                <a:cs typeface="Times New Roman"/>
              </a:rPr>
              <a:t>А</a:t>
            </a:r>
            <a:r>
              <a:rPr sz="2200" b="0">
                <a:latin typeface="Times New Roman"/>
                <a:cs typeface="Times New Roman"/>
              </a:rPr>
              <a:t>дрес места регистрации указывается по состоянию</a:t>
            </a:r>
            <a:r>
              <a:rPr sz="2200" b="1">
                <a:latin typeface="Times New Roman"/>
                <a:cs typeface="Times New Roman"/>
              </a:rPr>
              <a:t> на дату представления справки</a:t>
            </a:r>
            <a:r>
              <a:rPr sz="2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>
                <a:latin typeface="Times New Roman"/>
                <a:cs typeface="Times New Roman"/>
              </a:rPr>
              <a:t>на основании записи в паспорте</a:t>
            </a:r>
            <a:r>
              <a:rPr sz="2200">
                <a:solidFill>
                  <a:srgbClr val="000000"/>
                </a:solidFill>
                <a:latin typeface="Times New Roman"/>
                <a:cs typeface="Times New Roman"/>
              </a:rPr>
              <a:t> или ином документе, подтверждающем регистрацию по месту жительства (наименование субъекта Российской Федерации, района, города, иного населенного пункта, улицы, номер дома и квартиры, почтовый индекс)</a:t>
            </a:r>
            <a:r>
              <a:rPr sz="2200">
                <a:latin typeface="Times New Roman"/>
                <a:cs typeface="Times New Roman"/>
              </a:rPr>
              <a:t>. При наличии временной регистрации ее адрес указывается в СПО «Справки БК» - в графе «доп. раздел». При отсутствии постоянной регистрации указывается временная (по паспорту). В случае если служащий, член семьи не проживает по адресу места регистрации, в СПО «Справки БК» - в графе «доп. раздел» указывается адрес фактического проживания. </a:t>
            </a:r>
            <a:endParaRPr sz="2200" b="1" i="0">
              <a:latin typeface="Times New Roman"/>
              <a:cs typeface="Times New Roman"/>
            </a:endParaRPr>
          </a:p>
          <a:p>
            <a:pPr algn="just">
              <a:lnSpc>
                <a:spcPct val="114999"/>
              </a:lnSpc>
              <a:defRPr/>
            </a:pPr>
            <a:r>
              <a:rPr lang="ru-RU" sz="22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5. Отчетный период: </a:t>
            </a:r>
            <a:r>
              <a:rPr lang="ru-RU" sz="22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01.01.2023 - 31.12.2023</a:t>
            </a:r>
            <a:endParaRPr sz="2200" b="1" i="0">
              <a:latin typeface="Times New Roman"/>
              <a:cs typeface="Times New Roman"/>
            </a:endParaRPr>
          </a:p>
          <a:p>
            <a:pPr algn="just">
              <a:lnSpc>
                <a:spcPct val="114999"/>
              </a:lnSpc>
              <a:defRPr/>
            </a:pPr>
            <a:r>
              <a:rPr lang="ru-RU" sz="22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6. Отчетная дата:</a:t>
            </a:r>
            <a:r>
              <a:rPr lang="ru-RU" sz="22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31.12.2023</a:t>
            </a:r>
            <a:endParaRPr sz="2200" b="1" i="0">
              <a:latin typeface="Times New Roman"/>
              <a:cs typeface="Times New Roman"/>
            </a:endParaRPr>
          </a:p>
          <a:p>
            <a:pPr algn="just">
              <a:defRPr/>
            </a:pPr>
            <a:endParaRPr b="1" i="0">
              <a:latin typeface="Times New Roman"/>
              <a:cs typeface="Times New Roman"/>
            </a:endParaRPr>
          </a:p>
          <a:p>
            <a:pPr marL="283878" indent="-283878" algn="l">
              <a:buAutoNum type="arabicPeriod"/>
              <a:defRPr/>
            </a:pPr>
            <a:endParaRPr lang="en-US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1100077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8" y="211650"/>
            <a:ext cx="7911765" cy="11372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РАЗДЕЛ 1</a:t>
            </a:r>
            <a:r>
              <a:rPr sz="3600" b="0">
                <a:latin typeface="Times New Roman"/>
                <a:ea typeface="Times New Roman"/>
                <a:cs typeface="Times New Roman"/>
              </a:rPr>
              <a:t>  </a:t>
            </a:r>
          </a:p>
          <a:p>
            <a:pPr algn="ctr">
              <a:defRPr/>
            </a:pPr>
            <a:r>
              <a:rPr sz="3600" b="0">
                <a:latin typeface="Times New Roman"/>
                <a:ea typeface="Times New Roman"/>
                <a:cs typeface="Times New Roman"/>
              </a:rPr>
              <a:t>СВЕДЕНИЯ О ДОХОДАХ</a:t>
            </a:r>
          </a:p>
        </p:txBody>
      </p:sp>
      <p:sp>
        <p:nvSpPr>
          <p:cNvPr id="1535701895" name="TextBox 1535701894"/>
          <p:cNvSpPr txBox="1"/>
          <p:nvPr/>
        </p:nvSpPr>
        <p:spPr bwMode="auto">
          <a:xfrm>
            <a:off x="635899" y="1455732"/>
            <a:ext cx="8267598" cy="53038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1800">
                <a:latin typeface="Times New Roman"/>
                <a:cs typeface="Times New Roman"/>
              </a:rPr>
              <a:t>Основные нюансы: </a:t>
            </a:r>
          </a:p>
          <a:p>
            <a:pPr marL="283879" indent="-283879" algn="just">
              <a:buFont typeface="Wingdings"/>
              <a:buChar char="ü"/>
              <a:defRPr/>
            </a:pPr>
            <a:r>
              <a:rPr sz="1800">
                <a:latin typeface="Times New Roman"/>
                <a:cs typeface="Times New Roman"/>
              </a:rPr>
              <a:t>В случае продажи в отчетном периоде нескольких объектов имущества информация о доходе от реализации каждого объекта указывается отдельным значением. </a:t>
            </a:r>
            <a:r>
              <a:rPr sz="1800">
                <a:solidFill>
                  <a:srgbClr val="000000"/>
                </a:solidFill>
                <a:latin typeface="Times New Roman"/>
                <a:cs typeface="Times New Roman"/>
              </a:rPr>
              <a:t>Доход от реализации имущества указывается в полном объеме без вычета «комиссионных» и иных подобных выплат.</a:t>
            </a:r>
            <a:endParaRPr sz="1800">
              <a:latin typeface="Times New Roman"/>
              <a:cs typeface="Times New Roman"/>
            </a:endParaRPr>
          </a:p>
          <a:p>
            <a:pPr marL="283879" indent="-283879" algn="just">
              <a:buFont typeface="Wingdings"/>
              <a:buChar char="ü"/>
              <a:defRPr/>
            </a:pPr>
            <a:r>
              <a:rPr sz="1800">
                <a:latin typeface="Times New Roman"/>
                <a:cs typeface="Times New Roman"/>
              </a:rPr>
              <a:t>В случае продажи мелкого имущества (предметы обычной домашней обстановки, обихода и т.д.) рекомендуется указывать совокупный доход от его реализации.</a:t>
            </a:r>
          </a:p>
          <a:p>
            <a:pPr marL="283879" indent="-283879" algn="just">
              <a:buFont typeface="Wingdings"/>
              <a:buChar char="ü"/>
              <a:defRPr/>
            </a:pPr>
            <a:r>
              <a:rPr sz="1800">
                <a:latin typeface="Times New Roman"/>
                <a:cs typeface="Times New Roman"/>
              </a:rPr>
              <a:t>В ситуации продажи имущества, находящегося в долевой собственности, доход указывается в соответствии с договором купли-продажи. Если в рассматриваемом договоре в качестве «продавца» указано два (или более) лица без разделения причитающихся им сумм, то отражаются денежные средства с учетом принадлежащих данным лицам долей (несмотря на порядок перечисления денежных средств покупателем продавцу).</a:t>
            </a:r>
          </a:p>
          <a:p>
            <a:pPr marL="283879" indent="-283879" algn="just">
              <a:buFont typeface="Wingdings"/>
              <a:buChar char="ü"/>
              <a:defRPr/>
            </a:pPr>
            <a:r>
              <a:rPr sz="1800">
                <a:latin typeface="Times New Roman"/>
                <a:cs typeface="Times New Roman"/>
              </a:rPr>
              <a:t>При    указании    дохода    по   трудовым   договорам   по </a:t>
            </a:r>
          </a:p>
          <a:p>
            <a:pPr algn="just">
              <a:defRPr/>
            </a:pPr>
            <a:r>
              <a:rPr sz="1800">
                <a:latin typeface="Times New Roman"/>
                <a:cs typeface="Times New Roman"/>
              </a:rPr>
              <a:t>     совместительству</a:t>
            </a:r>
            <a:r>
              <a:rPr sz="1800">
                <a:solidFill>
                  <a:srgbClr val="000000"/>
                </a:solidFill>
                <a:latin typeface="Times New Roman"/>
              </a:rPr>
              <a:t>  рекомендуется  указать  наименование </a:t>
            </a:r>
          </a:p>
          <a:p>
            <a:pPr algn="just">
              <a:defRPr/>
            </a:pPr>
            <a:r>
              <a:rPr sz="1800">
                <a:solidFill>
                  <a:srgbClr val="000000"/>
                </a:solidFill>
                <a:latin typeface="Times New Roman"/>
              </a:rPr>
              <a:t>     и  </a:t>
            </a:r>
            <a:r>
              <a:rPr sz="1800">
                <a:latin typeface="Times New Roman"/>
                <a:cs typeface="Times New Roman"/>
              </a:rPr>
              <a:t>адрес  места  нахождения </a:t>
            </a:r>
            <a:r>
              <a:rPr sz="1800">
                <a:solidFill>
                  <a:srgbClr val="000000"/>
                </a:solidFill>
                <a:latin typeface="Times New Roman"/>
              </a:rPr>
              <a:t>организации, от которой был </a:t>
            </a:r>
          </a:p>
          <a:p>
            <a:pPr algn="just">
              <a:defRPr/>
            </a:pPr>
            <a:r>
              <a:rPr sz="1800">
                <a:solidFill>
                  <a:srgbClr val="000000"/>
                </a:solidFill>
                <a:latin typeface="Times New Roman"/>
              </a:rPr>
              <a:t>     получен  доход.</a:t>
            </a:r>
          </a:p>
          <a:p>
            <a:pPr algn="l">
              <a:defRPr/>
            </a:pPr>
            <a:endParaRPr sz="1800">
              <a:latin typeface="Times New Roman"/>
              <a:cs typeface="Times New Roman"/>
            </a:endParaRPr>
          </a:p>
        </p:txBody>
      </p:sp>
      <p:pic>
        <p:nvPicPr>
          <p:cNvPr id="1040627993" name="Рисунок 104062799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83055" y="5090669"/>
            <a:ext cx="2104605" cy="1391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3877236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8" y="211650"/>
            <a:ext cx="7911765" cy="11372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РАЗДЕЛ 1</a:t>
            </a:r>
            <a:r>
              <a:rPr sz="3600" b="0">
                <a:latin typeface="Times New Roman"/>
                <a:ea typeface="Times New Roman"/>
                <a:cs typeface="Times New Roman"/>
              </a:rPr>
              <a:t>  </a:t>
            </a:r>
          </a:p>
          <a:p>
            <a:pPr algn="ctr">
              <a:defRPr/>
            </a:pPr>
            <a:r>
              <a:rPr sz="3600" b="0">
                <a:latin typeface="Times New Roman"/>
                <a:ea typeface="Times New Roman"/>
                <a:cs typeface="Times New Roman"/>
              </a:rPr>
              <a:t>СВЕДЕНИЯ О ДОХОДАХ</a:t>
            </a:r>
          </a:p>
        </p:txBody>
      </p:sp>
      <p:sp>
        <p:nvSpPr>
          <p:cNvPr id="239264050" name="TextBox 239264049"/>
          <p:cNvSpPr txBox="1"/>
          <p:nvPr/>
        </p:nvSpPr>
        <p:spPr bwMode="auto">
          <a:xfrm>
            <a:off x="635898" y="1455731"/>
            <a:ext cx="8268678" cy="4968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indent="360043" algn="just">
              <a:defRPr/>
            </a:pPr>
            <a:r>
              <a:rPr sz="2000">
                <a:latin typeface="Times New Roman"/>
                <a:ea typeface="Times New Roman"/>
              </a:rPr>
              <a:t>В строке </a:t>
            </a:r>
            <a:r>
              <a:rPr sz="2000" b="0">
                <a:latin typeface="Times New Roman"/>
              </a:rPr>
              <a:t>«Иные доходы»</a:t>
            </a:r>
            <a:r>
              <a:rPr sz="2000" b="0">
                <a:latin typeface="Times New Roman"/>
                <a:ea typeface="Times New Roman"/>
              </a:rPr>
              <a:t> </a:t>
            </a:r>
            <a:r>
              <a:rPr sz="2000" b="1">
                <a:latin typeface="Times New Roman"/>
                <a:ea typeface="Times New Roman"/>
              </a:rPr>
              <a:t>не указываются </a:t>
            </a:r>
            <a:r>
              <a:rPr sz="2000">
                <a:latin typeface="Times New Roman"/>
                <a:ea typeface="Times New Roman"/>
              </a:rPr>
              <a:t>сведения о денежных средствах, касающихся </a:t>
            </a:r>
            <a:r>
              <a:rPr sz="2000">
                <a:latin typeface="Times New Roman"/>
              </a:rPr>
              <a:t>возмещения расходов, понесенных служащим, его супругой (супругом), несовершеннолетним ребенком, в том числе связанных:</a:t>
            </a:r>
          </a:p>
          <a:p>
            <a:pPr marL="283879" indent="-283879" algn="just">
              <a:buFont typeface="Arial"/>
              <a:buChar char="•"/>
              <a:defRPr/>
            </a:pPr>
            <a:r>
              <a:rPr sz="2000">
                <a:latin typeface="Times New Roman"/>
              </a:rPr>
              <a:t>со служебными командировками за счет средств работодателя;</a:t>
            </a:r>
          </a:p>
          <a:p>
            <a:pPr marL="283879" indent="-283879" algn="just">
              <a:buFont typeface="Arial"/>
              <a:buChar char="•"/>
              <a:defRPr/>
            </a:pPr>
            <a:r>
              <a:rPr sz="2000">
                <a:latin typeface="Times New Roman"/>
              </a:rPr>
              <a:t>с оплатой проезда и провоза багажа к месту использования отпуска и обратно;</a:t>
            </a:r>
          </a:p>
          <a:p>
            <a:pPr marL="283879" indent="-283879" algn="just">
              <a:buFont typeface="Arial"/>
              <a:buChar char="•"/>
              <a:defRPr/>
            </a:pPr>
            <a:r>
              <a:rPr sz="2000">
                <a:latin typeface="Times New Roman"/>
              </a:rPr>
              <a:t>с приобретением проездных документов для исполнения служебных (должностных) обязанностей;</a:t>
            </a:r>
          </a:p>
          <a:p>
            <a:pPr marL="283879" indent="-283879" algn="just">
              <a:buFont typeface="Arial"/>
              <a:buChar char="•"/>
              <a:defRPr/>
            </a:pPr>
            <a:r>
              <a:rPr sz="2000">
                <a:latin typeface="Times New Roman"/>
              </a:rPr>
              <a:t>с оплатой коммунальных и иных услуг, наймом жилого помещения;</a:t>
            </a:r>
          </a:p>
          <a:p>
            <a:pPr marL="283879" indent="-283879" algn="just">
              <a:buFont typeface="Arial"/>
              <a:buChar char="•"/>
              <a:defRPr/>
            </a:pPr>
            <a:r>
              <a:rPr sz="2000">
                <a:latin typeface="Times New Roman"/>
              </a:rPr>
              <a:t>с внесением родительской платы за посещение дошкольного образовательного учреждения;</a:t>
            </a:r>
            <a:endParaRPr sz="2000"/>
          </a:p>
          <a:p>
            <a:pPr marL="283879" indent="-283879" algn="just">
              <a:buFont typeface="Arial"/>
              <a:buChar char="•"/>
              <a:defRPr/>
            </a:pPr>
            <a:r>
              <a:rPr sz="2000">
                <a:latin typeface="Times New Roman"/>
              </a:rPr>
              <a:t>с оформлением нотариальной доверенности, почтовыми расходами, расходами на оплату услуг представителя (возмещаются по решению суда).</a:t>
            </a:r>
          </a:p>
          <a:p>
            <a:pPr marL="283879" indent="-283879" algn="l">
              <a:buFont typeface="Wingdings"/>
              <a:buChar char="ü"/>
              <a:defRPr/>
            </a:pP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4801046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8" y="211650"/>
            <a:ext cx="7911765" cy="11372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РАЗДЕЛ 2</a:t>
            </a:r>
            <a:r>
              <a:rPr sz="3600" b="0">
                <a:latin typeface="Times New Roman"/>
                <a:ea typeface="Times New Roman"/>
                <a:cs typeface="Times New Roman"/>
              </a:rPr>
              <a:t>  </a:t>
            </a:r>
          </a:p>
          <a:p>
            <a:pPr algn="ctr">
              <a:defRPr/>
            </a:pPr>
            <a:r>
              <a:rPr sz="3600" b="0">
                <a:latin typeface="Times New Roman"/>
                <a:ea typeface="Times New Roman"/>
                <a:cs typeface="Times New Roman"/>
              </a:rPr>
              <a:t>СВЕДЕНИЯ О РАСХОДАХ</a:t>
            </a:r>
          </a:p>
        </p:txBody>
      </p:sp>
      <p:sp>
        <p:nvSpPr>
          <p:cNvPr id="487980206" name="TextBox 487980205"/>
          <p:cNvSpPr txBox="1"/>
          <p:nvPr/>
        </p:nvSpPr>
        <p:spPr bwMode="auto">
          <a:xfrm>
            <a:off x="353678" y="1455731"/>
            <a:ext cx="8625595" cy="25606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indent="360043" algn="just">
              <a:defRPr/>
            </a:pPr>
            <a:r>
              <a:rPr sz="1800">
                <a:latin typeface="Times New Roman"/>
              </a:rPr>
              <a:t>Данный раздел справки </a:t>
            </a:r>
            <a:r>
              <a:rPr sz="1800" b="1">
                <a:latin typeface="Times New Roman"/>
              </a:rPr>
              <a:t>заполняется только</a:t>
            </a:r>
            <a:r>
              <a:rPr sz="1800">
                <a:latin typeface="Times New Roman"/>
              </a:rPr>
              <a:t> в случае, если в 2023 году служащим, его супругой (супругом) и несовершеннолетними детьми совершена сделка или совершены сделки по приобретению земельного участка, другого объекта недвижимости, транспортного средства, ценных бумаг (долей участия, паев в уставных (складочных) капиталах организаций), цифровых финансовых активов, цифровой валюты </a:t>
            </a:r>
            <a:r>
              <a:rPr sz="1800" b="1">
                <a:latin typeface="Times New Roman"/>
              </a:rPr>
              <a:t>и сумма такой сделки или общая сумма совершенных сделок превышает общий доход данного лица и его супруги (супруга) за три последних года, предшествующих отчетному периоду.  </a:t>
            </a:r>
          </a:p>
          <a:p>
            <a:pPr marL="283878" indent="-283878" algn="just">
              <a:buAutoNum type="arabicPeriod"/>
              <a:defRPr/>
            </a:pPr>
            <a:endParaRPr sz="1800">
              <a:latin typeface="Times New Roman"/>
              <a:cs typeface="Times New Roman"/>
            </a:endParaRPr>
          </a:p>
        </p:txBody>
      </p:sp>
      <p:pic>
        <p:nvPicPr>
          <p:cNvPr id="1793257529" name="Рисунок 179325752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855681" y="3933406"/>
            <a:ext cx="2964664" cy="2437270"/>
          </a:xfrm>
          <a:prstGeom prst="rect">
            <a:avLst/>
          </a:prstGeom>
        </p:spPr>
      </p:pic>
      <p:sp>
        <p:nvSpPr>
          <p:cNvPr id="1998506113" name="TextBox 1998506112"/>
          <p:cNvSpPr txBox="1"/>
          <p:nvPr/>
        </p:nvSpPr>
        <p:spPr bwMode="auto">
          <a:xfrm>
            <a:off x="436313" y="3809998"/>
            <a:ext cx="5309645" cy="25606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indent="360043" algn="just">
              <a:defRPr/>
            </a:pPr>
            <a:r>
              <a:rPr sz="1800">
                <a:latin typeface="Times New Roman"/>
              </a:rPr>
              <a:t>В случае приобретения служащим и его супругой (супругом) соответствующего объекта имущества в долевую собственность (не определен единственный покупатель в договоре) данный раздел заполняется в справках обоих лиц (аналогично в отношении несовершеннолетних детей). При этом в графе «</a:t>
            </a:r>
            <a:r>
              <a:rPr sz="1800" b="1">
                <a:latin typeface="Times New Roman"/>
              </a:rPr>
              <a:t>Сумма сделки»</a:t>
            </a:r>
            <a:r>
              <a:rPr sz="1800">
                <a:latin typeface="Times New Roman"/>
              </a:rPr>
              <a:t> применимых справок рекомендуется указывать полную стоимость.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8500032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8" y="211650"/>
            <a:ext cx="7911765" cy="11372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РАЗДЕЛ 2</a:t>
            </a:r>
            <a:r>
              <a:rPr sz="3600" b="0">
                <a:latin typeface="Times New Roman"/>
                <a:ea typeface="Times New Roman"/>
                <a:cs typeface="Times New Roman"/>
              </a:rPr>
              <a:t>  </a:t>
            </a:r>
          </a:p>
          <a:p>
            <a:pPr algn="ctr">
              <a:defRPr/>
            </a:pPr>
            <a:r>
              <a:rPr sz="3600" b="0">
                <a:latin typeface="Times New Roman"/>
                <a:ea typeface="Times New Roman"/>
                <a:cs typeface="Times New Roman"/>
              </a:rPr>
              <a:t>СВЕДЕНИЯ О РАСХОДАХ</a:t>
            </a:r>
          </a:p>
        </p:txBody>
      </p:sp>
      <p:sp>
        <p:nvSpPr>
          <p:cNvPr id="2029824837" name="TextBox 2029824836"/>
          <p:cNvSpPr txBox="1"/>
          <p:nvPr/>
        </p:nvSpPr>
        <p:spPr bwMode="auto">
          <a:xfrm>
            <a:off x="503608" y="1455731"/>
            <a:ext cx="8146821" cy="51210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sz="2200">
                <a:solidFill>
                  <a:srgbClr val="000000"/>
                </a:solidFill>
                <a:latin typeface="Times New Roman"/>
              </a:rPr>
              <a:t>При расчете общего дохода служащего и его супруги (супруга) суммируются доходы, полученные ими за три календарных года, предшествовавших году совершения сделки. Например, при представлении сведений о сделках, совершенных в 2023 году, суммируются доходы служащего и его супруги (супруга), </a:t>
            </a:r>
            <a:r>
              <a:rPr sz="2200" b="1">
                <a:solidFill>
                  <a:srgbClr val="000000"/>
                </a:solidFill>
                <a:latin typeface="Times New Roman"/>
              </a:rPr>
              <a:t>полученные в 2020, 2021 и 2022 годах</a:t>
            </a:r>
            <a:r>
              <a:rPr sz="2200">
                <a:solidFill>
                  <a:srgbClr val="000000"/>
                </a:solidFill>
                <a:latin typeface="Times New Roman"/>
              </a:rPr>
              <a:t>. Общий доход служащего и его супруги (супруга) рассчитывается вне зависимости </a:t>
            </a:r>
            <a:br>
              <a:rPr sz="2200">
                <a:solidFill>
                  <a:srgbClr val="000000"/>
                </a:solidFill>
                <a:latin typeface="Times New Roman"/>
              </a:rPr>
            </a:br>
            <a:r>
              <a:rPr sz="2200">
                <a:solidFill>
                  <a:srgbClr val="000000"/>
                </a:solidFill>
                <a:latin typeface="Times New Roman"/>
              </a:rPr>
              <a:t>от замещаемой им должности в течение трех указанных лет, </a:t>
            </a:r>
            <a:br>
              <a:rPr sz="2200">
                <a:solidFill>
                  <a:srgbClr val="000000"/>
                </a:solidFill>
                <a:latin typeface="Times New Roman"/>
              </a:rPr>
            </a:br>
            <a:r>
              <a:rPr sz="2200">
                <a:solidFill>
                  <a:srgbClr val="000000"/>
                </a:solidFill>
                <a:latin typeface="Times New Roman"/>
              </a:rPr>
              <a:t>а также вне зависимости от места прохождения службы, осуществления трудовой деятельности (на территории Российской Федерации, за рубежом). </a:t>
            </a:r>
            <a:r>
              <a:rPr sz="2200" b="1">
                <a:solidFill>
                  <a:srgbClr val="000000"/>
                </a:solidFill>
                <a:latin typeface="Times New Roman"/>
              </a:rPr>
              <a:t>Доход несовершеннолетнего ребенка при расчете общего дохода </a:t>
            </a:r>
            <a:br>
              <a:rPr sz="2200" b="1">
                <a:solidFill>
                  <a:srgbClr val="000000"/>
                </a:solidFill>
                <a:latin typeface="Times New Roman"/>
              </a:rPr>
            </a:br>
            <a:r>
              <a:rPr sz="2200" b="1">
                <a:solidFill>
                  <a:srgbClr val="000000"/>
                </a:solidFill>
                <a:latin typeface="Times New Roman"/>
              </a:rPr>
              <a:t>не учитывается.</a:t>
            </a:r>
            <a:r>
              <a:rPr sz="2200">
                <a:solidFill>
                  <a:srgbClr val="000000"/>
                </a:solidFill>
                <a:latin typeface="Times New Roman"/>
              </a:rPr>
              <a:t> При расчете соответствующего общего дохода из него не вычитаются иные расходы, например, связанные </a:t>
            </a:r>
            <a:br>
              <a:rPr sz="2200">
                <a:solidFill>
                  <a:srgbClr val="000000"/>
                </a:solidFill>
                <a:latin typeface="Times New Roman"/>
              </a:rPr>
            </a:br>
            <a:r>
              <a:rPr sz="2200">
                <a:solidFill>
                  <a:srgbClr val="000000"/>
                </a:solidFill>
                <a:latin typeface="Times New Roman"/>
              </a:rPr>
              <a:t>с отпуском, оплатой </a:t>
            </a:r>
            <a:r>
              <a:rPr sz="2200">
                <a:latin typeface="Times New Roman"/>
              </a:rPr>
              <a:t>жилищно-коммунальных услуг и т.п.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22519730" name="Прямоугольник 3"/>
          <p:cNvSpPr>
            <a:spLocks noGrp="1" noChangeShapeType="1"/>
          </p:cNvSpPr>
          <p:nvPr/>
        </p:nvSpPr>
        <p:spPr bwMode="auto">
          <a:xfrm>
            <a:off x="2286000" y="1028700"/>
            <a:ext cx="4576680" cy="6404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endParaRPr lang="en-US"/>
          </a:p>
          <a:p>
            <a:pPr lvl="0">
              <a:defRPr/>
            </a:pPr>
            <a:endParaRPr/>
          </a:p>
        </p:txBody>
      </p:sp>
      <p:sp>
        <p:nvSpPr>
          <p:cNvPr id="592713600" name="Прямоугольник 5"/>
          <p:cNvSpPr>
            <a:spLocks noGrp="1" noChangeShapeType="1"/>
          </p:cNvSpPr>
          <p:nvPr/>
        </p:nvSpPr>
        <p:spPr bwMode="auto">
          <a:xfrm>
            <a:off x="418617" y="1740148"/>
            <a:ext cx="3481558" cy="7928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Сведения о доходах</a:t>
            </a:r>
            <a:endParaRPr sz="2800">
              <a:latin typeface="Times New Roman"/>
              <a:cs typeface="Times New Roman"/>
            </a:endParaRPr>
          </a:p>
          <a:p>
            <a:pPr lvl="0" algn="ctr">
              <a:defRPr/>
            </a:pPr>
            <a:r>
              <a:rPr/>
              <a:t> </a:t>
            </a:r>
            <a:r>
              <a:rPr sz="1400">
                <a:latin typeface="Times New Roman"/>
                <a:cs typeface="Times New Roman"/>
              </a:rPr>
              <a:t> </a:t>
            </a:r>
            <a:endParaRPr/>
          </a:p>
        </p:txBody>
      </p:sp>
      <p:sp>
        <p:nvSpPr>
          <p:cNvPr id="677230271" name="Скругленный прямоугольник 9"/>
          <p:cNvSpPr>
            <a:spLocks noGrp="1" noChangeShapeType="1"/>
          </p:cNvSpPr>
          <p:nvPr/>
        </p:nvSpPr>
        <p:spPr bwMode="auto">
          <a:xfrm>
            <a:off x="418617" y="211650"/>
            <a:ext cx="8366451" cy="105834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lvl="0" algn="ctr">
              <a:defRPr/>
            </a:pPr>
            <a:r>
              <a:rPr sz="4800" b="1">
                <a:latin typeface="Times New Roman"/>
                <a:ea typeface="Times New Roman"/>
                <a:cs typeface="Times New Roman"/>
              </a:rPr>
              <a:t> </a:t>
            </a:r>
            <a:r>
              <a:rPr sz="3600" b="1">
                <a:latin typeface="Times New Roman"/>
                <a:ea typeface="Times New Roman"/>
                <a:cs typeface="Times New Roman"/>
              </a:rPr>
              <a:t>Сведения о доходах или </a:t>
            </a:r>
          </a:p>
          <a:p>
            <a:pPr lvl="0" algn="ctr"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сообщение о несоврешении сделки?</a:t>
            </a:r>
          </a:p>
        </p:txBody>
      </p:sp>
      <p:sp>
        <p:nvSpPr>
          <p:cNvPr id="1218364986" name="Прямоугольник 5"/>
          <p:cNvSpPr>
            <a:spLocks noGrp="1" noChangeShapeType="1"/>
          </p:cNvSpPr>
          <p:nvPr/>
        </p:nvSpPr>
        <p:spPr bwMode="auto">
          <a:xfrm>
            <a:off x="4804400" y="1554485"/>
            <a:ext cx="3920012" cy="121955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Сообщение о несовершении сделки </a:t>
            </a:r>
            <a:endParaRPr sz="2800">
              <a:latin typeface="Times New Roman"/>
              <a:cs typeface="Times New Roman"/>
            </a:endParaRPr>
          </a:p>
          <a:p>
            <a:pPr lvl="0" algn="ctr">
              <a:defRPr/>
            </a:pPr>
            <a:r>
              <a:rPr/>
              <a:t> </a:t>
            </a:r>
            <a:r>
              <a:rPr sz="1400">
                <a:latin typeface="Times New Roman"/>
                <a:cs typeface="Times New Roman"/>
              </a:rPr>
              <a:t> </a:t>
            </a:r>
            <a:endParaRPr/>
          </a:p>
        </p:txBody>
      </p:sp>
      <p:pic>
        <p:nvPicPr>
          <p:cNvPr id="287314120" name="Рисунок 28731411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827638" y="2004276"/>
            <a:ext cx="1164166" cy="1164166"/>
          </a:xfrm>
          <a:prstGeom prst="rect">
            <a:avLst/>
          </a:prstGeom>
        </p:spPr>
      </p:pic>
      <p:sp>
        <p:nvSpPr>
          <p:cNvPr id="1599337849" name="Прямоугольник 5"/>
          <p:cNvSpPr>
            <a:spLocks noGrp="1" noChangeShapeType="1"/>
          </p:cNvSpPr>
          <p:nvPr/>
        </p:nvSpPr>
        <p:spPr bwMode="auto">
          <a:xfrm>
            <a:off x="418617" y="3321297"/>
            <a:ext cx="4031424" cy="3444598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marL="394023" lvl="0" indent="-394023" algn="just">
              <a:buFont typeface="Wingdings"/>
              <a:buChar char="ü"/>
              <a:defRPr/>
            </a:pPr>
            <a:r>
              <a:rPr lang="ru-RU" sz="22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главы МО</a:t>
            </a:r>
            <a:r>
              <a:rPr sz="2200">
                <a:latin typeface="Times New Roman"/>
                <a:cs typeface="Times New Roman"/>
              </a:rPr>
              <a:t>;</a:t>
            </a:r>
            <a:endParaRPr sz="2200" b="0" i="0" u="none" strike="noStrike" cap="none" spc="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  <a:p>
            <a:pPr marL="394023" lvl="0" indent="-394023" algn="just">
              <a:buFont typeface="Wingdings"/>
              <a:buChar char="ü"/>
              <a:defRPr/>
            </a:pPr>
            <a:r>
              <a:rPr lang="ru-RU" sz="22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члены КСП;</a:t>
            </a:r>
            <a:endParaRPr sz="2200" b="0" i="0" u="none" strike="noStrike" cap="none" spc="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  <a:p>
            <a:pPr marL="394023" lvl="0" indent="-394023" algn="just">
              <a:buFont typeface="Wingdings"/>
              <a:buChar char="ü"/>
              <a:defRPr/>
            </a:pPr>
            <a:r>
              <a:rPr lang="ru-RU" sz="22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депутаты, осуществляющие свои полномочия на постоянной основе;</a:t>
            </a:r>
            <a:endParaRPr sz="2200" b="0" i="0" u="none" strike="noStrike" cap="none" spc="0">
              <a:solidFill>
                <a:schemeClr val="dk1"/>
              </a:solidFill>
              <a:latin typeface="Times New Roman"/>
              <a:ea typeface="Times New Roman"/>
              <a:cs typeface="Times New Roman"/>
            </a:endParaRPr>
          </a:p>
          <a:p>
            <a:pPr marL="394023" lvl="0" indent="-394023" algn="just">
              <a:buFont typeface="Wingdings"/>
              <a:buChar char="ü"/>
              <a:defRPr/>
            </a:pPr>
            <a:r>
              <a:rPr lang="ru-RU" sz="22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депутаты, осуществляющие свои полномочия на непостоянной основе </a:t>
            </a:r>
            <a:r>
              <a:rPr lang="ru-RU" sz="22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и совершившие сделки по 230-ФЗ.</a:t>
            </a:r>
            <a:r>
              <a:rPr b="1"/>
              <a:t> </a:t>
            </a:r>
            <a:r>
              <a:rPr sz="1400" b="1">
                <a:latin typeface="Times New Roman"/>
                <a:cs typeface="Times New Roman"/>
              </a:rPr>
              <a:t> </a:t>
            </a:r>
            <a:endParaRPr sz="2200" b="1">
              <a:latin typeface="Times New Roman"/>
              <a:cs typeface="Times New Roman"/>
            </a:endParaRPr>
          </a:p>
        </p:txBody>
      </p:sp>
      <p:sp>
        <p:nvSpPr>
          <p:cNvPr id="309729002" name="Прямоугольник 5"/>
          <p:cNvSpPr>
            <a:spLocks noGrp="1" noChangeShapeType="1"/>
          </p:cNvSpPr>
          <p:nvPr/>
        </p:nvSpPr>
        <p:spPr bwMode="auto">
          <a:xfrm>
            <a:off x="4930140" y="4286249"/>
            <a:ext cx="3869396" cy="176819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marL="327936" marR="0" lvl="0" indent="-327936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/>
              <a:buChar char="ü"/>
              <a:defRPr/>
            </a:pPr>
            <a:r>
              <a:rPr lang="ru-RU" sz="22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депутаты, осуществляющие свои полномочия на непостоянной основе, и </a:t>
            </a:r>
            <a:r>
              <a:rPr lang="ru-RU" sz="22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не</a:t>
            </a:r>
            <a:r>
              <a:rPr lang="ru-RU" sz="22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совершившие сделки по 230-ФЗ   </a:t>
            </a:r>
            <a:endParaRPr lang="ru-RU" sz="2200" b="0" i="0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  <p:sp>
        <p:nvSpPr>
          <p:cNvPr id="466828502" name="Стрелка вниз 466828501"/>
          <p:cNvSpPr/>
          <p:nvPr/>
        </p:nvSpPr>
        <p:spPr bwMode="auto">
          <a:xfrm>
            <a:off x="1917080" y="2532988"/>
            <a:ext cx="484631" cy="739025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468114" name="Стрелка вниз 1988468113"/>
          <p:cNvSpPr/>
          <p:nvPr/>
        </p:nvSpPr>
        <p:spPr bwMode="auto">
          <a:xfrm>
            <a:off x="6522090" y="2484354"/>
            <a:ext cx="484631" cy="1502033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939103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8" y="211650"/>
            <a:ext cx="7911765" cy="11372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РАЗДЕЛ 2</a:t>
            </a:r>
            <a:r>
              <a:rPr sz="3600" b="0">
                <a:latin typeface="Times New Roman"/>
                <a:ea typeface="Times New Roman"/>
                <a:cs typeface="Times New Roman"/>
              </a:rPr>
              <a:t>  </a:t>
            </a:r>
          </a:p>
          <a:p>
            <a:pPr algn="ctr">
              <a:defRPr/>
            </a:pPr>
            <a:r>
              <a:rPr sz="3600" b="0">
                <a:latin typeface="Times New Roman"/>
                <a:ea typeface="Times New Roman"/>
                <a:cs typeface="Times New Roman"/>
              </a:rPr>
              <a:t>СВЕДЕНИЯ О РАСХОДАХ</a:t>
            </a:r>
          </a:p>
        </p:txBody>
      </p:sp>
      <p:sp>
        <p:nvSpPr>
          <p:cNvPr id="125887653" name="TextBox 125887652"/>
          <p:cNvSpPr txBox="1"/>
          <p:nvPr/>
        </p:nvSpPr>
        <p:spPr bwMode="auto">
          <a:xfrm>
            <a:off x="501809" y="1577583"/>
            <a:ext cx="8147182" cy="41151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endParaRPr sz="2400">
              <a:latin typeface="Times New Roman"/>
            </a:endParaRPr>
          </a:p>
          <a:p>
            <a:pPr algn="ctr">
              <a:defRPr/>
            </a:pPr>
            <a:r>
              <a:rPr sz="2400" b="1">
                <a:latin typeface="Times New Roman"/>
              </a:rPr>
              <a:t>Приобретение недвижимого имущества посредством участия в долевом строительстве</a:t>
            </a:r>
          </a:p>
          <a:p>
            <a:pPr algn="ctr">
              <a:defRPr/>
            </a:pPr>
            <a:endParaRPr sz="2400">
              <a:latin typeface="Times New Roman"/>
            </a:endParaRPr>
          </a:p>
          <a:p>
            <a:pPr algn="just">
              <a:defRPr/>
            </a:pPr>
            <a:r>
              <a:rPr sz="2400">
                <a:latin typeface="Times New Roman"/>
              </a:rPr>
              <a:t>Сведения об объекте долевого строительства, в отношении которого заключен договор участия в долевом строительстве, отражаются в сведениях о расходах в случае, если уплаченная в отчетный период по указанному договору сумма превышает общий доход служащего и его супруги (супруга) за три последних года, предшествующих совершению сделки. 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784841223" name="TextBox 1784841222"/>
          <p:cNvSpPr txBox="1"/>
          <p:nvPr/>
        </p:nvSpPr>
        <p:spPr bwMode="auto">
          <a:xfrm>
            <a:off x="436313" y="3809998"/>
            <a:ext cx="5310005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indent="360043" algn="just">
              <a:defRPr/>
            </a:pPr>
            <a:r>
              <a:rPr sz="1800">
                <a:latin typeface="Times New Roman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7880326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8" y="211650"/>
            <a:ext cx="7911765" cy="11372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РАЗДЕЛ 3</a:t>
            </a:r>
            <a:r>
              <a:rPr sz="3600" b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СВЕДЕНИЯ  ОБ  ИМУЩЕСТВЕ </a:t>
            </a:r>
            <a:endParaRPr sz="3600" b="0"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sz="2800" b="0">
                <a:latin typeface="Times New Roman"/>
                <a:ea typeface="Times New Roman"/>
                <a:cs typeface="Times New Roman"/>
              </a:rPr>
              <a:t>Подраздел 3.1. Недвижимое имущество </a:t>
            </a:r>
            <a:endParaRPr sz="3600" b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13889479" name="TextBox 213889478"/>
          <p:cNvSpPr txBox="1"/>
          <p:nvPr/>
        </p:nvSpPr>
        <p:spPr bwMode="auto">
          <a:xfrm>
            <a:off x="494790" y="1455732"/>
            <a:ext cx="8396468" cy="5730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83879" indent="-283879" algn="just">
              <a:buFont typeface="Wingdings"/>
              <a:buChar char="ü"/>
              <a:defRPr/>
            </a:pPr>
            <a:r>
              <a:rPr sz="2200" b="1">
                <a:latin typeface="Times New Roman"/>
              </a:rPr>
              <a:t>Указываются все объекты недвижимости,</a:t>
            </a:r>
            <a:r>
              <a:rPr sz="2200">
                <a:latin typeface="Times New Roman"/>
              </a:rPr>
              <a:t> </a:t>
            </a:r>
          </a:p>
          <a:p>
            <a:pPr algn="just">
              <a:defRPr/>
            </a:pPr>
            <a:r>
              <a:rPr sz="2200">
                <a:latin typeface="Times New Roman"/>
              </a:rPr>
              <a:t>принадлежащие служащему, его супруге </a:t>
            </a:r>
          </a:p>
          <a:p>
            <a:pPr algn="just">
              <a:defRPr/>
            </a:pPr>
            <a:r>
              <a:rPr sz="2200">
                <a:latin typeface="Times New Roman"/>
              </a:rPr>
              <a:t>(супругу) и (или) несовершеннолетним детям </a:t>
            </a:r>
          </a:p>
          <a:p>
            <a:pPr algn="just">
              <a:defRPr/>
            </a:pPr>
            <a:r>
              <a:rPr sz="2200">
                <a:latin typeface="Times New Roman"/>
              </a:rPr>
              <a:t>на праве собственности, независимо от того, </a:t>
            </a:r>
          </a:p>
          <a:p>
            <a:pPr algn="just">
              <a:defRPr/>
            </a:pPr>
            <a:r>
              <a:rPr sz="2200">
                <a:latin typeface="Times New Roman"/>
              </a:rPr>
              <a:t>когда они были приобретены, в каком регионе </a:t>
            </a:r>
          </a:p>
          <a:p>
            <a:pPr algn="just">
              <a:defRPr/>
            </a:pPr>
            <a:r>
              <a:rPr sz="2200">
                <a:latin typeface="Times New Roman"/>
              </a:rPr>
              <a:t>Российской Федерации или в каком государстве зарегистрированы. </a:t>
            </a:r>
          </a:p>
          <a:p>
            <a:pPr marL="283879" indent="-283879" algn="just">
              <a:buFont typeface="Wingdings"/>
              <a:buChar char="ü"/>
              <a:defRPr/>
            </a:pPr>
            <a:r>
              <a:rPr sz="2200">
                <a:latin typeface="Times New Roman"/>
              </a:rPr>
              <a:t>Рекомендуется </a:t>
            </a:r>
            <a:r>
              <a:rPr sz="2200" b="1">
                <a:latin typeface="Times New Roman"/>
              </a:rPr>
              <a:t>заблаговременно проверить наличие и достоверность документов о праве собственности</a:t>
            </a:r>
            <a:r>
              <a:rPr sz="2200">
                <a:latin typeface="Times New Roman"/>
              </a:rPr>
              <a:t> и/или выписки из Единого государственного реестра недвижимости (ЕГРН)</a:t>
            </a:r>
            <a:endParaRPr sz="2200">
              <a:latin typeface="Times New Roman"/>
              <a:cs typeface="Times New Roman"/>
            </a:endParaRPr>
          </a:p>
          <a:p>
            <a:pPr marL="283879" indent="-283879" algn="just">
              <a:buFont typeface="Wingdings"/>
              <a:buChar char="ü"/>
              <a:defRPr/>
            </a:pPr>
            <a:r>
              <a:rPr sz="2200" b="1">
                <a:latin typeface="Times New Roman"/>
              </a:rPr>
              <a:t>Указанию</a:t>
            </a:r>
            <a:r>
              <a:rPr sz="2200">
                <a:latin typeface="Times New Roman"/>
              </a:rPr>
              <a:t> также </a:t>
            </a:r>
            <a:r>
              <a:rPr sz="2200" b="1">
                <a:latin typeface="Times New Roman"/>
              </a:rPr>
              <a:t>подлежит недвижимое имущество, полученное в порядке наследования</a:t>
            </a:r>
            <a:r>
              <a:rPr sz="2200">
                <a:latin typeface="Times New Roman"/>
              </a:rPr>
              <a:t> (принято наследство) </a:t>
            </a:r>
            <a:r>
              <a:rPr sz="2200" b="1">
                <a:latin typeface="Times New Roman"/>
              </a:rPr>
              <a:t>или по решению суда</a:t>
            </a:r>
            <a:r>
              <a:rPr sz="2200">
                <a:latin typeface="Times New Roman"/>
              </a:rPr>
              <a:t> (вступило в законную силу), </a:t>
            </a:r>
            <a:r>
              <a:rPr sz="2200" b="1">
                <a:latin typeface="Times New Roman"/>
              </a:rPr>
              <a:t>право собственности на которое не зарегистрировано</a:t>
            </a:r>
            <a:r>
              <a:rPr sz="2200">
                <a:latin typeface="Times New Roman"/>
              </a:rPr>
              <a:t> в установленном порядке (не осуществлена регистрация в Росреестре).</a:t>
            </a:r>
            <a:endParaRPr sz="2200">
              <a:latin typeface="Times New Roman"/>
              <a:cs typeface="Times New Roman"/>
            </a:endParaRPr>
          </a:p>
          <a:p>
            <a:pPr marL="283878" indent="-283878" algn="l">
              <a:buAutoNum type="arabicPeriod"/>
              <a:defRPr/>
            </a:pPr>
            <a:endParaRPr lang="en-US">
              <a:latin typeface="Times New Roman"/>
              <a:cs typeface="Times New Roman"/>
            </a:endParaRPr>
          </a:p>
        </p:txBody>
      </p:sp>
      <p:pic>
        <p:nvPicPr>
          <p:cNvPr id="652828748" name="Рисунок 65282874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447916" y="1585735"/>
            <a:ext cx="2504348" cy="1646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1595261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8" y="211650"/>
            <a:ext cx="7911765" cy="11372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lang="ru-RU" sz="36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РАЗДЕЛ 3</a:t>
            </a:r>
            <a:r>
              <a:rPr lang="ru-RU" sz="36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СВЕДЕНИЯ  ОБ  ИМУЩЕСТВЕ </a:t>
            </a:r>
            <a:endParaRPr sz="2800" b="0"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Подраздел 3.1. Недвижимое имущество</a:t>
            </a:r>
            <a:endParaRPr/>
          </a:p>
        </p:txBody>
      </p:sp>
      <p:sp>
        <p:nvSpPr>
          <p:cNvPr id="1087316951" name="TextBox 1087316950"/>
          <p:cNvSpPr txBox="1"/>
          <p:nvPr/>
        </p:nvSpPr>
        <p:spPr bwMode="auto">
          <a:xfrm>
            <a:off x="494789" y="1455731"/>
            <a:ext cx="8394668" cy="52733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283879" indent="-283879" algn="just">
              <a:buFont typeface="Wingdings"/>
              <a:buChar char="ü"/>
              <a:defRPr/>
            </a:pPr>
            <a:r>
              <a:rPr sz="2000">
                <a:solidFill>
                  <a:srgbClr val="000000"/>
                </a:solidFill>
                <a:latin typeface="Times New Roman"/>
                <a:cs typeface="Times New Roman"/>
              </a:rPr>
              <a:t>При наличии в собственности </a:t>
            </a:r>
            <a:r>
              <a:rPr sz="2000" b="0">
                <a:solidFill>
                  <a:srgbClr val="000000"/>
                </a:solidFill>
                <a:latin typeface="Times New Roman"/>
                <a:cs typeface="Times New Roman"/>
              </a:rPr>
              <a:t>жилого или садового дома, ко</a:t>
            </a:r>
            <a:r>
              <a:rPr sz="2000">
                <a:solidFill>
                  <a:srgbClr val="000000"/>
                </a:solidFill>
                <a:latin typeface="Times New Roman"/>
                <a:cs typeface="Times New Roman"/>
              </a:rPr>
              <a:t>торые указываются в пункте 2 данного раздела, </a:t>
            </a:r>
            <a:r>
              <a:rPr sz="2000" b="1">
                <a:solidFill>
                  <a:srgbClr val="000000"/>
                </a:solidFill>
                <a:latin typeface="Times New Roman"/>
                <a:cs typeface="Times New Roman"/>
              </a:rPr>
              <a:t>должен быть указан соответствующий земельный участок, на котором он расположен</a:t>
            </a:r>
            <a:r>
              <a:rPr sz="2000">
                <a:solidFill>
                  <a:srgbClr val="000000"/>
                </a:solidFill>
                <a:latin typeface="Times New Roman"/>
                <a:cs typeface="Times New Roman"/>
              </a:rPr>
              <a:t> (под индивидуальное жилищное строительство или садовый). Данный земельный участок </a:t>
            </a:r>
            <a:r>
              <a:rPr sz="2000">
                <a:latin typeface="Times New Roman"/>
              </a:rPr>
              <a:t>в зависимости от наличия зарегистрированного права собственности подлежит указанию </a:t>
            </a:r>
            <a:r>
              <a:rPr sz="2000" b="1">
                <a:latin typeface="Times New Roman"/>
              </a:rPr>
              <a:t>в подразделе 3.1 раздела 3 или подразделе 6.1 раздела 6 справки</a:t>
            </a:r>
            <a:r>
              <a:rPr sz="2000">
                <a:latin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283879" indent="-283879" algn="just">
              <a:buFont typeface="Wingdings"/>
              <a:buChar char="ü"/>
              <a:defRPr/>
            </a:pPr>
            <a:r>
              <a:rPr sz="2000" b="0">
                <a:latin typeface="Times New Roman"/>
              </a:rPr>
              <a:t>Местонахождение (адрес) и площадь объекта недвижимого имущества </a:t>
            </a:r>
            <a:r>
              <a:rPr sz="2000" b="1">
                <a:latin typeface="Times New Roman"/>
              </a:rPr>
              <a:t>указывается согласно правоустанавливающим документам</a:t>
            </a:r>
            <a:r>
              <a:rPr sz="2000">
                <a:latin typeface="Times New Roman"/>
                <a:cs typeface="Times New Roman"/>
              </a:rPr>
              <a:t>.</a:t>
            </a:r>
          </a:p>
          <a:p>
            <a:pPr marL="283879" indent="-283879" algn="just">
              <a:buFont typeface="Wingdings"/>
              <a:buChar char="ü"/>
              <a:defRPr/>
            </a:pPr>
            <a:r>
              <a:rPr sz="2000">
                <a:latin typeface="Times New Roman"/>
              </a:rPr>
              <a:t>Обязанность сообщать сведения об источнике средств, за счет которых приобретено недвижимое имущество, распространяется только в отношении имущества, находящегося </a:t>
            </a:r>
            <a:r>
              <a:rPr sz="2000" b="1">
                <a:latin typeface="Times New Roman"/>
              </a:rPr>
              <a:t>исключительно</a:t>
            </a:r>
            <a:r>
              <a:rPr sz="2000">
                <a:latin typeface="Times New Roman"/>
              </a:rPr>
              <a:t> за пределами территории Российской Федерации.</a:t>
            </a:r>
            <a:r>
              <a:rPr sz="2000">
                <a:latin typeface="Times New Roman"/>
                <a:cs typeface="Times New Roman"/>
              </a:rPr>
              <a:t> </a:t>
            </a:r>
            <a:r>
              <a:rPr sz="2000">
                <a:latin typeface="Times New Roman"/>
              </a:rPr>
              <a:t>Сведения о вышеуказанном источнике отображаются в справке ежегодно, вне зависимости от года приобретения имущества.</a:t>
            </a:r>
            <a:endParaRPr sz="2000">
              <a:latin typeface="Times New Roman"/>
              <a:cs typeface="Times New Roman"/>
            </a:endParaRPr>
          </a:p>
          <a:p>
            <a:pPr marL="283878" indent="-283878" algn="just">
              <a:buAutoNum type="arabicPeriod"/>
              <a:defRPr/>
            </a:pPr>
            <a:endParaRPr sz="2000">
              <a:latin typeface="Times New Roman"/>
              <a:cs typeface="Times New Roman"/>
            </a:endParaRPr>
          </a:p>
          <a:p>
            <a:pPr marL="283878" indent="-283878" algn="l">
              <a:buAutoNum type="arabicPeriod"/>
              <a:defRPr/>
            </a:pP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1009698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8" y="211650"/>
            <a:ext cx="7911765" cy="11372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lang="ru-RU" sz="36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РАЗДЕЛ 3</a:t>
            </a:r>
            <a:r>
              <a:rPr lang="ru-RU" sz="36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СВЕДЕНИЯ  ОБ  ИМУЩЕСТВЕ </a:t>
            </a:r>
            <a:endParaRPr sz="2800" b="0"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Подраздел 3.2. Транспортные средства</a:t>
            </a:r>
            <a:endParaRPr/>
          </a:p>
        </p:txBody>
      </p:sp>
      <p:sp>
        <p:nvSpPr>
          <p:cNvPr id="1291997713" name="TextBox 1291997712"/>
          <p:cNvSpPr txBox="1"/>
          <p:nvPr/>
        </p:nvSpPr>
        <p:spPr bwMode="auto">
          <a:xfrm>
            <a:off x="388956" y="1455731"/>
            <a:ext cx="4801735" cy="25301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sz="1600" b="1">
                <a:solidFill>
                  <a:srgbClr val="000000"/>
                </a:solidFill>
                <a:latin typeface="Times New Roman"/>
              </a:rPr>
              <a:t>Указываются сведения о транспортных средствах, находящихся в собственности. </a:t>
            </a:r>
          </a:p>
          <a:p>
            <a:pPr algn="just">
              <a:defRPr/>
            </a:pPr>
            <a:r>
              <a:rPr sz="1600" b="1">
                <a:solidFill>
                  <a:srgbClr val="000000"/>
                </a:solidFill>
                <a:latin typeface="Times New Roman"/>
              </a:rPr>
              <a:t>Транспортные средства, </a:t>
            </a:r>
            <a:r>
              <a:rPr sz="1600" b="1">
                <a:latin typeface="Times New Roman"/>
              </a:rPr>
              <a:t>переданные </a:t>
            </a:r>
            <a:br>
              <a:rPr sz="1600" b="1">
                <a:latin typeface="Times New Roman"/>
              </a:rPr>
            </a:br>
            <a:r>
              <a:rPr sz="1600" b="1">
                <a:latin typeface="Times New Roman"/>
              </a:rPr>
              <a:t>в пользование по доверенности,</a:t>
            </a:r>
            <a:r>
              <a:rPr sz="1600" b="1">
                <a:solidFill>
                  <a:srgbClr val="000000"/>
                </a:solidFill>
                <a:latin typeface="Times New Roman"/>
              </a:rPr>
              <a:t> находящиеся </a:t>
            </a:r>
            <a:br>
              <a:rPr sz="1600" b="1">
                <a:solidFill>
                  <a:srgbClr val="000000"/>
                </a:solidFill>
                <a:latin typeface="Times New Roman"/>
              </a:rPr>
            </a:br>
            <a:r>
              <a:rPr sz="1600" b="1">
                <a:solidFill>
                  <a:srgbClr val="000000"/>
                </a:solidFill>
                <a:latin typeface="Times New Roman"/>
              </a:rPr>
              <a:t>в угоне, в залоге у банка, полностью негодные </a:t>
            </a:r>
            <a:br>
              <a:rPr sz="1600" b="1">
                <a:solidFill>
                  <a:srgbClr val="000000"/>
                </a:solidFill>
                <a:latin typeface="Times New Roman"/>
              </a:rPr>
            </a:br>
            <a:r>
              <a:rPr sz="1600" b="1">
                <a:solidFill>
                  <a:srgbClr val="000000"/>
                </a:solidFill>
                <a:latin typeface="Times New Roman"/>
              </a:rPr>
              <a:t>к </a:t>
            </a:r>
            <a:r>
              <a:rPr sz="1600" b="1">
                <a:latin typeface="Times New Roman"/>
              </a:rPr>
              <a:t>эксплуатации, снятые с регистрационного учета и т.д</a:t>
            </a:r>
            <a:r>
              <a:rPr sz="1600">
                <a:latin typeface="Times New Roman"/>
              </a:rPr>
              <a:t>., собственником которых является служащий, его супруга (супруг), несовершеннолетний ребенок, </a:t>
            </a:r>
            <a:r>
              <a:rPr sz="1600" b="1">
                <a:latin typeface="Times New Roman"/>
              </a:rPr>
              <a:t>также подлежат указанию в справке. </a:t>
            </a:r>
            <a:endParaRPr sz="2000" b="1">
              <a:latin typeface="Times New Roman"/>
              <a:cs typeface="Times New Roman"/>
            </a:endParaRPr>
          </a:p>
        </p:txBody>
      </p:sp>
      <p:pic>
        <p:nvPicPr>
          <p:cNvPr id="1810836575" name="Рисунок 181083657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83749" y="1603900"/>
            <a:ext cx="3362004" cy="1932696"/>
          </a:xfrm>
          <a:prstGeom prst="rect">
            <a:avLst/>
          </a:prstGeom>
        </p:spPr>
      </p:pic>
      <p:sp>
        <p:nvSpPr>
          <p:cNvPr id="473666147" name="TextBox 473666146"/>
          <p:cNvSpPr txBox="1"/>
          <p:nvPr/>
        </p:nvSpPr>
        <p:spPr bwMode="auto">
          <a:xfrm>
            <a:off x="4322430" y="4303887"/>
            <a:ext cx="4412241" cy="16157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sz="1400">
                <a:solidFill>
                  <a:srgbClr val="000000"/>
                </a:solidFill>
                <a:latin typeface="Times New Roman"/>
              </a:rPr>
              <a:t> </a:t>
            </a:r>
            <a:r>
              <a:rPr sz="2000">
                <a:latin typeface="Times New Roman"/>
              </a:rPr>
              <a:t>В строке </a:t>
            </a:r>
            <a:r>
              <a:rPr sz="2000" b="1">
                <a:latin typeface="Times New Roman"/>
              </a:rPr>
              <a:t>«Иные транспортные средства»</a:t>
            </a:r>
            <a:r>
              <a:rPr sz="2000">
                <a:latin typeface="Times New Roman"/>
              </a:rPr>
              <a:t> подлежат указанию, </a:t>
            </a:r>
            <a:br>
              <a:rPr sz="2000">
                <a:latin typeface="Times New Roman"/>
              </a:rPr>
            </a:br>
            <a:r>
              <a:rPr sz="2000">
                <a:latin typeface="Times New Roman"/>
              </a:rPr>
              <a:t>в частности, прицепы, зарегистрированные в установленном порядке.</a:t>
            </a:r>
          </a:p>
        </p:txBody>
      </p:sp>
      <p:pic>
        <p:nvPicPr>
          <p:cNvPr id="1276276531" name="Рисунок 127627653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28573" y="4000327"/>
            <a:ext cx="3714647" cy="2314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8944082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8" y="211650"/>
            <a:ext cx="7911765" cy="11372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lang="ru-RU" sz="36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РАЗДЕЛ 3</a:t>
            </a:r>
            <a:r>
              <a:rPr lang="ru-RU" sz="36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СВЕДЕНИЯ  ОБ  ИМУЩЕСТВЕ </a:t>
            </a:r>
            <a:endParaRPr sz="2800" b="0"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Подраздел 3.2. Транспортные средства</a:t>
            </a:r>
            <a:endParaRPr/>
          </a:p>
        </p:txBody>
      </p:sp>
      <p:sp>
        <p:nvSpPr>
          <p:cNvPr id="1974222205" name="TextBox 1974222204"/>
          <p:cNvSpPr txBox="1"/>
          <p:nvPr/>
        </p:nvSpPr>
        <p:spPr bwMode="auto">
          <a:xfrm>
            <a:off x="388957" y="1455732"/>
            <a:ext cx="5198251" cy="22863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sz="1600">
                <a:latin typeface="Times New Roman"/>
              </a:rPr>
              <a:t>Регистрация транспортных средств носит учетный характер и не служит основанием для возникновения (прекращения) на них права собственности. Таким образом, в случае, например, если служащий до 31 декабря 2023 года включительно продал легковой автомобиль, а новый собственник зарегистрировал такое транспортное средство только в январе 2024 года, то данный объект </a:t>
            </a:r>
            <a:r>
              <a:rPr sz="1600" b="1">
                <a:latin typeface="Times New Roman"/>
              </a:rPr>
              <a:t>не подлежит отражению</a:t>
            </a:r>
            <a:r>
              <a:rPr sz="1600">
                <a:latin typeface="Times New Roman"/>
              </a:rPr>
              <a:t> в подразделе 3.2 раздела 3 справки служащего. </a:t>
            </a:r>
            <a:endParaRPr sz="1600"/>
          </a:p>
        </p:txBody>
      </p:sp>
      <p:pic>
        <p:nvPicPr>
          <p:cNvPr id="1739031858" name="Рисунок 173903185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91260" y="3942291"/>
            <a:ext cx="3601864" cy="2275416"/>
          </a:xfrm>
          <a:prstGeom prst="rect">
            <a:avLst/>
          </a:prstGeom>
        </p:spPr>
      </p:pic>
      <p:sp>
        <p:nvSpPr>
          <p:cNvPr id="1550501648" name="TextBox 1550501647"/>
          <p:cNvSpPr txBox="1"/>
          <p:nvPr/>
        </p:nvSpPr>
        <p:spPr bwMode="auto">
          <a:xfrm>
            <a:off x="4313610" y="3942290"/>
            <a:ext cx="4414401" cy="21034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sz="2200">
                <a:latin typeface="Times New Roman"/>
              </a:rPr>
              <a:t>Подвесной лодочный мотор не является ни объектом недвижимого имущества, ни транспортным средством и в этой связи </a:t>
            </a:r>
            <a:r>
              <a:rPr sz="2200" b="1">
                <a:latin typeface="Times New Roman"/>
              </a:rPr>
              <a:t>не подлежит отражению в справке.</a:t>
            </a:r>
            <a:endParaRPr sz="2200" b="1">
              <a:latin typeface="Times New Roman"/>
              <a:cs typeface="Times New Roman"/>
            </a:endParaRPr>
          </a:p>
        </p:txBody>
      </p:sp>
      <p:pic>
        <p:nvPicPr>
          <p:cNvPr id="1401724047" name="Рисунок 140172404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785555" y="1455733"/>
            <a:ext cx="2808909" cy="18609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229396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7" y="211649"/>
            <a:ext cx="7911765" cy="157869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lang="ru-RU" sz="36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РАЗДЕЛ 3</a:t>
            </a:r>
            <a:r>
              <a:rPr lang="ru-RU" sz="36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СВЕДЕНИЯ  ОБ  ИМУЩЕСТВЕ </a:t>
            </a:r>
            <a:endParaRPr sz="2800" b="0"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Подраздел 3.3. </a:t>
            </a:r>
            <a:r>
              <a:rPr sz="2000" b="0">
                <a:latin typeface="Times New Roman"/>
              </a:rPr>
              <a:t>Цифровые финансовые активы, цифровые права, включающие одновременно цифровые финансовые активы и иные цифровые права</a:t>
            </a:r>
            <a:endParaRPr sz="2000" b="0"/>
          </a:p>
        </p:txBody>
      </p:sp>
      <p:sp>
        <p:nvSpPr>
          <p:cNvPr id="2100560336" name="TextBox 2100560335"/>
          <p:cNvSpPr txBox="1"/>
          <p:nvPr/>
        </p:nvSpPr>
        <p:spPr bwMode="auto">
          <a:xfrm>
            <a:off x="300762" y="1978596"/>
            <a:ext cx="6668135" cy="13109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sz="1600" b="1">
                <a:latin typeface="Times New Roman"/>
                <a:cs typeface="Times New Roman"/>
              </a:rPr>
              <a:t>Цифровые права</a:t>
            </a:r>
            <a:r>
              <a:rPr sz="1600">
                <a:latin typeface="Times New Roman"/>
                <a:cs typeface="Times New Roman"/>
              </a:rPr>
              <a:t> - названные в таком качестве в законе обязательственные и иные права, содержание и условия осуществления которых определяются в соответствии с правилами информационной системы, отвечающей установленным законом признакам. </a:t>
            </a:r>
            <a:br>
              <a:rPr sz="1600">
                <a:latin typeface="Times New Roman"/>
                <a:cs typeface="Times New Roman"/>
              </a:rPr>
            </a:br>
            <a:r>
              <a:rPr sz="1600">
                <a:latin typeface="Times New Roman"/>
                <a:cs typeface="Times New Roman"/>
              </a:rPr>
              <a:t>(ст. 141.1 Гражданского кодекса Российской Федерации)</a:t>
            </a:r>
          </a:p>
        </p:txBody>
      </p:sp>
      <p:sp>
        <p:nvSpPr>
          <p:cNvPr id="1253840599" name="TextBox 1253840598"/>
          <p:cNvSpPr txBox="1"/>
          <p:nvPr/>
        </p:nvSpPr>
        <p:spPr bwMode="auto">
          <a:xfrm>
            <a:off x="2223401" y="3289594"/>
            <a:ext cx="6731753" cy="3505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sz="1600" b="1">
                <a:latin typeface="Times New Roman"/>
                <a:cs typeface="Times New Roman"/>
              </a:rPr>
              <a:t>Цифровые финансовые активы</a:t>
            </a:r>
            <a:r>
              <a:rPr sz="1600">
                <a:latin typeface="Times New Roman"/>
                <a:cs typeface="Times New Roman"/>
              </a:rPr>
              <a:t> - цифровые права, включающие денежные требования, возможность осуществления прав по эмиссионным ценным бумагам, права участия в капитале непубличного акционерного общества, право требовать передачи эмиссионных ценных бумаг, которые предусмотрены решением о выпуске цифровых финансовых активов в порядке, установленном указанным Федеральным законом, выпуск, учет и обращение которых возможны только путем внесения (изменения) записей в информационную систему на основе распределенного реестра, а также в иные информационные системы, в том числе цифровые финансовые активы, выпущенные в информационных системах, организованных в соответствии с иностранным правом.</a:t>
            </a:r>
            <a:r>
              <a:rPr sz="1600">
                <a:latin typeface="Times New Roman"/>
              </a:rPr>
              <a:t> </a:t>
            </a:r>
            <a:br>
              <a:rPr sz="1600">
                <a:latin typeface="Times New Roman"/>
              </a:rPr>
            </a:br>
            <a:r>
              <a:rPr lang="ru-RU" sz="16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(ст. 1 Федерального закона от 31.07.2020 № 259-ФЗ «О цифровых финансовых активах, цифровой валюте и о внесении изменений в отдельные законодательные акты Российской Федерации»)</a:t>
            </a:r>
            <a:endParaRPr sz="1600" b="1">
              <a:latin typeface="Times New Roman"/>
              <a:cs typeface="Times New Roman"/>
            </a:endParaRPr>
          </a:p>
        </p:txBody>
      </p:sp>
      <p:pic>
        <p:nvPicPr>
          <p:cNvPr id="394169437" name="Рисунок 39416943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24845" y="3711222"/>
            <a:ext cx="1866265" cy="2246129"/>
          </a:xfrm>
          <a:prstGeom prst="rect">
            <a:avLst/>
          </a:prstGeom>
        </p:spPr>
      </p:pic>
      <p:pic>
        <p:nvPicPr>
          <p:cNvPr id="2103673731" name="Рисунок 210367373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966020" y="1978596"/>
            <a:ext cx="1816493" cy="1187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5511033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7" y="211649"/>
            <a:ext cx="7911765" cy="157869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lang="ru-RU" sz="36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РАЗДЕЛ 3</a:t>
            </a:r>
            <a:r>
              <a:rPr lang="ru-RU" sz="36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СВЕДЕНИЯ  ОБ  ИМУЩЕСТВЕ </a:t>
            </a:r>
            <a:endParaRPr sz="2800" b="0"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Подраздел 3.4. </a:t>
            </a:r>
            <a:r>
              <a:rPr sz="2400" b="0">
                <a:latin typeface="Times New Roman"/>
              </a:rPr>
              <a:t>Утилитарные цифровые права</a:t>
            </a:r>
            <a:endParaRPr sz="2400" b="0"/>
          </a:p>
        </p:txBody>
      </p:sp>
      <p:sp>
        <p:nvSpPr>
          <p:cNvPr id="1565448918" name="TextBox 1565448917"/>
          <p:cNvSpPr txBox="1"/>
          <p:nvPr/>
        </p:nvSpPr>
        <p:spPr bwMode="auto">
          <a:xfrm>
            <a:off x="635901" y="1978596"/>
            <a:ext cx="7953518" cy="1920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sz="2000" b="1">
                <a:latin typeface="Times New Roman"/>
                <a:cs typeface="Times New Roman"/>
              </a:rPr>
              <a:t>Приобретение утилитарных цифровых прав является одним из способов инвестирования с использованием инвестиционной платформы</a:t>
            </a:r>
            <a:r>
              <a:rPr sz="2000">
                <a:latin typeface="Times New Roman"/>
                <a:cs typeface="Times New Roman"/>
              </a:rPr>
              <a:t> в соответствии со статьей 5 Федерального закона от 02.08.2019 № 259-ФЗ «О привлечении инвестиций с использованием инвестиционных платформ и о внесении изменений в отдельные законодательные акты Российской Федерации». </a:t>
            </a:r>
            <a:endParaRPr sz="1800"/>
          </a:p>
        </p:txBody>
      </p:sp>
      <p:sp>
        <p:nvSpPr>
          <p:cNvPr id="743365639" name="TextBox 743365638"/>
          <p:cNvSpPr txBox="1"/>
          <p:nvPr/>
        </p:nvSpPr>
        <p:spPr bwMode="auto">
          <a:xfrm>
            <a:off x="2161665" y="3289594"/>
            <a:ext cx="6732114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endParaRPr sz="1600" b="1">
              <a:latin typeface="Times New Roman"/>
              <a:cs typeface="Times New Roman"/>
            </a:endParaRPr>
          </a:p>
        </p:txBody>
      </p:sp>
      <p:pic>
        <p:nvPicPr>
          <p:cNvPr id="1821195067" name="Рисунок 182119506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530729" y="3987281"/>
            <a:ext cx="1938792" cy="1090570"/>
          </a:xfrm>
          <a:prstGeom prst="rect">
            <a:avLst/>
          </a:prstGeom>
        </p:spPr>
      </p:pic>
      <p:sp>
        <p:nvSpPr>
          <p:cNvPr id="298221761" name="TextBox 298221760"/>
          <p:cNvSpPr txBox="1"/>
          <p:nvPr/>
        </p:nvSpPr>
        <p:spPr bwMode="auto">
          <a:xfrm>
            <a:off x="567865" y="5147136"/>
            <a:ext cx="8089229" cy="14633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>
                <a:latin typeface="Times New Roman"/>
                <a:cs typeface="Times New Roman"/>
              </a:rPr>
              <a:t>Инвестирование иными способами (например, путем предоставления займов, путем приобретения эмиссионных ценных бумаг и (или) путем приобретения цифровых финансовых активов) с использованием инвестиционной платформы, отличными от приобретения утилитарных цифровых прав, не указывается в данном подразделе раздела 3 справки. </a:t>
            </a:r>
            <a:endParaRPr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7440680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7" y="211649"/>
            <a:ext cx="7911765" cy="157869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lang="ru-RU" sz="36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РАЗДЕЛ 3</a:t>
            </a:r>
            <a:r>
              <a:rPr lang="ru-RU" sz="36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СВЕДЕНИЯ  ОБ  ИМУЩЕСТВЕ </a:t>
            </a:r>
            <a:endParaRPr sz="2800" b="0"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Подраздел 3.5. </a:t>
            </a:r>
            <a:r>
              <a:rPr sz="2400" b="0">
                <a:latin typeface="Times New Roman"/>
              </a:rPr>
              <a:t>Цифровая валюта</a:t>
            </a:r>
            <a:endParaRPr sz="2400" b="0"/>
          </a:p>
        </p:txBody>
      </p:sp>
      <p:sp>
        <p:nvSpPr>
          <p:cNvPr id="2045774186" name="TextBox 2045774185"/>
          <p:cNvSpPr txBox="1"/>
          <p:nvPr/>
        </p:nvSpPr>
        <p:spPr bwMode="auto">
          <a:xfrm>
            <a:off x="635900" y="1978594"/>
            <a:ext cx="7959277" cy="2682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sz="1700" b="1">
                <a:latin typeface="Times New Roman"/>
                <a:cs typeface="Times New Roman"/>
              </a:rPr>
              <a:t>Цифровая валюта</a:t>
            </a:r>
            <a:r>
              <a:rPr sz="1700">
                <a:latin typeface="Times New Roman"/>
                <a:cs typeface="Times New Roman"/>
              </a:rPr>
              <a:t> - 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в качестве средства платежа, не являющегося денежной единицей Российской Федерации, денежной единицей иностранного государства и (или) международной денежной или расчетной единицей, и (или) в качестве инвестиций и в отношении которых отсутствует лицо, обязанное перед каждым обладателем таких электронных данных, 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правилам.</a:t>
            </a:r>
            <a:endParaRPr sz="1600"/>
          </a:p>
        </p:txBody>
      </p:sp>
      <p:sp>
        <p:nvSpPr>
          <p:cNvPr id="1788259481" name="TextBox 1788259480"/>
          <p:cNvSpPr txBox="1"/>
          <p:nvPr/>
        </p:nvSpPr>
        <p:spPr bwMode="auto">
          <a:xfrm>
            <a:off x="635900" y="5178183"/>
            <a:ext cx="5895348" cy="1067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lang="ru-RU" sz="16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ст. 1 Федерального закона от 31.07.2020 № 259-ФЗ </a:t>
            </a:r>
            <a:br>
              <a:rPr lang="ru-RU" sz="16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6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«О цифровых финансовых активах, цифровой валюте и о внесении изменений в отдельные законодательные акты Российской Федерации»</a:t>
            </a:r>
            <a:endParaRPr sz="1600" b="1">
              <a:latin typeface="Times New Roman"/>
              <a:cs typeface="Times New Roman"/>
            </a:endParaRPr>
          </a:p>
        </p:txBody>
      </p:sp>
      <p:pic>
        <p:nvPicPr>
          <p:cNvPr id="1143465188" name="Рисунок 114346518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62493" y="4903610"/>
            <a:ext cx="1931607" cy="1341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0036053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7" y="211649"/>
            <a:ext cx="7911765" cy="12440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РАЗДЕЛ 4</a:t>
            </a:r>
            <a:r>
              <a:rPr sz="3600" b="0">
                <a:latin typeface="Times New Roman"/>
                <a:ea typeface="Times New Roman"/>
                <a:cs typeface="Times New Roman"/>
              </a:rPr>
              <a:t>  </a:t>
            </a:r>
          </a:p>
          <a:p>
            <a:pPr indent="0" algn="ctr">
              <a:defRPr/>
            </a:pPr>
            <a:r>
              <a:rPr sz="2000" b="0">
                <a:latin typeface="Times New Roman"/>
              </a:rPr>
              <a:t>СВЕДЕНИЯ О СЧЕТАХ В БАНКАХ И ИНЫХ КРЕДИТНЫХ ОРГАНИЗАЦИЯХ</a:t>
            </a:r>
          </a:p>
        </p:txBody>
      </p:sp>
      <p:sp>
        <p:nvSpPr>
          <p:cNvPr id="1262303841" name="TextBox 1262303840"/>
          <p:cNvSpPr txBox="1"/>
          <p:nvPr/>
        </p:nvSpPr>
        <p:spPr bwMode="auto">
          <a:xfrm>
            <a:off x="3369929" y="1746248"/>
            <a:ext cx="5480473" cy="24082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sz="2000">
                <a:latin typeface="Times New Roman"/>
              </a:rPr>
              <a:t>В данном разделе справки отражается информация </a:t>
            </a:r>
            <a:r>
              <a:rPr sz="2000" b="1">
                <a:latin typeface="Times New Roman"/>
              </a:rPr>
              <a:t>обо всех счетах, открытых по состоянию на отчетную дату</a:t>
            </a:r>
            <a:r>
              <a:rPr sz="2000">
                <a:latin typeface="Times New Roman"/>
              </a:rPr>
              <a:t> в банках и иных кредитных организациях на основании гражданско-правового договора на имя лица, в отношении которого представляется справка.</a:t>
            </a:r>
            <a:endParaRPr sz="20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sz="1600">
                <a:solidFill>
                  <a:srgbClr val="000000"/>
                </a:solidFill>
                <a:latin typeface="Times New Roman"/>
              </a:rPr>
              <a:t>Информация о счетах, закрытых по состоянию на отчетную дату, не подлежит отражению в справке. 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96391699" name="Рисунок 79639169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73158" y="1746249"/>
            <a:ext cx="2726216" cy="2408279"/>
          </a:xfrm>
          <a:prstGeom prst="rect">
            <a:avLst/>
          </a:prstGeom>
        </p:spPr>
      </p:pic>
      <p:sp>
        <p:nvSpPr>
          <p:cNvPr id="1656804736" name="TextBox 1656804735"/>
          <p:cNvSpPr txBox="1"/>
          <p:nvPr/>
        </p:nvSpPr>
        <p:spPr bwMode="auto">
          <a:xfrm>
            <a:off x="573156" y="4455018"/>
            <a:ext cx="8318284" cy="2012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indent="360043" algn="just">
              <a:defRPr/>
            </a:pPr>
            <a:r>
              <a:rPr sz="1800">
                <a:latin typeface="Times New Roman"/>
              </a:rPr>
              <a:t>В графе </a:t>
            </a:r>
            <a:r>
              <a:rPr sz="1800" b="1">
                <a:latin typeface="Times New Roman"/>
              </a:rPr>
              <a:t>«Наименование и адрес банка или иной кредитной организации»</a:t>
            </a:r>
            <a:r>
              <a:rPr sz="1800">
                <a:latin typeface="Times New Roman"/>
              </a:rPr>
              <a:t> рекомендуется указывать адрес места нахождения </a:t>
            </a:r>
            <a:br>
              <a:rPr sz="1800">
                <a:latin typeface="Times New Roman"/>
              </a:rPr>
            </a:br>
            <a:r>
              <a:rPr sz="1800">
                <a:latin typeface="Times New Roman"/>
              </a:rPr>
              <a:t>(т.н. «</a:t>
            </a:r>
            <a:r>
              <a:rPr sz="1800" b="1">
                <a:latin typeface="Times New Roman"/>
              </a:rPr>
              <a:t>юридический адрес</a:t>
            </a:r>
            <a:r>
              <a:rPr sz="1800">
                <a:latin typeface="Times New Roman"/>
              </a:rPr>
              <a:t>») банка или иной кредитной организации, в котором (которой) был открыт соответствующий счет.</a:t>
            </a:r>
          </a:p>
          <a:p>
            <a:pPr marL="0" indent="360043" algn="just">
              <a:defRPr/>
            </a:pPr>
            <a:r>
              <a:rPr sz="1800">
                <a:latin typeface="Times New Roman"/>
              </a:rPr>
              <a:t>В СПО «Справки БК» реализована возможность выбрать наименование банка из справочника. </a:t>
            </a:r>
            <a:r>
              <a:rPr sz="1800" b="0">
                <a:latin typeface="Times New Roman"/>
              </a:rPr>
              <a:t>Во избежание допущения ошибок </a:t>
            </a:r>
            <a:r>
              <a:rPr sz="1800" b="1">
                <a:latin typeface="Times New Roman"/>
              </a:rPr>
              <a:t>необходимо пользоваться справочником.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7377604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7" y="211649"/>
            <a:ext cx="7911765" cy="12440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РАЗДЕЛ 4</a:t>
            </a:r>
            <a:r>
              <a:rPr sz="3600" b="0">
                <a:latin typeface="Times New Roman"/>
                <a:ea typeface="Times New Roman"/>
                <a:cs typeface="Times New Roman"/>
              </a:rPr>
              <a:t>  </a:t>
            </a:r>
          </a:p>
          <a:p>
            <a:pPr indent="0" algn="ctr">
              <a:defRPr/>
            </a:pPr>
            <a:r>
              <a:rPr sz="2000" b="0">
                <a:latin typeface="Times New Roman"/>
              </a:rPr>
              <a:t>СВЕДЕНИЯ О СЧЕТАХ В БАНКАХ И ИНЫХ КРЕДИТНЫХ ОРГАНИЗАЦИЯХ</a:t>
            </a:r>
          </a:p>
        </p:txBody>
      </p:sp>
      <p:sp>
        <p:nvSpPr>
          <p:cNvPr id="1323618954" name="TextBox 1323618953"/>
          <p:cNvSpPr txBox="1"/>
          <p:nvPr/>
        </p:nvSpPr>
        <p:spPr bwMode="auto">
          <a:xfrm>
            <a:off x="776741" y="1666872"/>
            <a:ext cx="5943400" cy="47552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sz="1800">
                <a:latin typeface="Times New Roman"/>
              </a:rPr>
              <a:t>Графа </a:t>
            </a:r>
            <a:r>
              <a:rPr sz="1800" b="1">
                <a:latin typeface="Times New Roman"/>
              </a:rPr>
              <a:t>«Сумма поступивших на счет денежных средств (руб.)»</a:t>
            </a:r>
            <a:r>
              <a:rPr sz="1800">
                <a:latin typeface="Times New Roman"/>
              </a:rPr>
              <a:t> заполняется </a:t>
            </a:r>
            <a:r>
              <a:rPr sz="1800" b="1">
                <a:latin typeface="Times New Roman"/>
              </a:rPr>
              <a:t>только</a:t>
            </a:r>
            <a:r>
              <a:rPr sz="1800">
                <a:latin typeface="Times New Roman"/>
              </a:rPr>
              <a:t> в случае, если общая сумма денежных средств, поступивших </a:t>
            </a:r>
            <a:r>
              <a:rPr sz="1800" b="1">
                <a:solidFill>
                  <a:srgbClr val="C00000"/>
                </a:solidFill>
                <a:latin typeface="Times New Roman"/>
              </a:rPr>
              <a:t>на счета</a:t>
            </a:r>
            <a:r>
              <a:rPr sz="1800">
                <a:latin typeface="Times New Roman"/>
              </a:rPr>
              <a:t> за отчетный период, </a:t>
            </a:r>
            <a:r>
              <a:rPr sz="1800" b="1">
                <a:latin typeface="Times New Roman"/>
              </a:rPr>
              <a:t>превышает общий доход служащего, его супруги (супруга) и несовершеннолетних детей </a:t>
            </a:r>
            <a:r>
              <a:rPr sz="1800">
                <a:latin typeface="Times New Roman"/>
              </a:rPr>
              <a:t>за отчетный период и два предшествующих ему года. Например, при представлении Сведений в 2024 году графа «</a:t>
            </a:r>
            <a:r>
              <a:rPr sz="1800" b="1">
                <a:latin typeface="Times New Roman"/>
              </a:rPr>
              <a:t>Сумма поступивших на счет денежных средств (руб.)»</a:t>
            </a:r>
            <a:r>
              <a:rPr sz="1800">
                <a:latin typeface="Times New Roman"/>
              </a:rPr>
              <a:t> заполняется в отношении всех счетов, указанных в справке конкретного лица (т.е. открытых по состоянию на отчетную дату), в случае, если сумма денежных средств, поступивших на такие счета в 2023 году, превышает общий доход служащего, его супруги (супруга) и несовершеннолетних детей за 2021, 2022 и 2023 годы </a:t>
            </a:r>
            <a:br>
              <a:rPr sz="1800">
                <a:latin typeface="Times New Roman"/>
              </a:rPr>
            </a:br>
            <a:r>
              <a:rPr sz="1800">
                <a:latin typeface="Times New Roman"/>
              </a:rPr>
              <a:t>(</a:t>
            </a:r>
            <a:r>
              <a:rPr sz="1800" b="1">
                <a:solidFill>
                  <a:srgbClr val="C00000"/>
                </a:solidFill>
                <a:latin typeface="Times New Roman"/>
              </a:rPr>
              <a:t>в таком случае в отношении каждого счета указывается сумма поступивших на него в 2023 году денежных средств</a:t>
            </a:r>
            <a:r>
              <a:rPr sz="1800">
                <a:latin typeface="Times New Roman"/>
              </a:rPr>
              <a:t>). 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73920365" name="TextBox 773920364"/>
          <p:cNvSpPr txBox="1"/>
          <p:nvPr/>
        </p:nvSpPr>
        <p:spPr bwMode="auto">
          <a:xfrm>
            <a:off x="6717269" y="3095623"/>
            <a:ext cx="2113606" cy="31397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Отменена обязанность прикладывать </a:t>
            </a:r>
            <a:r>
              <a:rPr sz="2000" b="1">
                <a:solidFill>
                  <a:srgbClr val="C00000"/>
                </a:solidFill>
                <a:latin typeface="Times New Roman"/>
              </a:rPr>
              <a:t>к справке </a:t>
            </a:r>
            <a:r>
              <a:rPr sz="2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выписки </a:t>
            </a:r>
            <a:r>
              <a:rPr sz="2000" b="1">
                <a:solidFill>
                  <a:srgbClr val="C00000"/>
                </a:solidFill>
                <a:latin typeface="Times New Roman"/>
              </a:rPr>
              <a:t> о движении денежных средств за отчетный период</a:t>
            </a:r>
            <a:endParaRPr sz="2000" b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1515466203" name="Рисунок 151546620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717270" y="1666874"/>
            <a:ext cx="1868591" cy="1331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8349311" name="Прямоугольник 3"/>
          <p:cNvSpPr>
            <a:spLocks noGrp="1" noChangeShapeType="1"/>
          </p:cNvSpPr>
          <p:nvPr/>
        </p:nvSpPr>
        <p:spPr bwMode="auto">
          <a:xfrm>
            <a:off x="2286000" y="1028700"/>
            <a:ext cx="4576680" cy="6404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endParaRPr lang="en-US"/>
          </a:p>
          <a:p>
            <a:pPr lvl="0">
              <a:defRPr/>
            </a:pPr>
            <a:endParaRPr/>
          </a:p>
        </p:txBody>
      </p:sp>
      <p:sp>
        <p:nvSpPr>
          <p:cNvPr id="758472929" name="Прямоугольник 5"/>
          <p:cNvSpPr>
            <a:spLocks noGrp="1" noChangeShapeType="1"/>
          </p:cNvSpPr>
          <p:nvPr/>
        </p:nvSpPr>
        <p:spPr bwMode="auto">
          <a:xfrm>
            <a:off x="552301" y="1497446"/>
            <a:ext cx="8066997" cy="5413564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marL="283879" lvl="0" indent="-283879">
              <a:lnSpc>
                <a:spcPct val="114999"/>
              </a:lnSpc>
              <a:buAutoNum type="arabicPeriod"/>
              <a:defRPr/>
            </a:pPr>
            <a:r>
              <a:rPr sz="36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Версия Справки БК - 2.5.5</a:t>
            </a:r>
            <a:endParaRPr sz="360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83878" lvl="0" indent="-283878" algn="just">
              <a:lnSpc>
                <a:spcPct val="114999"/>
              </a:lnSpc>
              <a:buAutoNum type="arabicPeriod"/>
              <a:defRPr/>
            </a:pPr>
            <a:r>
              <a:rPr sz="36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Справка подается «</a:t>
            </a:r>
            <a:r>
              <a:rPr sz="3600" b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Губернатору </a:t>
            </a:r>
            <a:br>
              <a:rPr sz="3600" b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</a:br>
            <a:r>
              <a:rPr sz="3600" b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Ханты-Мансийского автономного округа - Югры</a:t>
            </a:r>
            <a:r>
              <a:rPr sz="36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»</a:t>
            </a:r>
            <a:endParaRPr sz="320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283878" lvl="0" indent="-283878" algn="just">
              <a:lnSpc>
                <a:spcPct val="114999"/>
              </a:lnSpc>
              <a:buAutoNum type="arabicPeriod"/>
              <a:defRPr/>
            </a:pPr>
            <a:r>
              <a:rPr sz="360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Справка представляется в электронном виде через Портал «Команда Югры» и на бумажном носителе в Уполномоченный орган</a:t>
            </a:r>
          </a:p>
          <a:p>
            <a:pPr lvl="0" algn="ctr">
              <a:defRPr/>
            </a:pPr>
            <a:r>
              <a:rPr sz="1400">
                <a:latin typeface="Times New Roman"/>
                <a:ea typeface="Times New Roman"/>
                <a:cs typeface="Times New Roman"/>
              </a:rPr>
              <a:t> </a:t>
            </a:r>
            <a:endParaRPr/>
          </a:p>
        </p:txBody>
      </p:sp>
      <p:sp>
        <p:nvSpPr>
          <p:cNvPr id="1212920837" name="Скругленный прямоугольник 9"/>
          <p:cNvSpPr>
            <a:spLocks noGrp="1" noChangeShapeType="1"/>
          </p:cNvSpPr>
          <p:nvPr/>
        </p:nvSpPr>
        <p:spPr bwMode="auto">
          <a:xfrm>
            <a:off x="552302" y="161520"/>
            <a:ext cx="6717631" cy="935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sz="4000" b="1">
                <a:latin typeface="Times New Roman"/>
                <a:ea typeface="Times New Roman"/>
                <a:cs typeface="Times New Roman"/>
              </a:rPr>
              <a:t>На что обратить внимание</a:t>
            </a:r>
            <a:endParaRPr sz="4000" b="1">
              <a:latin typeface="Times New Roman"/>
              <a:cs typeface="Times New Roman"/>
            </a:endParaRPr>
          </a:p>
        </p:txBody>
      </p:sp>
      <p:pic>
        <p:nvPicPr>
          <p:cNvPr id="1463854225" name="Рисунок 146385422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454812" y="160668"/>
            <a:ext cx="1460252" cy="1460252"/>
          </a:xfrm>
          <a:prstGeom prst="rect">
            <a:avLst/>
          </a:prstGeom>
        </p:spPr>
      </p:pic>
      <p:pic>
        <p:nvPicPr>
          <p:cNvPr id="281127765" name="Рисунок 28112776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49823" y="1220029"/>
            <a:ext cx="1020109" cy="1020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33290743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6" y="211648"/>
            <a:ext cx="7911765" cy="143758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lang="ru-RU" sz="36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Разъяснения по вопросам, </a:t>
            </a:r>
            <a:endParaRPr sz="3600" b="1" i="0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36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поступившим от служащих</a:t>
            </a:r>
            <a:endParaRPr sz="3600" b="1"/>
          </a:p>
        </p:txBody>
      </p:sp>
      <p:sp>
        <p:nvSpPr>
          <p:cNvPr id="1745763641" name="TextBox 1745763640"/>
          <p:cNvSpPr txBox="1"/>
          <p:nvPr/>
        </p:nvSpPr>
        <p:spPr bwMode="auto">
          <a:xfrm>
            <a:off x="635898" y="1455731"/>
            <a:ext cx="8231598" cy="9452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endParaRPr sz="2000">
              <a:latin typeface="Times New Roman"/>
              <a:cs typeface="Times New Roman"/>
            </a:endParaRPr>
          </a:p>
          <a:p>
            <a:pPr marL="283878" indent="-283878" algn="just">
              <a:buAutoNum type="arabicPeriod"/>
              <a:defRPr/>
            </a:pPr>
            <a:endParaRPr lang="en-US">
              <a:latin typeface="Times New Roman"/>
              <a:cs typeface="Times New Roman"/>
            </a:endParaRPr>
          </a:p>
          <a:p>
            <a:pPr marL="283878" indent="-283878" algn="l">
              <a:buAutoNum type="arabicPeriod"/>
              <a:defRPr/>
            </a:pPr>
            <a:endParaRPr lang="en-US">
              <a:latin typeface="Times New Roman"/>
              <a:cs typeface="Times New Roman"/>
            </a:endParaRPr>
          </a:p>
        </p:txBody>
      </p:sp>
      <p:sp>
        <p:nvSpPr>
          <p:cNvPr id="1626721500" name="TextBox 1626721499"/>
          <p:cNvSpPr txBox="1"/>
          <p:nvPr/>
        </p:nvSpPr>
        <p:spPr bwMode="auto">
          <a:xfrm>
            <a:off x="732184" y="1772704"/>
            <a:ext cx="8173297" cy="42980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endParaRPr sz="1600">
              <a:latin typeface="Times New Roman"/>
              <a:cs typeface="Times New Roman"/>
            </a:endParaRPr>
          </a:p>
          <a:p>
            <a:pPr marL="283878" indent="-283878" algn="just">
              <a:buFont typeface="Wingdings"/>
              <a:buChar char="ü"/>
              <a:defRPr/>
            </a:pPr>
            <a:r>
              <a:rPr lang="ru-RU" sz="20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Необходимо ли указывать в разделе 4 </a:t>
            </a:r>
          </a:p>
          <a:p>
            <a:pPr algn="just">
              <a:defRPr/>
            </a:pPr>
            <a:r>
              <a:rPr lang="ru-RU" sz="20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Пушкинскую карту</a:t>
            </a:r>
            <a:endParaRPr sz="2000" b="1" i="0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283878" indent="-283878" algn="just">
              <a:buFont typeface="Wingdings"/>
              <a:buChar char="ü"/>
              <a:defRPr/>
            </a:pPr>
            <a:endParaRPr sz="20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sz="2000" i="1">
                <a:latin typeface="Times New Roman"/>
                <a:cs typeface="Times New Roman"/>
              </a:rPr>
              <a:t>ответ: при открытии </a:t>
            </a:r>
            <a:r>
              <a:rPr sz="2000" b="1" i="1">
                <a:latin typeface="Times New Roman"/>
                <a:cs typeface="Times New Roman"/>
              </a:rPr>
              <a:t>счета </a:t>
            </a:r>
            <a:r>
              <a:rPr sz="2000" i="1">
                <a:latin typeface="Times New Roman"/>
                <a:cs typeface="Times New Roman"/>
              </a:rPr>
              <a:t>привязанного к </a:t>
            </a:r>
          </a:p>
          <a:p>
            <a:pPr algn="just">
              <a:defRPr/>
            </a:pPr>
            <a:r>
              <a:rPr sz="2000" i="1">
                <a:latin typeface="Times New Roman"/>
                <a:cs typeface="Times New Roman"/>
              </a:rPr>
              <a:t>Пушкинской карте, его необходимо отразить в разделе 4 справки </a:t>
            </a:r>
          </a:p>
          <a:p>
            <a:pPr marL="283878" indent="-283878" algn="just">
              <a:buFont typeface="Wingdings"/>
              <a:buChar char="ü"/>
              <a:defRPr/>
            </a:pPr>
            <a:endParaRPr sz="2000">
              <a:latin typeface="Times New Roman"/>
              <a:cs typeface="Times New Roman"/>
            </a:endParaRPr>
          </a:p>
          <a:p>
            <a:pPr marL="283878" indent="-283878" algn="just">
              <a:buFont typeface="Wingdings"/>
              <a:buChar char="ü"/>
              <a:defRPr/>
            </a:pPr>
            <a:endParaRPr sz="2000">
              <a:latin typeface="Times New Roman"/>
              <a:cs typeface="Times New Roman"/>
            </a:endParaRPr>
          </a:p>
          <a:p>
            <a:pPr marL="283878" indent="-283878" algn="just">
              <a:buFont typeface="Wingdings"/>
              <a:buChar char="ü"/>
              <a:defRPr/>
            </a:pPr>
            <a:r>
              <a:rPr lang="ru-RU" sz="20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Необходимо ли указывать в разделе 4 </a:t>
            </a:r>
          </a:p>
          <a:p>
            <a:pPr algn="just">
              <a:defRPr/>
            </a:pPr>
            <a:r>
              <a:rPr lang="ru-RU" sz="20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карту ОЗОН</a:t>
            </a:r>
            <a:endParaRPr sz="2000" b="1" i="0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283878" indent="-283878" algn="just">
              <a:buFont typeface="Wingdings"/>
              <a:buChar char="ü"/>
              <a:defRPr/>
            </a:pPr>
            <a:endParaRPr sz="2000"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000" b="0" i="1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ответ: при открытии </a:t>
            </a:r>
            <a:r>
              <a:rPr lang="ru-RU" sz="2000" b="1" i="1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счета</a:t>
            </a:r>
            <a:r>
              <a:rPr lang="ru-RU" sz="2000" b="0" i="1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привязанного к карте </a:t>
            </a:r>
          </a:p>
          <a:p>
            <a:pPr algn="just">
              <a:defRPr/>
            </a:pPr>
            <a:r>
              <a:rPr lang="ru-RU" sz="2000" b="0" i="1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ОЗОН, его необходимо отразить в разделе 4 справки</a:t>
            </a:r>
            <a:endParaRPr sz="2000" b="0" i="1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ru-RU" sz="2000" b="0" i="1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698500452" name="Рисунок 169850045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83259" y="2078282"/>
            <a:ext cx="1750908" cy="1167272"/>
          </a:xfrm>
          <a:prstGeom prst="rect">
            <a:avLst/>
          </a:prstGeom>
        </p:spPr>
      </p:pic>
      <p:pic>
        <p:nvPicPr>
          <p:cNvPr id="1119182283" name="Рисунок 111918228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704296" y="4249165"/>
            <a:ext cx="1708835" cy="1280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9126663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8" y="211650"/>
            <a:ext cx="7911765" cy="11372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РАЗДЕЛ 5</a:t>
            </a:r>
            <a:r>
              <a:rPr sz="3600" b="0">
                <a:latin typeface="Times New Roman"/>
                <a:ea typeface="Times New Roman"/>
                <a:cs typeface="Times New Roman"/>
              </a:rPr>
              <a:t>  </a:t>
            </a:r>
          </a:p>
          <a:p>
            <a:pPr algn="ctr">
              <a:defRPr/>
            </a:pPr>
            <a:r>
              <a:rPr sz="3600" b="0">
                <a:latin typeface="Times New Roman"/>
                <a:ea typeface="Times New Roman"/>
                <a:cs typeface="Times New Roman"/>
              </a:rPr>
              <a:t>СВЕДЕНИЯ О ЦЕННЫХ БУМАГАХ</a:t>
            </a:r>
          </a:p>
        </p:txBody>
      </p:sp>
      <p:sp>
        <p:nvSpPr>
          <p:cNvPr id="218059737" name="TextBox 218059736"/>
          <p:cNvSpPr txBox="1"/>
          <p:nvPr/>
        </p:nvSpPr>
        <p:spPr bwMode="auto">
          <a:xfrm>
            <a:off x="635898" y="1570384"/>
            <a:ext cx="4263753" cy="31093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indent="360043" algn="just">
              <a:defRPr/>
            </a:pPr>
            <a:r>
              <a:rPr sz="1800">
                <a:latin typeface="Times New Roman"/>
              </a:rPr>
              <a:t>К ценным бумагам относятся акция, вексель, закладная, инвестиционный пай паевого инвестиционного фонда, коносамент, облигация, чек, сберегательный сертификат, цифровое свидетельство и иные ценные бумаги, названные в таком качестве в законе или признанные таковыми в установленном законом порядке, а также ценные бумаги иностранных эмитентов. </a:t>
            </a:r>
          </a:p>
          <a:p>
            <a:pPr marL="283878" indent="-283878" algn="l">
              <a:buAutoNum type="arabicPeriod"/>
              <a:defRPr/>
            </a:pPr>
            <a:endParaRPr lang="en-US">
              <a:latin typeface="Times New Roman"/>
              <a:cs typeface="Times New Roman"/>
            </a:endParaRPr>
          </a:p>
        </p:txBody>
      </p:sp>
      <p:pic>
        <p:nvPicPr>
          <p:cNvPr id="1934462559" name="Рисунок 193446255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094878" y="1570385"/>
            <a:ext cx="3628454" cy="3047999"/>
          </a:xfrm>
          <a:prstGeom prst="rect">
            <a:avLst/>
          </a:prstGeom>
        </p:spPr>
      </p:pic>
      <p:sp>
        <p:nvSpPr>
          <p:cNvPr id="38224544" name="TextBox 38224543"/>
          <p:cNvSpPr txBox="1"/>
          <p:nvPr/>
        </p:nvSpPr>
        <p:spPr bwMode="auto">
          <a:xfrm>
            <a:off x="844200" y="5074776"/>
            <a:ext cx="7688818" cy="6404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b="1">
                <a:latin typeface="Times New Roman"/>
              </a:rPr>
              <a:t>Государственный сертификат на материнский (семейный) капитал не является ценной бумагой и не подлежит указанию в разделе 5 справки.</a:t>
            </a:r>
            <a:endParaRPr b="1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09455310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7" y="211649"/>
            <a:ext cx="7911765" cy="11372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РАЗДЕЛ 5</a:t>
            </a:r>
            <a:r>
              <a:rPr sz="3600" b="0">
                <a:latin typeface="Times New Roman"/>
                <a:ea typeface="Times New Roman"/>
                <a:cs typeface="Times New Roman"/>
              </a:rPr>
              <a:t>  </a:t>
            </a:r>
          </a:p>
          <a:p>
            <a:pPr algn="ctr">
              <a:defRPr/>
            </a:pPr>
            <a:r>
              <a:rPr sz="1800" b="0">
                <a:latin typeface="Times New Roman"/>
                <a:ea typeface="Times New Roman"/>
                <a:cs typeface="Times New Roman"/>
              </a:rPr>
              <a:t>Подраздел 5.1. Акции и иное участие в коммерческих организациях и фондах</a:t>
            </a:r>
          </a:p>
        </p:txBody>
      </p:sp>
      <p:sp>
        <p:nvSpPr>
          <p:cNvPr id="2047529921" name="TextBox 2047529920"/>
          <p:cNvSpPr txBox="1"/>
          <p:nvPr/>
        </p:nvSpPr>
        <p:spPr bwMode="auto">
          <a:xfrm>
            <a:off x="4410623" y="1522234"/>
            <a:ext cx="4237646" cy="24387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sz="2200">
                <a:latin typeface="Times New Roman"/>
              </a:rPr>
              <a:t>В случае если служащий, его супруг (супруга) и (или) несовершеннолетние дети являются учредителем коммерческой организации, </a:t>
            </a:r>
            <a:r>
              <a:rPr sz="2200" b="1">
                <a:latin typeface="Times New Roman"/>
              </a:rPr>
              <a:t>то данную информацию также необходимо отразить. </a:t>
            </a:r>
            <a:endParaRPr sz="1800" b="1">
              <a:latin typeface="Times New Roman"/>
            </a:endParaRPr>
          </a:p>
        </p:txBody>
      </p:sp>
      <p:sp>
        <p:nvSpPr>
          <p:cNvPr id="448141050" name="TextBox 448141049"/>
          <p:cNvSpPr txBox="1"/>
          <p:nvPr/>
        </p:nvSpPr>
        <p:spPr bwMode="auto">
          <a:xfrm>
            <a:off x="844200" y="5074777"/>
            <a:ext cx="7688819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endParaRPr lang="en-US">
              <a:latin typeface="Times New Roman"/>
              <a:cs typeface="Times New Roman"/>
            </a:endParaRPr>
          </a:p>
        </p:txBody>
      </p:sp>
      <p:pic>
        <p:nvPicPr>
          <p:cNvPr id="891881587" name="Рисунок 89188158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99722" y="1522235"/>
            <a:ext cx="3722708" cy="2049638"/>
          </a:xfrm>
          <a:prstGeom prst="rect">
            <a:avLst/>
          </a:prstGeom>
        </p:spPr>
      </p:pic>
      <p:sp>
        <p:nvSpPr>
          <p:cNvPr id="229280815" name="TextBox 229280814"/>
          <p:cNvSpPr txBox="1"/>
          <p:nvPr/>
        </p:nvSpPr>
        <p:spPr bwMode="auto">
          <a:xfrm>
            <a:off x="645888" y="4488319"/>
            <a:ext cx="7887128" cy="13109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sz="2000">
                <a:latin typeface="Times New Roman"/>
              </a:rPr>
              <a:t>Информация об учреждении </a:t>
            </a:r>
            <a:r>
              <a:rPr sz="2000" b="1">
                <a:latin typeface="Times New Roman"/>
              </a:rPr>
              <a:t>некоммерческих</a:t>
            </a:r>
            <a:r>
              <a:rPr sz="2000">
                <a:latin typeface="Times New Roman"/>
              </a:rPr>
              <a:t> организаций </a:t>
            </a:r>
            <a:r>
              <a:rPr sz="2000" b="1">
                <a:latin typeface="Times New Roman"/>
              </a:rPr>
              <a:t>не отражается</a:t>
            </a:r>
            <a:r>
              <a:rPr sz="2000">
                <a:latin typeface="Times New Roman"/>
              </a:rPr>
              <a:t>, за исключением информации об учреждении некоммерческой организации в организационно-правовой форме фонда, которая подлежит отражению. 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8885631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7" y="211649"/>
            <a:ext cx="7911765" cy="113726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РАЗДЕЛ 5</a:t>
            </a:r>
            <a:r>
              <a:rPr sz="3600" b="0">
                <a:latin typeface="Times New Roman"/>
                <a:ea typeface="Times New Roman"/>
                <a:cs typeface="Times New Roman"/>
              </a:rPr>
              <a:t>  </a:t>
            </a:r>
          </a:p>
          <a:p>
            <a:pPr algn="ctr">
              <a:defRPr/>
            </a:pPr>
            <a:r>
              <a:rPr sz="2600" b="0">
                <a:latin typeface="Times New Roman"/>
                <a:ea typeface="Times New Roman"/>
                <a:cs typeface="Times New Roman"/>
              </a:rPr>
              <a:t>Подраздел 5.2. Иные ценные бумаги</a:t>
            </a:r>
          </a:p>
        </p:txBody>
      </p:sp>
      <p:sp>
        <p:nvSpPr>
          <p:cNvPr id="417916896" name="TextBox 417916895"/>
          <p:cNvSpPr txBox="1"/>
          <p:nvPr/>
        </p:nvSpPr>
        <p:spPr bwMode="auto">
          <a:xfrm>
            <a:off x="732186" y="2118037"/>
            <a:ext cx="7921123" cy="31397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4000">
                <a:latin typeface="Times New Roman"/>
              </a:rPr>
              <a:t>Указываются </a:t>
            </a:r>
            <a:r>
              <a:rPr sz="4000" b="1">
                <a:latin typeface="Times New Roman"/>
              </a:rPr>
              <a:t>все ценные бумаги по видам (облигации, векселя и другие)</a:t>
            </a:r>
            <a:r>
              <a:rPr sz="4000">
                <a:latin typeface="Times New Roman"/>
              </a:rPr>
              <a:t>, за исключением акций, указанных в подразделе 5.1 </a:t>
            </a:r>
            <a:br>
              <a:rPr sz="4000">
                <a:latin typeface="Times New Roman"/>
              </a:rPr>
            </a:br>
            <a:r>
              <a:rPr sz="4000">
                <a:latin typeface="Times New Roman"/>
              </a:rPr>
              <a:t>раздела 5 справки</a:t>
            </a:r>
            <a:endParaRPr sz="4000" b="1">
              <a:latin typeface="Times New Roman"/>
            </a:endParaRPr>
          </a:p>
        </p:txBody>
      </p:sp>
      <p:sp>
        <p:nvSpPr>
          <p:cNvPr id="326303535" name="TextBox 326303534"/>
          <p:cNvSpPr txBox="1"/>
          <p:nvPr/>
        </p:nvSpPr>
        <p:spPr bwMode="auto">
          <a:xfrm>
            <a:off x="844200" y="5074777"/>
            <a:ext cx="7688819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endParaRPr lang="en-US">
              <a:latin typeface="Times New Roman"/>
              <a:cs typeface="Times New Roman"/>
            </a:endParaRPr>
          </a:p>
        </p:txBody>
      </p:sp>
      <p:sp>
        <p:nvSpPr>
          <p:cNvPr id="1099263868" name="TextBox 1099263867"/>
          <p:cNvSpPr txBox="1"/>
          <p:nvPr/>
        </p:nvSpPr>
        <p:spPr bwMode="auto">
          <a:xfrm>
            <a:off x="645888" y="4488319"/>
            <a:ext cx="7887489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6999295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7" y="211649"/>
            <a:ext cx="7911765" cy="12440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РАЗДЕЛ 6</a:t>
            </a:r>
            <a:r>
              <a:rPr sz="3600" b="0">
                <a:latin typeface="Times New Roman"/>
                <a:ea typeface="Times New Roman"/>
                <a:cs typeface="Times New Roman"/>
              </a:rPr>
              <a:t>  </a:t>
            </a:r>
            <a:endParaRPr sz="2600" b="0"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sz="2400" b="0">
                <a:latin typeface="Times New Roman"/>
                <a:ea typeface="Times New Roman"/>
                <a:cs typeface="Times New Roman"/>
              </a:rPr>
              <a:t>СВЕДЕНИЯ ОБ ОБЯЗАТЕЛЬСТВАХ ИМУЩЕСТВЕННОГО ХАРАКТЕРА</a:t>
            </a:r>
          </a:p>
        </p:txBody>
      </p:sp>
      <p:sp>
        <p:nvSpPr>
          <p:cNvPr id="982090290" name="TextBox 982090289"/>
          <p:cNvSpPr txBox="1"/>
          <p:nvPr/>
        </p:nvSpPr>
        <p:spPr bwMode="auto">
          <a:xfrm>
            <a:off x="538886" y="1677660"/>
            <a:ext cx="8426168" cy="47552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400" b="1">
                <a:latin typeface="Times New Roman"/>
              </a:rPr>
              <a:t>Подраздел 6.1. </a:t>
            </a:r>
          </a:p>
          <a:p>
            <a:pPr algn="ctr">
              <a:defRPr/>
            </a:pPr>
            <a:r>
              <a:rPr sz="2200" b="1">
                <a:latin typeface="Times New Roman"/>
              </a:rPr>
              <a:t>Объекты недвижимого имущества, находящиеся в пользовании</a:t>
            </a:r>
          </a:p>
          <a:p>
            <a:pPr algn="just">
              <a:defRPr/>
            </a:pPr>
            <a:r>
              <a:rPr sz="2200">
                <a:latin typeface="Times New Roman"/>
              </a:rPr>
              <a:t>В данном подразделе указываются:</a:t>
            </a:r>
          </a:p>
          <a:p>
            <a:pPr marL="327936" indent="-327936" algn="just">
              <a:buFont typeface="Wingdings"/>
              <a:buChar char="ü"/>
              <a:defRPr/>
            </a:pPr>
            <a:r>
              <a:rPr sz="2200">
                <a:latin typeface="Times New Roman"/>
              </a:rPr>
              <a:t> недвижимое имущество (муниципальное, ведомственное, арендованное и т.п.), </a:t>
            </a:r>
            <a:r>
              <a:rPr sz="2200" b="1">
                <a:latin typeface="Times New Roman"/>
              </a:rPr>
              <a:t>находящееся во временном пользовании</a:t>
            </a:r>
            <a:r>
              <a:rPr sz="2200">
                <a:latin typeface="Times New Roman"/>
              </a:rPr>
              <a:t> (не в собственности). </a:t>
            </a:r>
          </a:p>
          <a:p>
            <a:pPr marL="327936" indent="-327936" algn="just">
              <a:buFont typeface="Wingdings"/>
              <a:buChar char="ü"/>
              <a:defRPr/>
            </a:pPr>
            <a:r>
              <a:rPr lang="ru-RU" sz="22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объект недвижимости,   в   котором   у   служащего, его супруги (супруга), несовершеннолетних детей имеется </a:t>
            </a:r>
            <a:r>
              <a:rPr lang="ru-RU" sz="22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регистрация (прописка).</a:t>
            </a:r>
            <a:endParaRPr sz="2200"/>
          </a:p>
          <a:p>
            <a:pPr marL="327936" indent="-327936" algn="just">
              <a:buFont typeface="Wingdings"/>
              <a:buChar char="ü"/>
              <a:defRPr/>
            </a:pPr>
            <a:r>
              <a:rPr sz="2200">
                <a:latin typeface="Times New Roman"/>
              </a:rPr>
              <a:t>переданные объекты по договору или иному акту, но не зарегистрированные     в     установленном </a:t>
            </a:r>
          </a:p>
          <a:p>
            <a:pPr algn="just">
              <a:defRPr/>
            </a:pPr>
            <a:r>
              <a:rPr sz="2200">
                <a:latin typeface="Times New Roman"/>
              </a:rPr>
              <a:t>     законодательством Российской Федерации </a:t>
            </a:r>
          </a:p>
          <a:p>
            <a:pPr algn="just">
              <a:defRPr/>
            </a:pPr>
            <a:r>
              <a:rPr sz="2200">
                <a:latin typeface="Times New Roman"/>
              </a:rPr>
              <a:t>     порядке</a:t>
            </a:r>
            <a:r>
              <a:rPr/>
              <a:t>.</a:t>
            </a:r>
            <a:endParaRPr sz="2200" b="0" i="0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marL="283878" indent="-283878" algn="l">
              <a:buAutoNum type="arabicPeriod"/>
              <a:defRPr/>
            </a:pPr>
            <a:endParaRPr lang="en-US">
              <a:latin typeface="Times New Roman"/>
              <a:cs typeface="Times New Roman"/>
            </a:endParaRPr>
          </a:p>
        </p:txBody>
      </p:sp>
      <p:pic>
        <p:nvPicPr>
          <p:cNvPr id="1966349949" name="Рисунок 196634994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59572" y="5229929"/>
            <a:ext cx="2043910" cy="1455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869676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7" y="211649"/>
            <a:ext cx="7911765" cy="12440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РАЗДЕЛ 6</a:t>
            </a:r>
            <a:r>
              <a:rPr sz="3600" b="0">
                <a:latin typeface="Times New Roman"/>
                <a:ea typeface="Times New Roman"/>
                <a:cs typeface="Times New Roman"/>
              </a:rPr>
              <a:t>  </a:t>
            </a:r>
            <a:endParaRPr sz="2600" b="0"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sz="2400" b="0">
                <a:latin typeface="Times New Roman"/>
                <a:ea typeface="Times New Roman"/>
                <a:cs typeface="Times New Roman"/>
              </a:rPr>
              <a:t>СВЕДЕНИЯ ОБ ОБЯЗАТЕЛЬСТВАХ ИМУЩЕСТВЕННОГО ХАРАКТЕРА</a:t>
            </a:r>
          </a:p>
        </p:txBody>
      </p:sp>
      <p:sp>
        <p:nvSpPr>
          <p:cNvPr id="771867427" name="TextBox 771867426"/>
          <p:cNvSpPr txBox="1"/>
          <p:nvPr/>
        </p:nvSpPr>
        <p:spPr bwMode="auto">
          <a:xfrm>
            <a:off x="635898" y="1675692"/>
            <a:ext cx="8245637" cy="31093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400" b="1">
                <a:latin typeface="Times New Roman"/>
              </a:rPr>
              <a:t>Подраздел 6.2.</a:t>
            </a:r>
          </a:p>
          <a:p>
            <a:pPr algn="ctr">
              <a:defRPr/>
            </a:pPr>
            <a:r>
              <a:rPr sz="2200" b="1">
                <a:latin typeface="Times New Roman"/>
              </a:rPr>
              <a:t>Срочные обязательства финансового характера</a:t>
            </a:r>
            <a:endParaRPr sz="2200">
              <a:latin typeface="Times New Roman"/>
              <a:cs typeface="Times New Roman"/>
            </a:endParaRPr>
          </a:p>
          <a:p>
            <a:pPr algn="just">
              <a:defRPr/>
            </a:pPr>
            <a:endParaRPr sz="2400">
              <a:latin typeface="Times New Roman"/>
            </a:endParaRPr>
          </a:p>
          <a:p>
            <a:pPr algn="just">
              <a:defRPr/>
            </a:pPr>
            <a:r>
              <a:rPr sz="2200">
                <a:latin typeface="Times New Roman"/>
              </a:rPr>
              <a:t>В данном подразделе указывается </a:t>
            </a:r>
            <a:r>
              <a:rPr sz="2200" b="1">
                <a:latin typeface="Times New Roman"/>
              </a:rPr>
              <a:t>каждое</a:t>
            </a:r>
            <a:r>
              <a:rPr sz="2200">
                <a:latin typeface="Times New Roman"/>
              </a:rPr>
              <a:t> имеющееся на отчетную дату срочное обязательство финансового характера на сумму, </a:t>
            </a:r>
            <a:r>
              <a:rPr sz="2200" b="1">
                <a:latin typeface="Times New Roman"/>
              </a:rPr>
              <a:t>равную или превышающую</a:t>
            </a:r>
            <a:r>
              <a:rPr sz="2200">
                <a:latin typeface="Times New Roman"/>
              </a:rPr>
              <a:t> 500 000 руб., кредитором или должником по которому является служащий (работник), его супруга (супруг), несовершеннолетний ребенок. </a:t>
            </a:r>
          </a:p>
          <a:p>
            <a:pPr marL="283878" indent="-283878" algn="l">
              <a:buAutoNum type="arabicPeriod"/>
              <a:defRPr/>
            </a:pPr>
            <a:endParaRPr lang="en-US">
              <a:latin typeface="Times New Roman"/>
              <a:cs typeface="Times New Roman"/>
            </a:endParaRPr>
          </a:p>
        </p:txBody>
      </p:sp>
      <p:pic>
        <p:nvPicPr>
          <p:cNvPr id="1585716335" name="Рисунок 158571633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014823" y="4630208"/>
            <a:ext cx="2864555" cy="1790346"/>
          </a:xfrm>
          <a:prstGeom prst="rect">
            <a:avLst/>
          </a:prstGeom>
        </p:spPr>
      </p:pic>
      <p:sp>
        <p:nvSpPr>
          <p:cNvPr id="766004885" name="TextBox 766004884"/>
          <p:cNvSpPr txBox="1"/>
          <p:nvPr/>
        </p:nvSpPr>
        <p:spPr bwMode="auto">
          <a:xfrm>
            <a:off x="732186" y="4793860"/>
            <a:ext cx="4590738" cy="13109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indent="360043" algn="ctr">
              <a:defRPr/>
            </a:pPr>
            <a:r>
              <a:rPr sz="2000">
                <a:latin typeface="Times New Roman"/>
              </a:rPr>
              <a:t>Данный подраздел также подлежит заполнению в случае, если лицо, в отношении которого представляются Сведения, является </a:t>
            </a:r>
            <a:r>
              <a:rPr sz="2000" b="1">
                <a:latin typeface="Times New Roman"/>
              </a:rPr>
              <a:t>созаемщиком</a:t>
            </a:r>
            <a:r>
              <a:rPr sz="2000">
                <a:latin typeface="Times New Roman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663661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7" y="211649"/>
            <a:ext cx="7911765" cy="124408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РАЗДЕЛ 6</a:t>
            </a:r>
            <a:r>
              <a:rPr sz="3600" b="0">
                <a:latin typeface="Times New Roman"/>
                <a:ea typeface="Times New Roman"/>
                <a:cs typeface="Times New Roman"/>
              </a:rPr>
              <a:t>  </a:t>
            </a:r>
            <a:endParaRPr sz="2600" b="0">
              <a:latin typeface="Times New Roman"/>
              <a:ea typeface="Times New Roman"/>
              <a:cs typeface="Times New Roman"/>
            </a:endParaRPr>
          </a:p>
          <a:p>
            <a:pPr algn="ctr">
              <a:defRPr/>
            </a:pPr>
            <a:r>
              <a:rPr sz="2400" b="0">
                <a:latin typeface="Times New Roman"/>
                <a:ea typeface="Times New Roman"/>
                <a:cs typeface="Times New Roman"/>
              </a:rPr>
              <a:t>СВЕДЕНИЯ ОБ ОБЯЗАТЕЛЬСТВАХ ИМУЩЕСТВЕННОГО ХАРАКТЕРА</a:t>
            </a:r>
          </a:p>
        </p:txBody>
      </p:sp>
      <p:sp>
        <p:nvSpPr>
          <p:cNvPr id="1794146950" name="TextBox 1794146949"/>
          <p:cNvSpPr txBox="1"/>
          <p:nvPr/>
        </p:nvSpPr>
        <p:spPr bwMode="auto">
          <a:xfrm>
            <a:off x="635898" y="1675692"/>
            <a:ext cx="8264717" cy="47552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2400" b="1">
                <a:latin typeface="Times New Roman"/>
              </a:rPr>
              <a:t>Подраздел 6.2.</a:t>
            </a:r>
          </a:p>
          <a:p>
            <a:pPr algn="ctr">
              <a:defRPr/>
            </a:pPr>
            <a:r>
              <a:rPr sz="2200" b="1">
                <a:latin typeface="Times New Roman"/>
              </a:rPr>
              <a:t>Срочные обязательства финансового характера</a:t>
            </a:r>
          </a:p>
          <a:p>
            <a:pPr algn="ctr">
              <a:defRPr/>
            </a:pPr>
            <a:r>
              <a:rPr sz="2200" b="0" u="sng">
                <a:latin typeface="Times New Roman"/>
              </a:rPr>
              <a:t>Отдельные виды срочных обязательств финансового характера:</a:t>
            </a:r>
            <a:endParaRPr sz="2200" b="0" u="sng">
              <a:latin typeface="Times New Roman"/>
              <a:cs typeface="Times New Roman"/>
            </a:endParaRPr>
          </a:p>
          <a:p>
            <a:pPr marL="327936" indent="-327936" algn="just">
              <a:buFont typeface="Wingdings"/>
              <a:buChar char="ü"/>
              <a:defRPr/>
            </a:pPr>
            <a:r>
              <a:rPr sz="2200" b="0">
                <a:latin typeface="Times New Roman"/>
              </a:rPr>
              <a:t>Участие в долевом строительстве объекта недвижимости.</a:t>
            </a:r>
          </a:p>
          <a:p>
            <a:pPr marL="327936" indent="-327936" algn="just">
              <a:buFont typeface="Wingdings"/>
              <a:buChar char="ü"/>
              <a:defRPr/>
            </a:pPr>
            <a:r>
              <a:rPr sz="2200" b="0">
                <a:latin typeface="Times New Roman"/>
              </a:rPr>
              <a:t>Обязательства по ипотеке в случае разделения суммы кредита между супругами.</a:t>
            </a:r>
          </a:p>
          <a:p>
            <a:pPr marL="327936" indent="-327936" algn="just">
              <a:buFont typeface="Wingdings"/>
              <a:buChar char="ü"/>
              <a:defRPr/>
            </a:pPr>
            <a:r>
              <a:rPr sz="2200" b="0">
                <a:latin typeface="Times New Roman"/>
              </a:rPr>
              <a:t>Обязательства в соответствии с Законом Российской Федерации от 27.11.1992 № 4015-</a:t>
            </a:r>
            <a:r>
              <a:rPr lang="en-US" sz="2200" b="0">
                <a:latin typeface="Times New Roman"/>
              </a:rPr>
              <a:t>I</a:t>
            </a:r>
            <a:r>
              <a:rPr sz="2200" b="0">
                <a:latin typeface="Times New Roman"/>
              </a:rPr>
              <a:t> «Об организации страхового дела в Российской Федерации». </a:t>
            </a:r>
          </a:p>
          <a:p>
            <a:pPr marL="327936" indent="-327936" algn="just">
              <a:buFont typeface="Wingdings"/>
              <a:buChar char="ü"/>
              <a:defRPr/>
            </a:pPr>
            <a:r>
              <a:rPr sz="2200" b="0">
                <a:latin typeface="Times New Roman"/>
              </a:rPr>
              <a:t>Обязательства по договорам о брокерском обслуживании и договорам доверительного управления ценными бумагами, в том числе по договорам, предусматривающим ведение индивидуального инвестиционного счета.</a:t>
            </a:r>
          </a:p>
          <a:p>
            <a:pPr marL="283878" indent="-283878" algn="l">
              <a:buAutoNum type="arabicPeriod"/>
              <a:defRPr/>
            </a:pPr>
            <a:endParaRPr lang="en-US">
              <a:latin typeface="Times New Roman"/>
              <a:cs typeface="Times New Roman"/>
            </a:endParaRPr>
          </a:p>
        </p:txBody>
      </p:sp>
      <p:sp>
        <p:nvSpPr>
          <p:cNvPr id="569297318" name="TextBox 569297317"/>
          <p:cNvSpPr txBox="1"/>
          <p:nvPr/>
        </p:nvSpPr>
        <p:spPr bwMode="auto">
          <a:xfrm>
            <a:off x="732186" y="4793860"/>
            <a:ext cx="4592178" cy="396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indent="360043" algn="ctr">
              <a:defRPr/>
            </a:pPr>
            <a:endParaRPr sz="200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0949291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7" y="211649"/>
            <a:ext cx="7911765" cy="143758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РАЗДЕЛ 7</a:t>
            </a:r>
            <a:r>
              <a:rPr sz="3600" b="0">
                <a:latin typeface="Times New Roman"/>
                <a:ea typeface="Times New Roman"/>
                <a:cs typeface="Times New Roman"/>
              </a:rPr>
              <a:t>  </a:t>
            </a:r>
            <a:endParaRPr sz="1200" b="0">
              <a:latin typeface="Times New Roman"/>
            </a:endParaRPr>
          </a:p>
          <a:p>
            <a:pPr algn="ctr">
              <a:defRPr/>
            </a:pPr>
            <a:r>
              <a:rPr sz="1200" b="0">
                <a:latin typeface="Times New Roman"/>
              </a:rPr>
              <a:t>СВЕДЕНИЯ О НЕДВИЖИМОМ ИМУЩЕСТВЕ, ТРАНСПОРТНЫХ СРЕДСТВАХ, ЦЕННЫХ БУМАГАХ, ЦИФРОВЫХ ФИНАНСОВЫХ АКТИВАХ, ЦИФРОВЫХ ПРАВАХ, ВКЛЮЧАЮЩИХ ОДНОВРЕМЕННО ЦИФРОВЫЕ ФИНАНСОВЫЕ АКТИВЫ И ИНЫЕ ЦИФРОВЫЕ ПРАВА, ОБ УТИЛИТАРНЫХ ЦИФРОВЫХ ПРАВАХ И ЦИФРОВОЙ ВАЛЮТЕ, ОТЧУЖДЕННЫХ В ТЕЧЕНИЕ ОТЧЕТНОГО ПЕРИОДА В РЕЗУЛЬТАТЕ БЕЗВОЗМЕЗДНОЙ СДЕЛКИ</a:t>
            </a:r>
            <a:endParaRPr sz="3600" b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60472603" name="TextBox 760472602"/>
          <p:cNvSpPr txBox="1"/>
          <p:nvPr/>
        </p:nvSpPr>
        <p:spPr bwMode="auto">
          <a:xfrm>
            <a:off x="635899" y="1455732"/>
            <a:ext cx="8231598" cy="9452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endParaRPr sz="2000">
              <a:latin typeface="Times New Roman"/>
              <a:cs typeface="Times New Roman"/>
            </a:endParaRPr>
          </a:p>
          <a:p>
            <a:pPr marL="283878" indent="-283878" algn="just">
              <a:buAutoNum type="arabicPeriod"/>
              <a:defRPr/>
            </a:pPr>
            <a:endParaRPr lang="en-US">
              <a:latin typeface="Times New Roman"/>
              <a:cs typeface="Times New Roman"/>
            </a:endParaRPr>
          </a:p>
          <a:p>
            <a:pPr marL="283878" indent="-283878" algn="l">
              <a:buAutoNum type="arabicPeriod"/>
              <a:defRPr/>
            </a:pPr>
            <a:endParaRPr lang="en-US">
              <a:latin typeface="Times New Roman"/>
              <a:cs typeface="Times New Roman"/>
            </a:endParaRPr>
          </a:p>
        </p:txBody>
      </p:sp>
      <p:pic>
        <p:nvPicPr>
          <p:cNvPr id="1318650731" name="Рисунок 131865073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3619" y="1772708"/>
            <a:ext cx="3545416" cy="2936874"/>
          </a:xfrm>
          <a:prstGeom prst="rect">
            <a:avLst/>
          </a:prstGeom>
        </p:spPr>
      </p:pic>
      <p:pic>
        <p:nvPicPr>
          <p:cNvPr id="162183392" name="Рисунок 16218339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103958" y="4815591"/>
            <a:ext cx="2689930" cy="1720434"/>
          </a:xfrm>
          <a:prstGeom prst="rect">
            <a:avLst/>
          </a:prstGeom>
        </p:spPr>
      </p:pic>
      <p:sp>
        <p:nvSpPr>
          <p:cNvPr id="1242535194" name="TextBox 1242535193"/>
          <p:cNvSpPr txBox="1"/>
          <p:nvPr/>
        </p:nvSpPr>
        <p:spPr bwMode="auto">
          <a:xfrm>
            <a:off x="4019034" y="1772706"/>
            <a:ext cx="4777010" cy="30178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indent="360043" algn="just">
              <a:defRPr/>
            </a:pPr>
            <a:r>
              <a:rPr sz="1600">
                <a:latin typeface="Times New Roman"/>
              </a:rPr>
              <a:t>В данном разделе </a:t>
            </a:r>
            <a:r>
              <a:rPr sz="1600" b="1">
                <a:latin typeface="Times New Roman"/>
              </a:rPr>
              <a:t>указываются сведения</a:t>
            </a:r>
            <a:r>
              <a:rPr sz="1600">
                <a:latin typeface="Times New Roman"/>
              </a:rPr>
              <a:t> о недвижимом имуществе (в т.ч. доли в праве собственности), транспортных средствах, ценных бумагах (в т.ч. долях участия в уставных капиталах коммерческих организаций и фондов), цифровых финансовых активах, цифровых правах, включающих одновременно цифровые финансовые активы и иные цифровые права, утилитарных цифровых правах и цифровой валюте, </a:t>
            </a:r>
            <a:r>
              <a:rPr sz="1600" b="1">
                <a:latin typeface="Times New Roman"/>
              </a:rPr>
              <a:t>отчужденных в течение отчетного периода в результате безвозмездной сделки, а также, например, сведения об утилизации автомобиля. </a:t>
            </a:r>
          </a:p>
        </p:txBody>
      </p:sp>
      <p:sp>
        <p:nvSpPr>
          <p:cNvPr id="359428781" name="TextBox 359428780"/>
          <p:cNvSpPr txBox="1"/>
          <p:nvPr/>
        </p:nvSpPr>
        <p:spPr bwMode="auto">
          <a:xfrm>
            <a:off x="473617" y="4944106"/>
            <a:ext cx="5449088" cy="14633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indent="360043" algn="just">
              <a:defRPr/>
            </a:pPr>
            <a:r>
              <a:rPr sz="1800">
                <a:latin typeface="Times New Roman"/>
              </a:rPr>
              <a:t>Безвозмездной признается сделка, по которой одна сторона (служащий), его супруга (супруг), несовершеннолетний ребенок) обязуется предоставить что-либо другой стороне без получения от нее платы или иного встречного предоставления.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1061117" name="Прямоугольник 3"/>
          <p:cNvSpPr>
            <a:spLocks noGrp="1" noChangeShapeType="1"/>
          </p:cNvSpPr>
          <p:nvPr/>
        </p:nvSpPr>
        <p:spPr bwMode="auto">
          <a:xfrm>
            <a:off x="2286000" y="1028700"/>
            <a:ext cx="4576680" cy="6404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endParaRPr lang="en-US"/>
          </a:p>
          <a:p>
            <a:pPr lvl="0">
              <a:defRPr/>
            </a:pPr>
            <a:endParaRPr/>
          </a:p>
        </p:txBody>
      </p:sp>
      <p:sp>
        <p:nvSpPr>
          <p:cNvPr id="262420729" name="Прямоугольник 5"/>
          <p:cNvSpPr>
            <a:spLocks noGrp="1" noChangeShapeType="1"/>
          </p:cNvSpPr>
          <p:nvPr/>
        </p:nvSpPr>
        <p:spPr bwMode="auto">
          <a:xfrm>
            <a:off x="4572000" y="1536910"/>
            <a:ext cx="4313871" cy="44504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just">
              <a:defRPr/>
            </a:pPr>
            <a:r>
              <a:rPr lang="ru-RU" sz="22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В целях минимизации и предупреждения возможных нарушений при приеме справок будет проводиться их первичный анализ, в связи с чем</a:t>
            </a:r>
            <a:r>
              <a:rPr sz="2200"/>
              <a:t> </a:t>
            </a:r>
            <a:r>
              <a:rPr lang="ru-RU" sz="22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рекомендуется не откладывать заполнение и представление сведений о доходах</a:t>
            </a: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2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на поздние сроки, и придерживаться графика приема, который направлен первым заместителем Губернатора автономного округа  от </a:t>
            </a:r>
            <a:r>
              <a:rPr lang="ru-RU" sz="2200" b="0" i="0" u="none" strike="noStrike" cap="none" spc="0">
                <a:solidFill>
                  <a:schemeClr val="dk1"/>
                </a:solidFill>
                <a:latin typeface="Times New Roman"/>
                <a:cs typeface="Times New Roman"/>
              </a:rPr>
              <a:t>29.01.2024 № 01-Исх-АШ-2458</a:t>
            </a:r>
            <a:endParaRPr sz="2200" b="0" i="0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</p:txBody>
      </p:sp>
      <p:sp>
        <p:nvSpPr>
          <p:cNvPr id="571167400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90" y="211652"/>
            <a:ext cx="7911767" cy="935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sz="4000" b="1">
                <a:latin typeface="Times New Roman"/>
                <a:cs typeface="Times New Roman"/>
              </a:rPr>
              <a:t>ГРАФИК ПРИЕМА СПРАВОК</a:t>
            </a:r>
            <a:endParaRPr sz="4800" b="1"/>
          </a:p>
        </p:txBody>
      </p:sp>
      <p:pic>
        <p:nvPicPr>
          <p:cNvPr id="348957083" name="Рисунок 34895708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01052" y="1669138"/>
            <a:ext cx="4067174" cy="41859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2576152" name="Прямоугольник 3"/>
          <p:cNvSpPr>
            <a:spLocks noGrp="1" noChangeShapeType="1"/>
          </p:cNvSpPr>
          <p:nvPr/>
        </p:nvSpPr>
        <p:spPr bwMode="auto">
          <a:xfrm>
            <a:off x="2286000" y="1028700"/>
            <a:ext cx="4576680" cy="6404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endParaRPr lang="en-US"/>
          </a:p>
          <a:p>
            <a:pPr lvl="0">
              <a:defRPr/>
            </a:pPr>
            <a:endParaRPr/>
          </a:p>
        </p:txBody>
      </p:sp>
      <p:sp>
        <p:nvSpPr>
          <p:cNvPr id="337356557" name="Прямоугольник 5"/>
          <p:cNvSpPr>
            <a:spLocks noGrp="1" noChangeShapeType="1"/>
          </p:cNvSpPr>
          <p:nvPr/>
        </p:nvSpPr>
        <p:spPr bwMode="auto">
          <a:xfrm>
            <a:off x="803472" y="1289901"/>
            <a:ext cx="5820901" cy="192059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20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Дудов Владимир Леонидович</a:t>
            </a:r>
            <a:r>
              <a:rPr lang="ru-RU" sz="20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- заместитель начальника Управления - начальник отдела контроля за соблюдением требований антикоррупционного законодательства Управления профилактики коррупционных и иных правонарушений </a:t>
            </a:r>
            <a:endParaRPr sz="2000" b="1" i="0">
              <a:latin typeface="Times New Roman"/>
              <a:cs typeface="Times New Roman"/>
            </a:endParaRPr>
          </a:p>
        </p:txBody>
      </p:sp>
      <p:sp>
        <p:nvSpPr>
          <p:cNvPr id="124816313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9" y="211651"/>
            <a:ext cx="7911766" cy="935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sz="4000" b="1">
                <a:latin typeface="Times New Roman"/>
                <a:cs typeface="Times New Roman"/>
              </a:rPr>
              <a:t>КОНТАКТЫ</a:t>
            </a:r>
          </a:p>
          <a:p>
            <a:pPr algn="ctr">
              <a:defRPr/>
            </a:pPr>
            <a:r>
              <a:rPr sz="1600" b="1">
                <a:latin typeface="Times New Roman"/>
                <a:cs typeface="Times New Roman"/>
              </a:rPr>
              <a:t>Уполномоченный орган</a:t>
            </a:r>
            <a:endParaRPr sz="1600" b="1"/>
          </a:p>
        </p:txBody>
      </p:sp>
      <p:sp>
        <p:nvSpPr>
          <p:cNvPr id="1297158744" name="Прямоугольник 5"/>
          <p:cNvSpPr>
            <a:spLocks noGrp="1" noChangeShapeType="1"/>
          </p:cNvSpPr>
          <p:nvPr/>
        </p:nvSpPr>
        <p:spPr bwMode="auto">
          <a:xfrm>
            <a:off x="6622933" y="1466291"/>
            <a:ext cx="2359043" cy="131099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00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организационные вопросы</a:t>
            </a:r>
            <a:endParaRPr sz="2000" b="1" i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20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8-3467-360-186 (доб.</a:t>
            </a:r>
            <a:r>
              <a:rPr lang="ru-RU" sz="20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1739</a:t>
            </a:r>
            <a:r>
              <a:rPr lang="ru-RU" sz="20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sz="2000" b="0" i="0" u="none" strike="noStrike" cap="none" spc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593801968" name="Прямоугольник 5"/>
          <p:cNvSpPr>
            <a:spLocks noGrp="1" noChangeShapeType="1"/>
          </p:cNvSpPr>
          <p:nvPr/>
        </p:nvSpPr>
        <p:spPr bwMode="auto">
          <a:xfrm>
            <a:off x="803472" y="3263558"/>
            <a:ext cx="5830980" cy="161579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20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Яркова Вероника Анваровна</a:t>
            </a:r>
            <a:r>
              <a:rPr lang="ru-RU" sz="20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- заместитель начальника отдела контроля за соблюдением требований антикоррупционного законодательства Управления профилактики коррупционных и иных правонарушений </a:t>
            </a:r>
            <a:endParaRPr sz="2200" b="1" i="0">
              <a:latin typeface="Times New Roman"/>
              <a:cs typeface="Times New Roman"/>
            </a:endParaRPr>
          </a:p>
        </p:txBody>
      </p:sp>
      <p:sp>
        <p:nvSpPr>
          <p:cNvPr id="1418239842" name="Прямоугольник 5"/>
          <p:cNvSpPr>
            <a:spLocks noGrp="1" noChangeShapeType="1"/>
          </p:cNvSpPr>
          <p:nvPr/>
        </p:nvSpPr>
        <p:spPr bwMode="auto">
          <a:xfrm>
            <a:off x="6765611" y="3210501"/>
            <a:ext cx="2120070" cy="161579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00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заполнение справок о доходах </a:t>
            </a:r>
            <a:endParaRPr sz="2000" b="0" i="0" u="none" strike="noStrike" cap="none" spc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20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8-3467-360-186 (доб.</a:t>
            </a:r>
            <a:r>
              <a:rPr lang="ru-RU" sz="20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1725</a:t>
            </a:r>
            <a:r>
              <a:rPr lang="ru-RU" sz="20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sz="2000" b="1" i="0">
              <a:latin typeface="Times New Roman"/>
              <a:cs typeface="Times New Roman"/>
            </a:endParaRPr>
          </a:p>
        </p:txBody>
      </p:sp>
      <p:sp>
        <p:nvSpPr>
          <p:cNvPr id="283962149" name="Прямоугольник 5"/>
          <p:cNvSpPr>
            <a:spLocks noGrp="1" noChangeShapeType="1"/>
          </p:cNvSpPr>
          <p:nvPr/>
        </p:nvSpPr>
        <p:spPr bwMode="auto">
          <a:xfrm>
            <a:off x="803472" y="5082832"/>
            <a:ext cx="5843219" cy="161579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ru-RU" sz="20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Чеканов Роман Юрьевич</a:t>
            </a:r>
            <a:r>
              <a:rPr lang="ru-RU" sz="20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- консультант отдела контроля за соблюдением требований антикоррупционного законодательства Управления профилактики коррупционных и иных правонарушений </a:t>
            </a:r>
            <a:endParaRPr sz="2200" b="1" i="0">
              <a:latin typeface="Times New Roman"/>
              <a:cs typeface="Times New Roman"/>
            </a:endParaRPr>
          </a:p>
        </p:txBody>
      </p:sp>
      <p:sp>
        <p:nvSpPr>
          <p:cNvPr id="75011497" name="Прямоугольник 5"/>
          <p:cNvSpPr>
            <a:spLocks noGrp="1" noChangeShapeType="1"/>
          </p:cNvSpPr>
          <p:nvPr/>
        </p:nvSpPr>
        <p:spPr bwMode="auto">
          <a:xfrm>
            <a:off x="6861960" y="5031758"/>
            <a:ext cx="2131949" cy="161579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000" b="1" i="0" u="none" strike="noStrike" cap="none" spc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сообщения о несовершении сделок</a:t>
            </a:r>
            <a:r>
              <a:rPr lang="ru-RU" sz="20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sz="2000" b="1" i="0" u="none" strike="noStrike" cap="none" spc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20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8-3467-360-186 (доб.</a:t>
            </a:r>
            <a:r>
              <a:rPr lang="ru-RU" sz="2000" b="1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1717</a:t>
            </a:r>
            <a:r>
              <a:rPr lang="ru-RU" sz="20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sz="2000" b="1" i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7780390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6" y="211648"/>
            <a:ext cx="7911765" cy="143758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sz="3600" b="0">
                <a:latin typeface="Times New Roman"/>
                <a:ea typeface="Times New Roman"/>
                <a:cs typeface="Times New Roman"/>
              </a:rPr>
              <a:t>Сообщение о несоврешении сделок</a:t>
            </a:r>
          </a:p>
        </p:txBody>
      </p:sp>
      <p:sp>
        <p:nvSpPr>
          <p:cNvPr id="1461182325" name="TextBox 1461182324"/>
          <p:cNvSpPr txBox="1"/>
          <p:nvPr/>
        </p:nvSpPr>
        <p:spPr bwMode="auto">
          <a:xfrm>
            <a:off x="635898" y="1649232"/>
            <a:ext cx="5376442" cy="4968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just"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Форма  </a:t>
            </a:r>
            <a:r>
              <a:rPr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сообщения об отсутствии совершенных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в течение отчетного периода </a:t>
            </a:r>
            <a:r>
              <a:rPr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сделок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 предусмотренных частью 1 статьи 3 Федерального закона от 03.12.2012 </a:t>
            </a:r>
            <a:r>
              <a:rPr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№ 230-ФЗ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«О контроле за соответствием расходов лиц, замещающих  государственные должности, </a:t>
            </a:r>
            <a:b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 иных лиц их доходам», представляемого  лицом, замещающим муниципальную должность депутата представительного  органа муниципального образования Ханты-Мансийского автономного округа - Югры, осуществляющего свои полномочия </a:t>
            </a:r>
            <a:b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 непостоянной основе, утверждена </a:t>
            </a:r>
            <a:r>
              <a:rPr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постановлением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Губернатора Ханты-Мансийского автономного округа - Югры </a:t>
            </a:r>
            <a:b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sz="2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 22.08.2023 № 131 </a:t>
            </a:r>
            <a:endParaRPr b="1">
              <a:latin typeface="Times New Roman"/>
              <a:cs typeface="Times New Roman"/>
            </a:endParaRPr>
          </a:p>
        </p:txBody>
      </p:sp>
      <p:pic>
        <p:nvPicPr>
          <p:cNvPr id="1962545098" name="Рисунок 1962545097"/>
          <p:cNvPicPr>
            <a:picLocks noChangeAspect="1"/>
          </p:cNvPicPr>
          <p:nvPr/>
        </p:nvPicPr>
        <p:blipFill>
          <a:blip r:embed="rId2"/>
          <a:srcRect l="13893" t="17216" r="69725" b="6555"/>
          <a:stretch/>
        </p:blipFill>
        <p:spPr bwMode="auto">
          <a:xfrm>
            <a:off x="6164784" y="2397641"/>
            <a:ext cx="2479166" cy="3244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3754428" name="Прямоугольник 3"/>
          <p:cNvSpPr>
            <a:spLocks noGrp="1" noChangeShapeType="1"/>
          </p:cNvSpPr>
          <p:nvPr/>
        </p:nvSpPr>
        <p:spPr bwMode="auto">
          <a:xfrm>
            <a:off x="2286000" y="1028700"/>
            <a:ext cx="4576680" cy="6404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endParaRPr lang="en-US"/>
          </a:p>
          <a:p>
            <a:pPr lvl="0">
              <a:defRPr/>
            </a:pPr>
            <a:endParaRPr/>
          </a:p>
        </p:txBody>
      </p:sp>
      <p:sp>
        <p:nvSpPr>
          <p:cNvPr id="788460011" name="Скругленный прямоугольник 9"/>
          <p:cNvSpPr>
            <a:spLocks noGrp="1" noChangeShapeType="1"/>
          </p:cNvSpPr>
          <p:nvPr/>
        </p:nvSpPr>
        <p:spPr bwMode="auto">
          <a:xfrm>
            <a:off x="732189" y="211651"/>
            <a:ext cx="7911766" cy="9350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algn="ctr">
              <a:defRPr/>
            </a:pPr>
            <a:r>
              <a:rPr sz="4000" b="1">
                <a:latin typeface="Times New Roman"/>
                <a:cs typeface="Times New Roman"/>
              </a:rPr>
              <a:t>КОНТАКТЫ</a:t>
            </a:r>
            <a:endParaRPr sz="4000" b="1"/>
          </a:p>
          <a:p>
            <a:pPr algn="ctr">
              <a:defRPr/>
            </a:pPr>
            <a:r>
              <a:rPr lang="ru-RU" sz="16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Уполномоченный орган</a:t>
            </a:r>
            <a:endParaRPr sz="1600" b="1"/>
          </a:p>
        </p:txBody>
      </p:sp>
      <p:graphicFrame>
        <p:nvGraphicFramePr>
          <p:cNvPr id="1418383615" name="Таблица 1418383614"/>
          <p:cNvGraphicFramePr>
            <a:graphicFrameLocks/>
          </p:cNvGraphicFramePr>
          <p:nvPr/>
        </p:nvGraphicFramePr>
        <p:xfrm>
          <a:off x="732189" y="1348919"/>
          <a:ext cx="8220448" cy="4587239"/>
        </p:xfrm>
        <a:graphic>
          <a:graphicData uri="http://schemas.openxmlformats.org/drawingml/2006/table">
            <a:tbl>
              <a:tblPr firstRow="1" firstCol="1" bandRow="1"/>
              <a:tblGrid>
                <a:gridCol w="2281825"/>
                <a:gridCol w="5938623"/>
              </a:tblGrid>
              <a:tr h="68961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1" i="0" u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Адрес:</a:t>
                      </a: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47623" marR="47623" marT="0" marB="95249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ул. Комсомольская, д. 31, г. Ханты-Мансийск, Ханты-Мансийский автономный округ – Югра (Тюменская область), 628011, каб.601, 604, 606, 105.</a:t>
                      </a: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47623" marR="47623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52959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1" i="0" u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Телефон:</a:t>
                      </a: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47623" marR="47623" marT="0" marB="95249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+7(3467) 360-185</a:t>
                      </a: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47623" marR="47623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68961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1" i="0" u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Адрес сайта:</a:t>
                      </a: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47623" marR="47623" marT="0" marB="95249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u="sng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 tooltip="Департамент государственной гражданской службы и кадровой политики"/>
                        </a:rPr>
                        <a:t>http://depgs.admhmao.ru/</a:t>
                      </a: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47623" marR="47623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59436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1" i="0" u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«Команда Югры»:</a:t>
                      </a: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47623" marR="47623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u="sng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Ссылка для перехода на Управленческий портал «Команда Югры»"/>
                        </a:rPr>
                        <a:t>https://ugrateam.admhmao.ru</a:t>
                      </a: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47623" marR="47623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963930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1800" b="1" i="0" u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Режим работы:</a:t>
                      </a:r>
                      <a:br>
                        <a:rPr sz="1800" b="1" i="0" u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47623" marR="47623" marT="0" marB="95249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Понедельник - четверг: 9:00 - 18:15 (перерыв 13:00 - 14:00);</a:t>
                      </a: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Пятница: 9:00 - 17:00 (перерыв 13:00 - 14:00);</a:t>
                      </a: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Суббота - воскресенье: выходные дни</a:t>
                      </a: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47623" marR="47623" marT="0" marB="0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1" i="0" u="none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E-mail:</a:t>
                      </a: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47623" marR="47623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u="sng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Ссылка на электронную почту Департамента"/>
                        </a:rPr>
                        <a:t>depgs@admhmao.ru</a:t>
                      </a:r>
                      <a:endParaRPr sz="180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 marL="47623" marR="47623" marT="0" marB="0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2255334" name="TextBox 1852255333"/>
          <p:cNvSpPr txBox="1"/>
          <p:nvPr/>
        </p:nvSpPr>
        <p:spPr bwMode="auto">
          <a:xfrm>
            <a:off x="485970" y="1455730"/>
            <a:ext cx="8448134" cy="42066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sz="2800" b="1">
                <a:latin typeface="Times New Roman"/>
                <a:cs typeface="Times New Roman"/>
              </a:rPr>
              <a:t>   </a:t>
            </a:r>
          </a:p>
          <a:p>
            <a:pPr algn="ctr">
              <a:lnSpc>
                <a:spcPct val="100000"/>
              </a:lnSpc>
              <a:defRPr/>
            </a:pPr>
            <a:endParaRPr lang="ru-RU" sz="2800" b="1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sz="2800" b="1">
                <a:latin typeface="Times New Roman"/>
                <a:cs typeface="Times New Roman"/>
              </a:rPr>
              <a:t> СПАСИБО ЗА ВНИМАНИЕ</a:t>
            </a:r>
          </a:p>
          <a:p>
            <a:pPr algn="ctr">
              <a:lnSpc>
                <a:spcPct val="100000"/>
              </a:lnSpc>
              <a:defRPr/>
            </a:pPr>
            <a:endParaRPr lang="ru-RU" sz="2800" b="1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defRPr/>
            </a:pPr>
            <a:endParaRPr lang="ru-RU" sz="2800" b="1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defRPr/>
            </a:pPr>
            <a:endParaRPr lang="ru-RU" sz="2800" b="1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defRPr/>
            </a:pPr>
            <a:endParaRPr lang="ru-RU" sz="2800" b="1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defRPr/>
            </a:pPr>
            <a:endParaRPr lang="ru-RU" sz="2800" b="1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  <a:defRPr/>
            </a:pPr>
            <a:r>
              <a:rPr lang="ru-RU" sz="1400" b="0">
                <a:latin typeface="Times New Roman"/>
                <a:cs typeface="Times New Roman"/>
              </a:rPr>
              <a:t> </a:t>
            </a:r>
            <a:r>
              <a:rPr lang="ru-RU" sz="2000" b="1">
                <a:latin typeface="Times New Roman"/>
                <a:cs typeface="Times New Roman"/>
              </a:rPr>
              <a:t>  </a:t>
            </a:r>
            <a:r>
              <a:rPr lang="ru-RU" sz="2800" b="1">
                <a:latin typeface="Times New Roman"/>
                <a:cs typeface="Times New Roman"/>
              </a:rPr>
              <a:t> </a:t>
            </a:r>
          </a:p>
          <a:p>
            <a:pPr marL="283878" indent="-283878" algn="l">
              <a:buAutoNum type="arabicPeriod"/>
              <a:defRPr/>
            </a:pPr>
            <a:endParaRPr sz="1800">
              <a:latin typeface="Times New Roman"/>
              <a:cs typeface="Times New Roman"/>
            </a:endParaRPr>
          </a:p>
        </p:txBody>
      </p:sp>
      <p:sp>
        <p:nvSpPr>
          <p:cNvPr id="1067328413" name="TextBox 1067328412"/>
          <p:cNvSpPr txBox="1"/>
          <p:nvPr/>
        </p:nvSpPr>
        <p:spPr bwMode="auto">
          <a:xfrm>
            <a:off x="4284978" y="4663720"/>
            <a:ext cx="4749913" cy="201204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ru-RU" sz="1400" b="0" i="1">
                <a:latin typeface="Times New Roman"/>
                <a:cs typeface="Times New Roman"/>
              </a:rPr>
              <a:t>Заместитель начальника отдела контроля за </a:t>
            </a:r>
            <a:br>
              <a:rPr lang="ru-RU" sz="1400" b="0" i="1">
                <a:latin typeface="Times New Roman"/>
                <a:cs typeface="Times New Roman"/>
              </a:rPr>
            </a:br>
            <a:r>
              <a:rPr lang="ru-RU" sz="1400" b="0" i="1">
                <a:latin typeface="Times New Roman"/>
                <a:cs typeface="Times New Roman"/>
              </a:rPr>
              <a:t>соблюдением требований антикоррупционного законодательства Управления профилактики </a:t>
            </a:r>
            <a:br>
              <a:rPr lang="ru-RU" sz="1400" b="0" i="1">
                <a:latin typeface="Times New Roman"/>
                <a:cs typeface="Times New Roman"/>
              </a:rPr>
            </a:br>
            <a:r>
              <a:rPr lang="ru-RU" sz="1400" b="0" i="1">
                <a:latin typeface="Times New Roman"/>
                <a:cs typeface="Times New Roman"/>
              </a:rPr>
              <a:t>коррупционных и иных правонарушений </a:t>
            </a:r>
            <a:br>
              <a:rPr lang="ru-RU" sz="1400" b="0" i="1">
                <a:latin typeface="Times New Roman"/>
                <a:cs typeface="Times New Roman"/>
              </a:rPr>
            </a:br>
            <a:r>
              <a:rPr lang="ru-RU" sz="1400" b="0" i="1">
                <a:latin typeface="Times New Roman"/>
                <a:cs typeface="Times New Roman"/>
              </a:rPr>
              <a:t>Департамента государственной гражданской </a:t>
            </a:r>
            <a:br>
              <a:rPr lang="ru-RU" sz="1400" b="0" i="1">
                <a:latin typeface="Times New Roman"/>
                <a:cs typeface="Times New Roman"/>
              </a:rPr>
            </a:br>
            <a:r>
              <a:rPr lang="ru-RU" sz="1400" b="0" i="1">
                <a:latin typeface="Times New Roman"/>
                <a:cs typeface="Times New Roman"/>
              </a:rPr>
              <a:t>службы, кадровой политики и профилактики коррупции </a:t>
            </a:r>
            <a:br>
              <a:rPr lang="ru-RU" sz="1400" b="0" i="1">
                <a:latin typeface="Times New Roman"/>
                <a:cs typeface="Times New Roman"/>
              </a:rPr>
            </a:br>
            <a:r>
              <a:rPr lang="ru-RU" sz="1400" b="0" i="1">
                <a:latin typeface="Times New Roman"/>
                <a:cs typeface="Times New Roman"/>
              </a:rPr>
              <a:t>Ханты-Мансийского автономного округа - Югры</a:t>
            </a:r>
            <a:endParaRPr sz="1400" b="1" i="1"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defRPr/>
            </a:pPr>
            <a:r>
              <a:rPr lang="ru-RU" sz="1400" b="0" i="1">
                <a:latin typeface="Times New Roman"/>
                <a:ea typeface="Times New Roman"/>
                <a:cs typeface="Times New Roman"/>
              </a:rPr>
              <a:t>Яркова Вероника Анваровна</a:t>
            </a:r>
            <a:endParaRPr sz="1400" b="0" i="1" u="none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l">
              <a:lnSpc>
                <a:spcPct val="100000"/>
              </a:lnSpc>
              <a:defRPr/>
            </a:pPr>
            <a:r>
              <a:rPr sz="1400" b="0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8-3467-360-186 (доб.1725)</a:t>
            </a:r>
            <a:r>
              <a:rPr lang="ru-RU" sz="1400" b="0" i="1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400" b="0" i="1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YarkovaVA@admhmao.ru</a:t>
            </a:r>
            <a:endParaRPr sz="1400" b="0" i="1">
              <a:latin typeface="Times New Roman"/>
              <a:cs typeface="Times New Roman"/>
            </a:endParaRPr>
          </a:p>
        </p:txBody>
      </p:sp>
      <p:pic>
        <p:nvPicPr>
          <p:cNvPr id="588783858" name="Рисунок 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6196" y="4719966"/>
            <a:ext cx="1692066" cy="17016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 dir="in"/>
      </p:transition>
    </mc:Choice>
    <mc:Fallback xmlns:w="http://schemas.openxmlformats.org/wordprocessingml/2006/main" xmlns:m="http://schemas.openxmlformats.org/officeDocument/2006/math" xmlns="">
      <p:transition spd="slow" advClick="1">
        <p:split orient="vert" dir="in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3"/>
          <p:cNvSpPr>
            <a:spLocks noGrp="1" noChangeShapeType="1"/>
          </p:cNvSpPr>
          <p:nvPr/>
        </p:nvSpPr>
        <p:spPr bwMode="auto">
          <a:xfrm>
            <a:off x="2286000" y="1028700"/>
            <a:ext cx="4576680" cy="6404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endParaRPr lang="en-US"/>
          </a:p>
          <a:p>
            <a:pPr lvl="0">
              <a:defRPr/>
            </a:pPr>
            <a:endParaRPr/>
          </a:p>
        </p:txBody>
      </p:sp>
      <p:sp>
        <p:nvSpPr>
          <p:cNvPr id="510250126" name="Прямоугольник 5"/>
          <p:cNvSpPr>
            <a:spLocks noGrp="1" noChangeShapeType="1"/>
          </p:cNvSpPr>
          <p:nvPr/>
        </p:nvSpPr>
        <p:spPr bwMode="auto">
          <a:xfrm>
            <a:off x="418617" y="1485539"/>
            <a:ext cx="7228384" cy="137196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Справка о доходах в электронном виде подгружается в личный кабинет </a:t>
            </a:r>
          </a:p>
          <a:p>
            <a:pPr lvl="0" algn="ctr">
              <a:defRPr/>
            </a:pPr>
            <a:r>
              <a:rPr lang="ru-RU" sz="28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Портала </a:t>
            </a:r>
            <a:r>
              <a:rPr lang="ru-RU" sz="28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«Команда Югры»</a:t>
            </a:r>
            <a:r>
              <a:rPr sz="1400" b="1">
                <a:latin typeface="Times New Roman"/>
                <a:cs typeface="Times New Roman"/>
              </a:rPr>
              <a:t> </a:t>
            </a:r>
            <a:endParaRPr sz="2800" b="1">
              <a:latin typeface="Times New Roman"/>
              <a:cs typeface="Times New Roman"/>
            </a:endParaRPr>
          </a:p>
        </p:txBody>
      </p:sp>
      <p:sp>
        <p:nvSpPr>
          <p:cNvPr id="115945134" name="Скругленный прямоугольник 9"/>
          <p:cNvSpPr>
            <a:spLocks noGrp="1" noChangeShapeType="1"/>
          </p:cNvSpPr>
          <p:nvPr/>
        </p:nvSpPr>
        <p:spPr bwMode="auto">
          <a:xfrm>
            <a:off x="418618" y="211651"/>
            <a:ext cx="8555789" cy="105834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lvl="0" algn="ctr"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Личный кабинет </a:t>
            </a:r>
          </a:p>
          <a:p>
            <a:pPr lvl="0" algn="ctr">
              <a:defRPr/>
            </a:pPr>
            <a:r>
              <a:rPr sz="3600" b="1">
                <a:latin typeface="Times New Roman"/>
                <a:ea typeface="Times New Roman"/>
                <a:cs typeface="Times New Roman"/>
              </a:rPr>
              <a:t>Портала «Команда Югры»</a:t>
            </a:r>
          </a:p>
        </p:txBody>
      </p:sp>
      <p:pic>
        <p:nvPicPr>
          <p:cNvPr id="1461074272" name="Рисунок 146107427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745588" y="1669139"/>
            <a:ext cx="1188359" cy="1188359"/>
          </a:xfrm>
          <a:prstGeom prst="rect">
            <a:avLst/>
          </a:prstGeom>
        </p:spPr>
      </p:pic>
      <p:sp>
        <p:nvSpPr>
          <p:cNvPr id="860157742" name="Стрелка углом 860157741"/>
          <p:cNvSpPr/>
          <p:nvPr/>
        </p:nvSpPr>
        <p:spPr bwMode="auto">
          <a:xfrm rot="5399976">
            <a:off x="6393582" y="2282818"/>
            <a:ext cx="685979" cy="463382"/>
          </a:xfrm>
          <a:prstGeom prst="bentArrow">
            <a:avLst>
              <a:gd name="adj1" fmla="val 25000"/>
              <a:gd name="adj2" fmla="val 24079"/>
              <a:gd name="adj3" fmla="val 25000"/>
              <a:gd name="adj4" fmla="val 518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70105017" name="Рисунок 1770105016"/>
          <p:cNvPicPr>
            <a:picLocks noChangeAspect="1"/>
          </p:cNvPicPr>
          <p:nvPr/>
        </p:nvPicPr>
        <p:blipFill>
          <a:blip r:embed="rId3"/>
          <a:srcRect l="1473" t="6736" r="50326" b="15694"/>
          <a:stretch/>
        </p:blipFill>
        <p:spPr bwMode="auto">
          <a:xfrm>
            <a:off x="317499" y="2857499"/>
            <a:ext cx="8616448" cy="38998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9842369" name="Прямоугольник 3"/>
          <p:cNvSpPr>
            <a:spLocks noGrp="1" noChangeShapeType="1"/>
          </p:cNvSpPr>
          <p:nvPr/>
        </p:nvSpPr>
        <p:spPr bwMode="auto">
          <a:xfrm>
            <a:off x="2286000" y="1028700"/>
            <a:ext cx="4576680" cy="6404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endParaRPr lang="en-US"/>
          </a:p>
          <a:p>
            <a:pPr lvl="0">
              <a:defRPr/>
            </a:pPr>
            <a:endParaRPr/>
          </a:p>
        </p:txBody>
      </p:sp>
      <p:sp>
        <p:nvSpPr>
          <p:cNvPr id="1659244191" name="Прямоугольник 5"/>
          <p:cNvSpPr>
            <a:spLocks noGrp="1" noChangeShapeType="1"/>
          </p:cNvSpPr>
          <p:nvPr/>
        </p:nvSpPr>
        <p:spPr bwMode="auto">
          <a:xfrm>
            <a:off x="401461" y="1485539"/>
            <a:ext cx="8346117" cy="70139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sz="2000" b="0">
                <a:latin typeface="Times New Roman"/>
                <a:cs typeface="Times New Roman"/>
              </a:rPr>
              <a:t>Для авторизации в личном кабинете введите ваш </a:t>
            </a:r>
            <a:r>
              <a:rPr lang="en-US" sz="2000" b="0">
                <a:latin typeface="Times New Roman"/>
                <a:cs typeface="Times New Roman"/>
              </a:rPr>
              <a:t>E</a:t>
            </a:r>
            <a:r>
              <a:rPr lang="ru-RU" sz="2000" b="0">
                <a:latin typeface="Times New Roman"/>
                <a:cs typeface="Times New Roman"/>
              </a:rPr>
              <a:t>-</a:t>
            </a:r>
            <a:r>
              <a:rPr lang="en-US" sz="2000" b="0">
                <a:latin typeface="Times New Roman"/>
                <a:cs typeface="Times New Roman"/>
              </a:rPr>
              <a:t>mail</a:t>
            </a:r>
            <a:r>
              <a:rPr lang="ru-RU" sz="2000" b="0">
                <a:latin typeface="Times New Roman"/>
                <a:cs typeface="Times New Roman"/>
              </a:rPr>
              <a:t>* </a:t>
            </a:r>
          </a:p>
          <a:p>
            <a:pPr lvl="0" algn="ctr">
              <a:defRPr/>
            </a:pPr>
            <a:r>
              <a:rPr lang="ru-RU" sz="2000" b="0">
                <a:latin typeface="Times New Roman"/>
                <a:cs typeface="Times New Roman"/>
              </a:rPr>
              <a:t>и пароль, который указали при регистрации на Портале</a:t>
            </a:r>
          </a:p>
        </p:txBody>
      </p:sp>
      <p:sp>
        <p:nvSpPr>
          <p:cNvPr id="976266261" name="Скругленный прямоугольник 9"/>
          <p:cNvSpPr>
            <a:spLocks noGrp="1" noChangeShapeType="1"/>
          </p:cNvSpPr>
          <p:nvPr/>
        </p:nvSpPr>
        <p:spPr bwMode="auto">
          <a:xfrm>
            <a:off x="418617" y="211650"/>
            <a:ext cx="8555788" cy="105834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lvl="0" algn="ctr">
              <a:defRPr/>
            </a:pPr>
            <a:r>
              <a:rPr sz="4800" b="1">
                <a:latin typeface="Times New Roman"/>
                <a:ea typeface="Times New Roman"/>
                <a:cs typeface="Times New Roman"/>
              </a:rPr>
              <a:t> Авторизация в ЛК</a:t>
            </a:r>
            <a:endParaRPr sz="3600" b="1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09863090" name="Рисунок 109863089"/>
          <p:cNvPicPr>
            <a:picLocks noChangeAspect="1"/>
          </p:cNvPicPr>
          <p:nvPr/>
        </p:nvPicPr>
        <p:blipFill>
          <a:blip r:embed="rId2"/>
          <a:srcRect l="1266" t="7513" r="50155" b="4685"/>
          <a:stretch/>
        </p:blipFill>
        <p:spPr bwMode="auto">
          <a:xfrm>
            <a:off x="1027535" y="2257495"/>
            <a:ext cx="7337953" cy="3625073"/>
          </a:xfrm>
          <a:prstGeom prst="rect">
            <a:avLst/>
          </a:prstGeom>
        </p:spPr>
      </p:pic>
      <p:sp>
        <p:nvSpPr>
          <p:cNvPr id="245489065" name="Прямоугольник 5"/>
          <p:cNvSpPr>
            <a:spLocks noGrp="1" noChangeShapeType="1"/>
          </p:cNvSpPr>
          <p:nvPr/>
        </p:nvSpPr>
        <p:spPr bwMode="auto">
          <a:xfrm>
            <a:off x="553860" y="5985924"/>
            <a:ext cx="8461676" cy="823320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lang="ru-RU" sz="1600" b="0">
                <a:latin typeface="Times New Roman"/>
                <a:cs typeface="Times New Roman"/>
              </a:rPr>
              <a:t>*</a:t>
            </a:r>
            <a:r>
              <a:rPr lang="ru-RU" sz="16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адрес </a:t>
            </a:r>
            <a:r>
              <a:rPr lang="en-US" sz="16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ru-RU" sz="16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n-US" sz="16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mail</a:t>
            </a:r>
            <a:r>
              <a:rPr lang="ru-RU" sz="1600" b="0">
                <a:latin typeface="Times New Roman"/>
                <a:cs typeface="Times New Roman"/>
              </a:rPr>
              <a:t>, который указан в ГИС УК Югры. Информацию об адресе, который был внесен в ГИС УК можно получить у ответственного кадрового сотрудника МО, или у сотрудника Уполномоченного органа Ярковой Вероники Анваровны по телефону 8 3467 360186 доб.1725</a:t>
            </a:r>
            <a:endParaRPr sz="1600" b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 dir="in"/>
      </p:transition>
    </mc:Choice>
    <mc:Fallback xmlns:w="http://schemas.openxmlformats.org/wordprocessingml/2006/main" xmlns:m="http://schemas.openxmlformats.org/officeDocument/2006/math" xmlns="">
      <p:transition spd="slow" advClick="1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5475297" name="Прямоугольник 3"/>
          <p:cNvSpPr>
            <a:spLocks noGrp="1" noChangeShapeType="1"/>
          </p:cNvSpPr>
          <p:nvPr/>
        </p:nvSpPr>
        <p:spPr bwMode="auto">
          <a:xfrm>
            <a:off x="2286000" y="1028700"/>
            <a:ext cx="4576680" cy="6404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endParaRPr lang="en-US"/>
          </a:p>
          <a:p>
            <a:pPr lvl="0">
              <a:defRPr/>
            </a:pPr>
            <a:endParaRPr/>
          </a:p>
        </p:txBody>
      </p:sp>
      <p:sp>
        <p:nvSpPr>
          <p:cNvPr id="521987656" name="Прямоугольник 5"/>
          <p:cNvSpPr>
            <a:spLocks noGrp="1" noChangeShapeType="1"/>
          </p:cNvSpPr>
          <p:nvPr/>
        </p:nvSpPr>
        <p:spPr bwMode="auto">
          <a:xfrm>
            <a:off x="3873723" y="2097609"/>
            <a:ext cx="5027078" cy="405419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ctr">
              <a:defRPr/>
            </a:pPr>
            <a:r>
              <a:rPr lang="ru-RU" sz="2600" b="0">
                <a:latin typeface="Times New Roman"/>
                <a:cs typeface="Times New Roman"/>
              </a:rPr>
              <a:t>Если у Вас изменился </a:t>
            </a:r>
            <a:r>
              <a:rPr lang="en-US" sz="26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ru-RU" sz="26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n-US" sz="26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mail</a:t>
            </a:r>
            <a:r>
              <a:rPr lang="ru-RU" sz="2600" b="0">
                <a:latin typeface="Times New Roman"/>
                <a:cs typeface="Times New Roman"/>
              </a:rPr>
              <a:t> </a:t>
            </a:r>
          </a:p>
          <a:p>
            <a:pPr lvl="0" algn="ctr">
              <a:defRPr/>
            </a:pPr>
            <a:r>
              <a:rPr lang="ru-RU" sz="2600" b="0">
                <a:latin typeface="Times New Roman"/>
                <a:cs typeface="Times New Roman"/>
              </a:rPr>
              <a:t>или номер мобильного телефона - сообщите об этом </a:t>
            </a:r>
            <a:r>
              <a:rPr lang="ru-RU" sz="26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ответственному кадровому сотруднику МО, </a:t>
            </a:r>
            <a:endParaRPr lang="ru-RU" sz="2600" b="0" i="0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lvl="0" algn="ctr">
              <a:defRPr/>
            </a:pPr>
            <a:r>
              <a:rPr lang="ru-RU" sz="26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или сотруднику Уполномоченного органа Ярковой Веронике Анваровне </a:t>
            </a:r>
            <a:br>
              <a:rPr lang="ru-RU" sz="26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6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по телефону 8 3467 360186 доб.1725</a:t>
            </a:r>
            <a:endParaRPr sz="2600" b="0">
              <a:latin typeface="Times New Roman"/>
              <a:cs typeface="Times New Roman"/>
            </a:endParaRPr>
          </a:p>
        </p:txBody>
      </p:sp>
      <p:sp>
        <p:nvSpPr>
          <p:cNvPr id="1405242794" name="Скругленный прямоугольник 9"/>
          <p:cNvSpPr>
            <a:spLocks noGrp="1" noChangeShapeType="1"/>
          </p:cNvSpPr>
          <p:nvPr/>
        </p:nvSpPr>
        <p:spPr bwMode="auto">
          <a:xfrm>
            <a:off x="418617" y="211650"/>
            <a:ext cx="8555788" cy="105834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lvl="0" algn="ctr">
              <a:defRPr/>
            </a:pPr>
            <a:r>
              <a:rPr lang="ru-RU" sz="36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Изменение </a:t>
            </a:r>
            <a:r>
              <a:rPr lang="en-US" sz="36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ru-RU" sz="36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n-US" sz="36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mail</a:t>
            </a:r>
            <a:r>
              <a:rPr lang="ru-RU" sz="36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ru-RU" sz="3600" b="1" i="0" u="none" strike="noStrike" cap="none" spc="0">
              <a:solidFill>
                <a:schemeClr val="dk1"/>
              </a:solidFill>
              <a:latin typeface="Times New Roman"/>
              <a:cs typeface="Times New Roman"/>
            </a:endParaRPr>
          </a:p>
          <a:p>
            <a:pPr lvl="0" algn="ctr">
              <a:defRPr/>
            </a:pPr>
            <a:r>
              <a:rPr lang="ru-RU" sz="3600" b="1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или номера мобильного телефона</a:t>
            </a:r>
            <a:endParaRPr sz="3600" b="1">
              <a:latin typeface="Times New Roman"/>
              <a:cs typeface="Times New Roman"/>
            </a:endParaRPr>
          </a:p>
        </p:txBody>
      </p:sp>
      <p:pic>
        <p:nvPicPr>
          <p:cNvPr id="1431521498" name="Рисунок 143152149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65701" y="2097609"/>
            <a:ext cx="3305174" cy="304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 dir="in"/>
      </p:transition>
    </mc:Choice>
    <mc:Fallback xmlns:w="http://schemas.openxmlformats.org/wordprocessingml/2006/main" xmlns:m="http://schemas.openxmlformats.org/officeDocument/2006/math" xmlns="">
      <p:transition spd="slow" advClick="1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084047" name="Прямоугольник 3"/>
          <p:cNvSpPr>
            <a:spLocks noGrp="1" noChangeShapeType="1"/>
          </p:cNvSpPr>
          <p:nvPr/>
        </p:nvSpPr>
        <p:spPr bwMode="auto">
          <a:xfrm>
            <a:off x="2286000" y="1028700"/>
            <a:ext cx="4576680" cy="64043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>
              <a:defRPr/>
            </a:pPr>
            <a:endParaRPr lang="en-US"/>
          </a:p>
          <a:p>
            <a:pPr lvl="0">
              <a:defRPr/>
            </a:pPr>
            <a:endParaRPr/>
          </a:p>
        </p:txBody>
      </p:sp>
      <p:sp>
        <p:nvSpPr>
          <p:cNvPr id="1627883673" name="Прямоугольник 5"/>
          <p:cNvSpPr>
            <a:spLocks noGrp="1" noChangeShapeType="1"/>
          </p:cNvSpPr>
          <p:nvPr/>
        </p:nvSpPr>
        <p:spPr bwMode="auto">
          <a:xfrm>
            <a:off x="418617" y="1432452"/>
            <a:ext cx="2237834" cy="91475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marL="305908" lvl="0" indent="-305908" algn="just">
              <a:buAutoNum type="arabicPeriod"/>
              <a:defRPr/>
            </a:pPr>
            <a:r>
              <a:rPr lang="ru-RU" sz="1800" b="0">
                <a:latin typeface="Times New Roman"/>
                <a:cs typeface="Times New Roman"/>
              </a:rPr>
              <a:t>Нажмите кнопку «Забыли свой пароль»</a:t>
            </a:r>
            <a:endParaRPr sz="1800" b="1">
              <a:latin typeface="Times New Roman"/>
              <a:cs typeface="Times New Roman"/>
            </a:endParaRPr>
          </a:p>
        </p:txBody>
      </p:sp>
      <p:sp>
        <p:nvSpPr>
          <p:cNvPr id="1558795890" name="Скругленный прямоугольник 9"/>
          <p:cNvSpPr>
            <a:spLocks noGrp="1" noChangeShapeType="1"/>
          </p:cNvSpPr>
          <p:nvPr/>
        </p:nvSpPr>
        <p:spPr bwMode="auto">
          <a:xfrm>
            <a:off x="418617" y="211650"/>
            <a:ext cx="8555788" cy="105834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5875">
            <a:solidFill>
              <a:srgbClr val="2A376B"/>
            </a:solidFill>
            <a:round/>
            <a:headEnd/>
            <a:tailEnd/>
          </a:ln>
        </p:spPr>
        <p:txBody>
          <a:bodyPr lIns="91440" tIns="45720" rIns="91440" bIns="45720" anchor="ctr" anchorCtr="0"/>
          <a:lstStyle/>
          <a:p>
            <a:pPr lvl="0" algn="ctr">
              <a:defRPr/>
            </a:pPr>
            <a:r>
              <a:rPr sz="4800" b="1">
                <a:latin typeface="Times New Roman"/>
                <a:ea typeface="Times New Roman"/>
                <a:cs typeface="Times New Roman"/>
              </a:rPr>
              <a:t> Забыли пароль</a:t>
            </a:r>
            <a:endParaRPr sz="3600"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1105013" name="Прямоугольник 5"/>
          <p:cNvSpPr>
            <a:spLocks noGrp="1" noChangeShapeType="1"/>
          </p:cNvSpPr>
          <p:nvPr/>
        </p:nvSpPr>
        <p:spPr bwMode="auto">
          <a:xfrm>
            <a:off x="4943381" y="1935552"/>
            <a:ext cx="3946301" cy="1310999"/>
          </a:xfrm>
          <a:prstGeom prst="rect">
            <a:avLst/>
          </a:prstGeom>
          <a:noFill/>
        </p:spPr>
        <p:txBody>
          <a:bodyPr lIns="91440" tIns="45720" rIns="91440" bIns="45720">
            <a:spAutoFit/>
          </a:bodyPr>
          <a:lstStyle/>
          <a:p>
            <a:pPr lvl="0" algn="just">
              <a:defRPr/>
            </a:pPr>
            <a:r>
              <a:rPr sz="2000" b="0">
                <a:latin typeface="Times New Roman"/>
                <a:cs typeface="Times New Roman"/>
              </a:rPr>
              <a:t>4. </a:t>
            </a:r>
            <a:r>
              <a:rPr sz="2000">
                <a:latin typeface="Times New Roman"/>
                <a:cs typeface="Times New Roman"/>
              </a:rPr>
              <a:t>На Ваш </a:t>
            </a:r>
            <a:r>
              <a:rPr lang="en-US" sz="20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ru-RU" sz="20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n-US" sz="20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mail</a:t>
            </a:r>
            <a:r>
              <a:rPr sz="2000">
                <a:latin typeface="Times New Roman"/>
                <a:cs typeface="Times New Roman"/>
              </a:rPr>
              <a:t> придет письмо от </a:t>
            </a:r>
            <a:r>
              <a:rPr sz="2000" b="1" u="sng">
                <a:solidFill>
                  <a:schemeClr val="hlink"/>
                </a:solidFill>
                <a:latin typeface="Times New Roman"/>
                <a:cs typeface="Times New Roman"/>
                <a:hlinkClick r:id="rId2" tooltip="mailto:teamugra@admhmao.ru"/>
              </a:rPr>
              <a:t>teamugra@admhmao.ru</a:t>
            </a:r>
            <a:endParaRPr sz="2000" b="0">
              <a:latin typeface="Times New Roman"/>
              <a:cs typeface="Times New Roman"/>
            </a:endParaRPr>
          </a:p>
          <a:p>
            <a:pPr lvl="0" algn="just">
              <a:defRPr/>
            </a:pPr>
            <a:r>
              <a:rPr sz="2000" b="0">
                <a:latin typeface="Times New Roman"/>
                <a:cs typeface="Times New Roman"/>
              </a:rPr>
              <a:t>5. </a:t>
            </a:r>
            <a:r>
              <a:rPr lang="ru-RU" sz="2000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Нажмите на ссылку для смены пароля</a:t>
            </a:r>
            <a:endParaRPr sz="2000" b="0">
              <a:latin typeface="Times New Roman"/>
              <a:cs typeface="Times New Roman"/>
            </a:endParaRPr>
          </a:p>
        </p:txBody>
      </p:sp>
      <p:pic>
        <p:nvPicPr>
          <p:cNvPr id="974593322" name="Рисунок 97459332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40748" y="3347084"/>
            <a:ext cx="4595394" cy="3305932"/>
          </a:xfrm>
          <a:prstGeom prst="rect">
            <a:avLst/>
          </a:prstGeom>
        </p:spPr>
      </p:pic>
      <p:pic>
        <p:nvPicPr>
          <p:cNvPr id="1374040803" name="Рисунок 1374040802"/>
          <p:cNvPicPr>
            <a:picLocks noChangeAspect="1"/>
          </p:cNvPicPr>
          <p:nvPr/>
        </p:nvPicPr>
        <p:blipFill>
          <a:blip r:embed="rId4"/>
          <a:srcRect l="34003" t="37421" r="18107"/>
          <a:stretch/>
        </p:blipFill>
        <p:spPr bwMode="auto">
          <a:xfrm>
            <a:off x="418617" y="4236490"/>
            <a:ext cx="3827485" cy="2416527"/>
          </a:xfrm>
          <a:prstGeom prst="rect">
            <a:avLst/>
          </a:prstGeom>
        </p:spPr>
      </p:pic>
      <p:pic>
        <p:nvPicPr>
          <p:cNvPr id="1291371374" name="Рисунок 1291371373"/>
          <p:cNvPicPr>
            <a:picLocks noChangeAspect="1"/>
          </p:cNvPicPr>
          <p:nvPr/>
        </p:nvPicPr>
        <p:blipFill>
          <a:blip r:embed="rId5"/>
          <a:srcRect l="36299" t="29133" r="17448"/>
          <a:stretch/>
        </p:blipFill>
        <p:spPr bwMode="auto">
          <a:xfrm>
            <a:off x="2654652" y="1432452"/>
            <a:ext cx="2288728" cy="1715854"/>
          </a:xfrm>
          <a:prstGeom prst="rect">
            <a:avLst/>
          </a:prstGeom>
        </p:spPr>
      </p:pic>
      <p:sp>
        <p:nvSpPr>
          <p:cNvPr id="2116523767" name="TextBox 2116523766"/>
          <p:cNvSpPr txBox="1"/>
          <p:nvPr/>
        </p:nvSpPr>
        <p:spPr bwMode="auto">
          <a:xfrm>
            <a:off x="418617" y="3347084"/>
            <a:ext cx="3170191" cy="640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lvl="0" algn="l">
              <a:defRPr/>
            </a:pPr>
            <a:r>
              <a:rPr lang="ru-RU" b="0">
                <a:latin typeface="Times New Roman"/>
                <a:cs typeface="Times New Roman"/>
              </a:rPr>
              <a:t>2. Введите свой</a:t>
            </a:r>
            <a:r>
              <a:rPr b="0">
                <a:latin typeface="Times New Roman"/>
                <a:cs typeface="Times New Roman"/>
              </a:rPr>
              <a:t> </a:t>
            </a:r>
            <a:r>
              <a:rPr lang="en-US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E</a:t>
            </a:r>
            <a:r>
              <a:rPr lang="ru-RU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en-US" b="0" i="0" u="none" strike="noStrike" cap="none" spc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</a:rPr>
              <a:t>mail</a:t>
            </a:r>
            <a:endParaRPr sz="2000" b="0">
              <a:latin typeface="Times New Roman"/>
              <a:cs typeface="Times New Roman"/>
            </a:endParaRPr>
          </a:p>
          <a:p>
            <a:pPr lvl="0" algn="l">
              <a:defRPr/>
            </a:pPr>
            <a:r>
              <a:rPr b="0">
                <a:latin typeface="Times New Roman"/>
                <a:cs typeface="Times New Roman"/>
              </a:rPr>
              <a:t>3. Нажмите кнопку «Выслать»</a:t>
            </a:r>
            <a:endParaRPr sz="2000" b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 dir="r"/>
      </p:transition>
    </mc:Choice>
    <mc:Fallback xmlns:w="http://schemas.openxmlformats.org/wordprocessingml/2006/main" xmlns:m="http://schemas.openxmlformats.org/officeDocument/2006/math" xmlns="">
      <p:transition spd="slow" advClick="1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ial">
  <a:themeElements>
    <a:clrScheme name="Official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Классическая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</TotalTime>
  <Words>3671</Words>
  <Application>Microsoft Office PowerPoint</Application>
  <DocSecurity>0</DocSecurity>
  <PresentationFormat>Экран (4:3)</PresentationFormat>
  <Paragraphs>358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6" baseType="lpstr">
      <vt:lpstr>Arial</vt:lpstr>
      <vt:lpstr>Tahoma</vt:lpstr>
      <vt:lpstr>Times New Roman</vt:lpstr>
      <vt:lpstr>Wingdings</vt:lpstr>
      <vt:lpstr>Official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gulmira</dc:creator>
  <cp:keywords/>
  <dc:description/>
  <cp:lastModifiedBy>Лариса Хабибуллина</cp:lastModifiedBy>
  <cp:revision>916</cp:revision>
  <dcterms:created xsi:type="dcterms:W3CDTF">2004-02-10T13:48:00Z</dcterms:created>
  <dcterms:modified xsi:type="dcterms:W3CDTF">2024-03-05T04:15:43Z</dcterms:modified>
  <cp:category/>
  <dc:identifier/>
  <cp:contentStatus/>
  <dc:language/>
  <cp:version/>
</cp:coreProperties>
</file>