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1" r:id="rId1"/>
  </p:sldMasterIdLst>
  <p:notesMasterIdLst>
    <p:notesMasterId r:id="rId16"/>
  </p:notesMasterIdLst>
  <p:handoutMasterIdLst>
    <p:handoutMasterId r:id="rId17"/>
  </p:handoutMasterIdLst>
  <p:sldIdLst>
    <p:sldId id="686" r:id="rId2"/>
    <p:sldId id="703" r:id="rId3"/>
    <p:sldId id="704" r:id="rId4"/>
    <p:sldId id="705" r:id="rId5"/>
    <p:sldId id="706" r:id="rId6"/>
    <p:sldId id="707" r:id="rId7"/>
    <p:sldId id="708" r:id="rId8"/>
    <p:sldId id="709" r:id="rId9"/>
    <p:sldId id="719" r:id="rId10"/>
    <p:sldId id="713" r:id="rId11"/>
    <p:sldId id="714" r:id="rId12"/>
    <p:sldId id="715" r:id="rId13"/>
    <p:sldId id="718" r:id="rId14"/>
    <p:sldId id="716" r:id="rId15"/>
  </p:sldIdLst>
  <p:sldSz cx="9144000" cy="6858000" type="screen4x3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2E576F9A-0FB2-4E25-A91C-735F164E1A4B}">
          <p14:sldIdLst>
            <p14:sldId id="686"/>
            <p14:sldId id="703"/>
            <p14:sldId id="704"/>
            <p14:sldId id="705"/>
            <p14:sldId id="706"/>
            <p14:sldId id="707"/>
            <p14:sldId id="708"/>
            <p14:sldId id="709"/>
            <p14:sldId id="719"/>
            <p14:sldId id="713"/>
            <p14:sldId id="714"/>
            <p14:sldId id="715"/>
            <p14:sldId id="718"/>
            <p14:sldId id="71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97" userDrawn="1">
          <p15:clr>
            <a:srgbClr val="A4A3A4"/>
          </p15:clr>
        </p15:guide>
        <p15:guide id="2" pos="2144" userDrawn="1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леева Елена Анатольевна" initials="АЕА" lastIdx="1" clrIdx="0">
    <p:extLst>
      <p:ext uri="{19B8F6BF-5375-455C-9EA6-DF929625EA0E}">
        <p15:presenceInfo xmlns:p15="http://schemas.microsoft.com/office/powerpoint/2012/main" userId="S-1-5-21-1429086151-2803730993-1740142415-718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43F06"/>
    <a:srgbClr val="000099"/>
    <a:srgbClr val="003300"/>
    <a:srgbClr val="67E8F9"/>
    <a:srgbClr val="25DEF7"/>
    <a:srgbClr val="00CCFF"/>
    <a:srgbClr val="00CC00"/>
    <a:srgbClr val="29FFFF"/>
    <a:srgbClr val="00FFFF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239" autoAdjust="0"/>
    <p:restoredTop sz="96595" autoAdjust="0"/>
  </p:normalViewPr>
  <p:slideViewPr>
    <p:cSldViewPr>
      <p:cViewPr varScale="1">
        <p:scale>
          <a:sx n="112" d="100"/>
          <a:sy n="112" d="100"/>
        </p:scale>
        <p:origin x="126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1" d="100"/>
          <a:sy n="61" d="100"/>
        </p:scale>
        <p:origin x="-2166" y="-90"/>
      </p:cViewPr>
      <p:guideLst>
        <p:guide orient="horz" pos="3097"/>
        <p:guide pos="2144"/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208B1B-28FD-4A33-ADF6-0094FD682767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ru-RU"/>
        </a:p>
      </dgm:t>
    </dgm:pt>
    <dgm:pt modelId="{012ABC0F-F0F9-4DD1-BA5D-38A61C1901AE}" type="pres">
      <dgm:prSet presAssocID="{35208B1B-28FD-4A33-ADF6-0094FD68276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ADCD8D25-6A2B-41AC-A8B9-5E1CFB85AA5E}" type="presOf" srcId="{35208B1B-28FD-4A33-ADF6-0094FD682767}" destId="{012ABC0F-F0F9-4DD1-BA5D-38A61C1901AE}" srcOrd="0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2946274" cy="496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149" tIns="47574" rIns="95149" bIns="47574" numCol="1" anchor="t" anchorCtr="0" compatLnSpc="1">
            <a:prstTxWarp prst="textNoShape">
              <a:avLst/>
            </a:prstTxWarp>
          </a:bodyPr>
          <a:lstStyle>
            <a:lvl1pPr defTabSz="950939">
              <a:spcBef>
                <a:spcPct val="0"/>
              </a:spcBef>
              <a:defRPr kumimoji="0" sz="13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401" y="1"/>
            <a:ext cx="2946274" cy="496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149" tIns="47574" rIns="95149" bIns="47574" numCol="1" anchor="t" anchorCtr="0" compatLnSpc="1">
            <a:prstTxWarp prst="textNoShape">
              <a:avLst/>
            </a:prstTxWarp>
          </a:bodyPr>
          <a:lstStyle>
            <a:lvl1pPr algn="r" defTabSz="950939">
              <a:spcBef>
                <a:spcPct val="0"/>
              </a:spcBef>
              <a:defRPr kumimoji="0" sz="13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18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31476"/>
            <a:ext cx="2946274" cy="49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149" tIns="47574" rIns="95149" bIns="47574" numCol="1" anchor="b" anchorCtr="0" compatLnSpc="1">
            <a:prstTxWarp prst="textNoShape">
              <a:avLst/>
            </a:prstTxWarp>
          </a:bodyPr>
          <a:lstStyle>
            <a:lvl1pPr defTabSz="950939">
              <a:spcBef>
                <a:spcPct val="0"/>
              </a:spcBef>
              <a:defRPr kumimoji="0" sz="13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18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401" y="9431476"/>
            <a:ext cx="2946274" cy="49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149" tIns="47574" rIns="95149" bIns="47574" numCol="1" anchor="b" anchorCtr="0" compatLnSpc="1">
            <a:prstTxWarp prst="textNoShape">
              <a:avLst/>
            </a:prstTxWarp>
          </a:bodyPr>
          <a:lstStyle>
            <a:lvl1pPr algn="r" defTabSz="950939">
              <a:spcBef>
                <a:spcPct val="0"/>
              </a:spcBef>
              <a:defRPr kumimoji="0" sz="1300"/>
            </a:lvl1pPr>
          </a:lstStyle>
          <a:p>
            <a:pPr>
              <a:defRPr/>
            </a:pPr>
            <a:fld id="{16B0ADCF-2EEC-47DD-BC95-B06BAAED09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736091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2946274" cy="496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5149" tIns="47574" rIns="95149" bIns="47574" numCol="1" anchor="t" anchorCtr="0" compatLnSpc="1">
            <a:prstTxWarp prst="textNoShape">
              <a:avLst/>
            </a:prstTxWarp>
          </a:bodyPr>
          <a:lstStyle>
            <a:lvl1pPr defTabSz="950939">
              <a:spcBef>
                <a:spcPct val="0"/>
              </a:spcBef>
              <a:defRPr kumimoji="0" sz="13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401" y="1"/>
            <a:ext cx="2946274" cy="496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5149" tIns="47574" rIns="95149" bIns="47574" numCol="1" anchor="t" anchorCtr="0" compatLnSpc="1">
            <a:prstTxWarp prst="textNoShape">
              <a:avLst/>
            </a:prstTxWarp>
          </a:bodyPr>
          <a:lstStyle>
            <a:lvl1pPr algn="r" defTabSz="950939">
              <a:spcBef>
                <a:spcPct val="0"/>
              </a:spcBef>
              <a:defRPr kumimoji="0" sz="13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75598" y="4714892"/>
            <a:ext cx="6046482" cy="46657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149" tIns="47574" rIns="95149" bIns="4757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Щелчок правит 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431476"/>
            <a:ext cx="2946274" cy="49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5149" tIns="47574" rIns="95149" bIns="47574" numCol="1" anchor="b" anchorCtr="0" compatLnSpc="1">
            <a:prstTxWarp prst="textNoShape">
              <a:avLst/>
            </a:prstTxWarp>
          </a:bodyPr>
          <a:lstStyle>
            <a:lvl1pPr defTabSz="950939">
              <a:spcBef>
                <a:spcPct val="0"/>
              </a:spcBef>
              <a:defRPr kumimoji="0" sz="13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401" y="9431476"/>
            <a:ext cx="2946274" cy="49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5149" tIns="47574" rIns="95149" bIns="47574" numCol="1" anchor="b" anchorCtr="0" compatLnSpc="1">
            <a:prstTxWarp prst="textNoShape">
              <a:avLst/>
            </a:prstTxWarp>
          </a:bodyPr>
          <a:lstStyle>
            <a:lvl1pPr algn="r" defTabSz="950939">
              <a:spcBef>
                <a:spcPct val="0"/>
              </a:spcBef>
              <a:defRPr kumimoji="0" sz="1300"/>
            </a:lvl1pPr>
          </a:lstStyle>
          <a:p>
            <a:pPr>
              <a:defRPr/>
            </a:pPr>
            <a:fld id="{A64D7E2E-DB3F-4710-A9F3-280CCE8FF5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621414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indent="177800" algn="just" rtl="0" eaLnBrk="0" fontAlgn="base" hangingPunct="0">
      <a:spcBef>
        <a:spcPct val="30000"/>
      </a:spcBef>
      <a:spcAft>
        <a:spcPct val="0"/>
      </a:spcAft>
      <a:defRPr kumimoji="1"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indent="168275" algn="just" rtl="0" eaLnBrk="0" fontAlgn="base" hangingPunct="0">
      <a:spcBef>
        <a:spcPct val="30000"/>
      </a:spcBef>
      <a:spcAft>
        <a:spcPct val="0"/>
      </a:spcAft>
      <a:defRPr kumimoji="1"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indent="249238" algn="just" rtl="0" eaLnBrk="0" fontAlgn="base" hangingPunct="0">
      <a:spcBef>
        <a:spcPct val="30000"/>
      </a:spcBef>
      <a:spcAft>
        <a:spcPct val="0"/>
      </a:spcAft>
      <a:defRPr kumimoji="1"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indent="244475" algn="just" rtl="0" eaLnBrk="0" fontAlgn="base" hangingPunct="0">
      <a:spcBef>
        <a:spcPct val="30000"/>
      </a:spcBef>
      <a:spcAft>
        <a:spcPct val="0"/>
      </a:spcAft>
      <a:defRPr kumimoji="1"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indent="233363" algn="just" rtl="0" eaLnBrk="0" fontAlgn="base" hangingPunct="0">
      <a:spcBef>
        <a:spcPct val="30000"/>
      </a:spcBef>
      <a:spcAft>
        <a:spcPct val="0"/>
      </a:spcAft>
      <a:defRPr kumimoji="1"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42790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42790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42790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  <p:transition spd="slow"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 spd="slow"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6178550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61785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 spd="slow" advClick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Заголовок, 2 маленьких объекта и 1 большой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3495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4102100"/>
            <a:ext cx="4038600" cy="23510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half" idx="3"/>
          </p:nvPr>
        </p:nvSpPr>
        <p:spPr>
          <a:xfrm>
            <a:off x="4648200" y="1600200"/>
            <a:ext cx="4038600" cy="4852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 spd="slow"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 spd="slow"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 spd="slow"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529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8529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 spd="slow"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 spd="slow"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  <p:transition spd="slow"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 spd="slow"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 spd="slow"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A7CBFF"/>
            </a:gs>
            <a:gs pos="50000">
              <a:schemeClr val="bg1"/>
            </a:gs>
            <a:gs pos="100000">
              <a:srgbClr val="A7CB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" name="Text Box 20"/>
          <p:cNvSpPr txBox="1">
            <a:spLocks noChangeArrowheads="1"/>
          </p:cNvSpPr>
          <p:nvPr/>
        </p:nvSpPr>
        <p:spPr bwMode="auto">
          <a:xfrm>
            <a:off x="71438" y="142875"/>
            <a:ext cx="900112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r">
              <a:defRPr/>
            </a:pPr>
            <a:r>
              <a:rPr kumimoji="0" lang="ru-RU" sz="1100" b="1" i="1" dirty="0">
                <a:solidFill>
                  <a:srgbClr val="000066"/>
                </a:solidFill>
                <a:latin typeface="+mn-lt"/>
              </a:rPr>
              <a:t>Департамент экономического развития </a:t>
            </a:r>
          </a:p>
          <a:p>
            <a:pPr algn="r">
              <a:defRPr/>
            </a:pPr>
            <a:r>
              <a:rPr kumimoji="0" lang="ru-RU" sz="1100" b="1" i="1" dirty="0">
                <a:solidFill>
                  <a:srgbClr val="000066"/>
                </a:solidFill>
                <a:latin typeface="+mn-lt"/>
              </a:rPr>
              <a:t>Ханты-Мансийского автономного округа - Югры</a:t>
            </a:r>
          </a:p>
        </p:txBody>
      </p:sp>
      <p:sp>
        <p:nvSpPr>
          <p:cNvPr id="1042" name="Line 18"/>
          <p:cNvSpPr>
            <a:spLocks noChangeShapeType="1"/>
          </p:cNvSpPr>
          <p:nvPr/>
        </p:nvSpPr>
        <p:spPr bwMode="auto">
          <a:xfrm>
            <a:off x="0" y="642938"/>
            <a:ext cx="9144000" cy="0"/>
          </a:xfrm>
          <a:prstGeom prst="line">
            <a:avLst/>
          </a:prstGeom>
          <a:noFill/>
          <a:ln w="76200" cmpd="tri">
            <a:solidFill>
              <a:srgbClr val="00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0" lang="ru-RU" sz="1800"/>
          </a:p>
        </p:txBody>
      </p:sp>
      <p:pic>
        <p:nvPicPr>
          <p:cNvPr id="11268" name="Picture 19" descr="Герб_округа"/>
          <p:cNvPicPr>
            <a:picLocks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50006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6" name="Text Box 22"/>
          <p:cNvSpPr txBox="1">
            <a:spLocks noChangeArrowheads="1"/>
          </p:cNvSpPr>
          <p:nvPr/>
        </p:nvSpPr>
        <p:spPr bwMode="auto">
          <a:xfrm>
            <a:off x="8843963" y="6642100"/>
            <a:ext cx="333375" cy="244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fld id="{17E5DC16-BCF3-47EE-88C1-F5041CD2A77F}" type="slidenum">
              <a:rPr kumimoji="0" lang="ru-RU" sz="1000"/>
              <a:pPr algn="ctr" eaLnBrk="0" hangingPunct="0">
                <a:spcBef>
                  <a:spcPct val="50000"/>
                </a:spcBef>
                <a:defRPr/>
              </a:pPr>
              <a:t>‹#›</a:t>
            </a:fld>
            <a:endParaRPr kumimoji="0" lang="ru-RU" sz="1000" dirty="0"/>
          </a:p>
        </p:txBody>
      </p:sp>
      <p:sp>
        <p:nvSpPr>
          <p:cNvPr id="11270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852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266" r:id="rId1"/>
    <p:sldLayoutId id="2147486267" r:id="rId2"/>
    <p:sldLayoutId id="2147486268" r:id="rId3"/>
    <p:sldLayoutId id="2147486269" r:id="rId4"/>
    <p:sldLayoutId id="2147486270" r:id="rId5"/>
    <p:sldLayoutId id="2147486271" r:id="rId6"/>
    <p:sldLayoutId id="2147486277" r:id="rId7"/>
    <p:sldLayoutId id="2147486272" r:id="rId8"/>
    <p:sldLayoutId id="2147486273" r:id="rId9"/>
    <p:sldLayoutId id="2147486274" r:id="rId10"/>
    <p:sldLayoutId id="2147486275" r:id="rId11"/>
    <p:sldLayoutId id="2147486276" r:id="rId12"/>
  </p:sldLayoutIdLst>
  <p:transition spd="slow" advClick="0"/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accent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accent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accent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5256584"/>
          </a:xfrm>
          <a:effectLst/>
        </p:spPr>
        <p:txBody>
          <a:bodyPr/>
          <a:lstStyle/>
          <a:p>
            <a:r>
              <a:rPr lang="ru-RU" sz="4400" b="1" dirty="0" smtClean="0">
                <a:ln w="0"/>
                <a:solidFill>
                  <a:srgbClr val="000099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/>
            </a:r>
            <a:br>
              <a:rPr lang="ru-RU" sz="4400" b="1" dirty="0" smtClean="0">
                <a:ln w="0"/>
                <a:solidFill>
                  <a:srgbClr val="000099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ru-RU" sz="6600" b="1" dirty="0" smtClean="0">
                <a:ln w="0"/>
                <a:solidFill>
                  <a:schemeClr val="tx1"/>
                </a:solidFill>
                <a:effectLst/>
              </a:rPr>
              <a:t>Административное производство</a:t>
            </a:r>
            <a:endParaRPr lang="ru-RU" sz="6600" b="1" dirty="0">
              <a:ln w="0"/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6974954"/>
              </p:ext>
            </p:extLst>
          </p:nvPr>
        </p:nvGraphicFramePr>
        <p:xfrm flipV="1">
          <a:off x="457200" y="6453187"/>
          <a:ext cx="8229600" cy="457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609600" y="764704"/>
            <a:ext cx="8229600" cy="5544616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9475128"/>
      </p:ext>
    </p:extLst>
  </p:cSld>
  <p:clrMapOvr>
    <a:masterClrMapping/>
  </p:clrMapOvr>
  <p:transition spd="slow"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143000"/>
          </a:xfrm>
        </p:spPr>
        <p:txBody>
          <a:bodyPr/>
          <a:lstStyle/>
          <a:p>
            <a:pPr algn="l"/>
            <a:r>
              <a:rPr lang="ru-RU" sz="1400" b="1" dirty="0" smtClean="0">
                <a:solidFill>
                  <a:schemeClr val="tx1"/>
                </a:solidFill>
                <a:effectLst/>
              </a:rPr>
              <a:t>Статья 19.4.1. </a:t>
            </a:r>
            <a:r>
              <a:rPr lang="ru-RU" sz="1400" b="1" dirty="0" err="1" smtClean="0">
                <a:solidFill>
                  <a:schemeClr val="tx1"/>
                </a:solidFill>
                <a:effectLst/>
              </a:rPr>
              <a:t>КоАП</a:t>
            </a:r>
            <a:r>
              <a:rPr lang="ru-RU" sz="1400" b="1" dirty="0" smtClean="0">
                <a:solidFill>
                  <a:schemeClr val="tx1"/>
                </a:solidFill>
                <a:effectLst/>
              </a:rPr>
              <a:t> РФ </a:t>
            </a:r>
            <a:r>
              <a:rPr lang="ru-RU" sz="2000" b="1" dirty="0" smtClean="0">
                <a:solidFill>
                  <a:schemeClr val="tx1"/>
                </a:solidFill>
                <a:effectLst/>
              </a:rPr>
              <a:t/>
            </a:r>
            <a:br>
              <a:rPr lang="ru-RU" sz="2000" b="1" dirty="0" smtClean="0">
                <a:solidFill>
                  <a:schemeClr val="tx1"/>
                </a:solidFill>
                <a:effectLst/>
              </a:rPr>
            </a:br>
            <a:r>
              <a:rPr lang="ru-RU" sz="2000" b="1" dirty="0" smtClean="0">
                <a:solidFill>
                  <a:schemeClr val="tx1"/>
                </a:solidFill>
                <a:effectLst/>
              </a:rPr>
              <a:t>Воспрепятствование законной деятельности должностного лица органа государственного контроля (надзора), органа муниципального контроля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0" y="4509120"/>
            <a:ext cx="4104456" cy="1080120"/>
          </a:xfrm>
        </p:spPr>
        <p:txBody>
          <a:bodyPr/>
          <a:lstStyle/>
          <a:p>
            <a:pPr>
              <a:buNone/>
            </a:pPr>
            <a:r>
              <a:rPr lang="ru-RU" sz="1400" b="1" i="1" dirty="0" smtClean="0">
                <a:solidFill>
                  <a:schemeClr val="tx1"/>
                </a:solidFill>
              </a:rPr>
              <a:t>Штраф:</a:t>
            </a:r>
            <a:endParaRPr lang="ru-RU" sz="1400" i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sz="1400" b="1" dirty="0" smtClean="0">
                <a:solidFill>
                  <a:schemeClr val="tx1"/>
                </a:solidFill>
              </a:rPr>
              <a:t>- </a:t>
            </a:r>
            <a:r>
              <a:rPr lang="ru-RU" sz="1400" dirty="0" smtClean="0">
                <a:solidFill>
                  <a:schemeClr val="tx1"/>
                </a:solidFill>
              </a:rPr>
              <a:t>на гр-н - от 500 до 1 000 руб.; </a:t>
            </a:r>
          </a:p>
          <a:p>
            <a:pPr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- на ДЛ - от 2 000 до 4 000 руб.; </a:t>
            </a:r>
          </a:p>
          <a:p>
            <a:pPr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- на ЮЛ - от 5 000 до 10 000 руб.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half" idx="3"/>
          </p:nvPr>
        </p:nvSpPr>
        <p:spPr>
          <a:xfrm>
            <a:off x="395536" y="2420888"/>
            <a:ext cx="4038600" cy="4060900"/>
          </a:xfrm>
        </p:spPr>
        <p:txBody>
          <a:bodyPr/>
          <a:lstStyle/>
          <a:p>
            <a:pPr algn="just">
              <a:buNone/>
            </a:pPr>
            <a:r>
              <a:rPr lang="ru-RU" sz="1800" b="1" u="sng" dirty="0" smtClean="0">
                <a:solidFill>
                  <a:schemeClr val="tx1"/>
                </a:solidFill>
              </a:rPr>
              <a:t>ч. 1 ст. 19.4.1 </a:t>
            </a:r>
            <a:r>
              <a:rPr lang="ru-RU" sz="1800" dirty="0" smtClean="0">
                <a:solidFill>
                  <a:schemeClr val="tx1"/>
                </a:solidFill>
              </a:rPr>
              <a:t>- воспрепятствование законной деятельности должностного лица органа государственного контроля (надзора), органа муниципального контроля по проведению проверок или уклонение от таких проверок, за исключением случаев, предусмотренных частью 4 статьи 14.24, частью 9 статьи 15.29 и статьей 19.4.2 </a:t>
            </a:r>
            <a:r>
              <a:rPr lang="ru-RU" sz="1800" dirty="0" err="1" smtClean="0">
                <a:solidFill>
                  <a:schemeClr val="tx1"/>
                </a:solidFill>
              </a:rPr>
              <a:t>КоАП</a:t>
            </a:r>
            <a:endParaRPr lang="ru-RU" sz="1800" dirty="0">
              <a:solidFill>
                <a:schemeClr val="tx1"/>
              </a:solidFill>
            </a:endParaRPr>
          </a:p>
        </p:txBody>
      </p:sp>
      <p:pic>
        <p:nvPicPr>
          <p:cNvPr id="2054" name="Picture 6" descr="http://cache.zr.ru/wpfiles/uploads/2013/07/201307161429-201307161429-339_no_copyright-575x43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2492896"/>
            <a:ext cx="3240360" cy="1966633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652934"/>
          </a:xfrm>
        </p:spPr>
        <p:txBody>
          <a:bodyPr/>
          <a:lstStyle/>
          <a:p>
            <a:pPr algn="l"/>
            <a:r>
              <a:rPr lang="ru-RU" sz="1400" b="1" dirty="0" smtClean="0">
                <a:solidFill>
                  <a:schemeClr val="tx1"/>
                </a:solidFill>
                <a:effectLst/>
              </a:rPr>
              <a:t>Статья 19.5</a:t>
            </a:r>
            <a:r>
              <a:rPr lang="ru-RU" sz="1400" dirty="0" smtClean="0">
                <a:solidFill>
                  <a:schemeClr val="tx1"/>
                </a:solidFill>
                <a:effectLst/>
              </a:rPr>
              <a:t> </a:t>
            </a:r>
            <a:r>
              <a:rPr lang="ru-RU" sz="1400" b="1" dirty="0" err="1" smtClean="0">
                <a:solidFill>
                  <a:schemeClr val="tx1"/>
                </a:solidFill>
                <a:effectLst/>
              </a:rPr>
              <a:t>КоАП</a:t>
            </a:r>
            <a:r>
              <a:rPr lang="ru-RU" sz="1400" b="1" dirty="0" smtClean="0">
                <a:solidFill>
                  <a:schemeClr val="tx1"/>
                </a:solidFill>
                <a:effectLst/>
              </a:rPr>
              <a:t> РФ </a:t>
            </a:r>
            <a:br>
              <a:rPr lang="ru-RU" sz="1400" b="1" dirty="0" smtClean="0">
                <a:solidFill>
                  <a:schemeClr val="tx1"/>
                </a:solidFill>
                <a:effectLst/>
              </a:rPr>
            </a:br>
            <a:r>
              <a:rPr lang="ru-RU" sz="2000" b="1" dirty="0" smtClean="0">
                <a:solidFill>
                  <a:schemeClr val="tx1"/>
                </a:solidFill>
                <a:effectLst/>
              </a:rPr>
              <a:t>Невыполнение в срок законного предписания (постановления, представления, решения) органа (должностного лица), осуществляющего государственный надзор (контроль), муниципальный контроль</a:t>
            </a:r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dirty="0"/>
          </a:p>
        </p:txBody>
      </p:sp>
      <p:sp>
        <p:nvSpPr>
          <p:cNvPr id="8" name="Содержимое 7"/>
          <p:cNvSpPr>
            <a:spLocks noGrp="1"/>
          </p:cNvSpPr>
          <p:nvPr>
            <p:ph sz="half" idx="1"/>
          </p:nvPr>
        </p:nvSpPr>
        <p:spPr>
          <a:xfrm>
            <a:off x="539552" y="2492896"/>
            <a:ext cx="8287072" cy="3916884"/>
          </a:xfrm>
        </p:spPr>
        <p:txBody>
          <a:bodyPr/>
          <a:lstStyle/>
          <a:p>
            <a:pPr>
              <a:buNone/>
            </a:pPr>
            <a:r>
              <a:rPr lang="ru-RU" sz="1600" b="1" u="sng" dirty="0" smtClean="0">
                <a:solidFill>
                  <a:schemeClr val="tx1"/>
                </a:solidFill>
              </a:rPr>
              <a:t>ч. 22 ст.19.5 </a:t>
            </a:r>
            <a:r>
              <a:rPr lang="ru-RU" sz="1600" b="1" u="sng" dirty="0" err="1" smtClean="0">
                <a:solidFill>
                  <a:schemeClr val="tx1"/>
                </a:solidFill>
              </a:rPr>
              <a:t>КоАП</a:t>
            </a:r>
            <a:r>
              <a:rPr lang="ru-RU" sz="1600" b="1" u="sng" dirty="0" smtClean="0">
                <a:solidFill>
                  <a:schemeClr val="tx1"/>
                </a:solidFill>
              </a:rPr>
              <a:t> РФ</a:t>
            </a:r>
            <a:r>
              <a:rPr lang="ru-RU" sz="1600" dirty="0" smtClean="0">
                <a:solidFill>
                  <a:schemeClr val="tx1"/>
                </a:solidFill>
              </a:rPr>
              <a:t> - невыполнение в установленный срок законного предписания органа, осуществляющего государственный контроль (надзор) в области производства и оборота этилового спирта, алкогольной и спиртосодержащей продукции</a:t>
            </a:r>
          </a:p>
          <a:p>
            <a:pPr>
              <a:buNone/>
            </a:pPr>
            <a:endParaRPr lang="ru-RU" sz="1600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sz="1600" b="1" i="1" dirty="0" smtClean="0">
                <a:solidFill>
                  <a:schemeClr val="tx1"/>
                </a:solidFill>
              </a:rPr>
              <a:t>Штраф</a:t>
            </a:r>
            <a:r>
              <a:rPr lang="ru-RU" sz="1600" b="1" dirty="0" smtClean="0">
                <a:solidFill>
                  <a:schemeClr val="tx1"/>
                </a:solidFill>
              </a:rPr>
              <a:t>:</a:t>
            </a:r>
            <a:endParaRPr lang="ru-RU" sz="16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- на ДЛ - от 6 000 до 12 000 руб.; </a:t>
            </a:r>
          </a:p>
          <a:p>
            <a:pPr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- на ЮЛ - от 20 000 до 40 000 руб.</a:t>
            </a:r>
          </a:p>
          <a:p>
            <a:pPr>
              <a:buNone/>
            </a:pPr>
            <a:endParaRPr lang="ru-RU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24942"/>
          </a:xfrm>
        </p:spPr>
        <p:txBody>
          <a:bodyPr/>
          <a:lstStyle/>
          <a:p>
            <a:pPr algn="l"/>
            <a:r>
              <a:rPr lang="ru-RU" sz="1400" b="1" dirty="0" smtClean="0">
                <a:solidFill>
                  <a:schemeClr val="tx1"/>
                </a:solidFill>
                <a:effectLst/>
              </a:rPr>
              <a:t>Статья 20.25. </a:t>
            </a:r>
            <a:r>
              <a:rPr lang="ru-RU" sz="1400" b="1" dirty="0" err="1" smtClean="0">
                <a:solidFill>
                  <a:schemeClr val="tx1"/>
                </a:solidFill>
                <a:effectLst/>
              </a:rPr>
              <a:t>КоАП</a:t>
            </a:r>
            <a:r>
              <a:rPr lang="ru-RU" sz="1400" b="1" dirty="0" smtClean="0">
                <a:solidFill>
                  <a:schemeClr val="tx1"/>
                </a:solidFill>
                <a:effectLst/>
              </a:rPr>
              <a:t> РФ </a:t>
            </a:r>
            <a:br>
              <a:rPr lang="ru-RU" sz="1400" b="1" dirty="0" smtClean="0">
                <a:solidFill>
                  <a:schemeClr val="tx1"/>
                </a:solidFill>
                <a:effectLst/>
              </a:rPr>
            </a:br>
            <a:r>
              <a:rPr lang="ru-RU" sz="2400" b="1" dirty="0" smtClean="0">
                <a:solidFill>
                  <a:schemeClr val="tx1"/>
                </a:solidFill>
                <a:effectLst/>
              </a:rPr>
              <a:t>Уклонение от исполнения административного наказания</a:t>
            </a:r>
            <a:endParaRPr lang="ru-RU" sz="2400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>
          <a:xfrm>
            <a:off x="4499992" y="1988840"/>
            <a:ext cx="4038600" cy="4348932"/>
          </a:xfrm>
        </p:spPr>
        <p:txBody>
          <a:bodyPr/>
          <a:lstStyle/>
          <a:p>
            <a:pPr>
              <a:buNone/>
            </a:pPr>
            <a:r>
              <a:rPr lang="ru-RU" sz="1800" b="1" u="sng" dirty="0" smtClean="0">
                <a:solidFill>
                  <a:schemeClr val="tx1"/>
                </a:solidFill>
              </a:rPr>
              <a:t>ч. 1 ст. 20.25 </a:t>
            </a:r>
            <a:r>
              <a:rPr lang="ru-RU" sz="1800" b="1" u="sng" dirty="0" err="1" smtClean="0">
                <a:solidFill>
                  <a:schemeClr val="tx1"/>
                </a:solidFill>
              </a:rPr>
              <a:t>КоАП</a:t>
            </a:r>
            <a:r>
              <a:rPr lang="ru-RU" sz="1800" b="1" u="sng" dirty="0" smtClean="0">
                <a:solidFill>
                  <a:schemeClr val="tx1"/>
                </a:solidFill>
              </a:rPr>
              <a:t> РФ </a:t>
            </a:r>
            <a:r>
              <a:rPr lang="ru-RU" sz="1800" dirty="0" smtClean="0">
                <a:solidFill>
                  <a:schemeClr val="tx1"/>
                </a:solidFill>
              </a:rPr>
              <a:t>- неуплата административного штрафа в срок, предусмотренный </a:t>
            </a:r>
            <a:r>
              <a:rPr lang="ru-RU" sz="1800" dirty="0" err="1" smtClean="0">
                <a:solidFill>
                  <a:schemeClr val="tx1"/>
                </a:solidFill>
              </a:rPr>
              <a:t>КоАП</a:t>
            </a:r>
            <a:endParaRPr lang="ru-RU" sz="1800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ru-RU" sz="1800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sz="1800" b="1" i="1" dirty="0" smtClean="0">
                <a:solidFill>
                  <a:schemeClr val="tx1"/>
                </a:solidFill>
              </a:rPr>
              <a:t>Штраф:</a:t>
            </a:r>
            <a:endParaRPr lang="ru-RU" sz="1800" i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sz="1800" b="1" dirty="0" smtClean="0">
                <a:solidFill>
                  <a:schemeClr val="tx1"/>
                </a:solidFill>
              </a:rPr>
              <a:t> </a:t>
            </a:r>
            <a:r>
              <a:rPr lang="ru-RU" sz="1800" dirty="0" smtClean="0">
                <a:solidFill>
                  <a:schemeClr val="tx1"/>
                </a:solidFill>
              </a:rPr>
              <a:t>в двукратном размере суммы неуплаченного административного штрафа, но не менее 1 000 рублей, </a:t>
            </a:r>
          </a:p>
          <a:p>
            <a:pPr>
              <a:buNone/>
            </a:pPr>
            <a:r>
              <a:rPr lang="ru-RU" sz="1800" dirty="0" smtClean="0">
                <a:solidFill>
                  <a:schemeClr val="tx1"/>
                </a:solidFill>
              </a:rPr>
              <a:t>либо административный арест на срок до 15  суток,  либо  обязательные работы на срок до пятидесяти часов.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8" name="Picture 2" descr="https://60.img.avito.st/1280x960/1781868960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060848"/>
            <a:ext cx="4038600" cy="3362067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8229600" cy="490066"/>
          </a:xfrm>
        </p:spPr>
        <p:txBody>
          <a:bodyPr/>
          <a:lstStyle/>
          <a:p>
            <a:r>
              <a:rPr lang="ru-RU" sz="3200" b="1" dirty="0" smtClean="0">
                <a:solidFill>
                  <a:schemeClr val="tx1"/>
                </a:solidFill>
                <a:effectLst/>
              </a:rPr>
              <a:t>Аннулирование лицензии</a:t>
            </a:r>
            <a:endParaRPr lang="ru-RU" sz="3200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852988"/>
          </a:xfrm>
        </p:spPr>
        <p:txBody>
          <a:bodyPr/>
          <a:lstStyle/>
          <a:p>
            <a:pPr>
              <a:buNone/>
            </a:pPr>
            <a:r>
              <a:rPr lang="ru-RU" sz="1400" b="1" u="sng" dirty="0" smtClean="0">
                <a:solidFill>
                  <a:schemeClr val="tx1"/>
                </a:solidFill>
              </a:rPr>
              <a:t>Основанием для аннулирования такой лицензии в судебном порядке является:</a:t>
            </a:r>
            <a:endParaRPr lang="ru-RU" sz="1400" u="sng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ru-RU" sz="1400" dirty="0" smtClean="0">
                <a:solidFill>
                  <a:schemeClr val="tx1"/>
                </a:solidFill>
              </a:rPr>
              <a:t>обнаружение недостоверных данных в документах, представленных лицензиатом для получения такой лицензии;</a:t>
            </a:r>
          </a:p>
          <a:p>
            <a:pPr>
              <a:buFont typeface="Wingdings" pitchFamily="2" charset="2"/>
              <a:buChar char="Ø"/>
            </a:pPr>
            <a:r>
              <a:rPr lang="ru-RU" sz="1400" dirty="0" smtClean="0">
                <a:solidFill>
                  <a:schemeClr val="tx1"/>
                </a:solidFill>
              </a:rPr>
              <a:t>оборот алкогольной продукции без маркировки в соответствии со статьей 12 настоящего Федерального закона либо с поддельными марками;</a:t>
            </a:r>
          </a:p>
          <a:p>
            <a:pPr>
              <a:buFont typeface="Wingdings" pitchFamily="2" charset="2"/>
              <a:buChar char="Ø"/>
            </a:pPr>
            <a:r>
              <a:rPr lang="ru-RU" sz="1400" dirty="0" smtClean="0">
                <a:solidFill>
                  <a:schemeClr val="tx1"/>
                </a:solidFill>
              </a:rPr>
              <a:t>невыполнение решения лицензирующего органа о приостановлении действия лицензии;</a:t>
            </a:r>
          </a:p>
          <a:p>
            <a:pPr>
              <a:buFont typeface="Wingdings" pitchFamily="2" charset="2"/>
              <a:buChar char="Ø"/>
            </a:pPr>
            <a:r>
              <a:rPr lang="ru-RU" sz="1400" dirty="0" smtClean="0">
                <a:solidFill>
                  <a:schemeClr val="tx1"/>
                </a:solidFill>
              </a:rPr>
              <a:t>повторное в течение одного года сообщение недостоверных сведений в декларациях об объеме производства, оборота и (или) использования этилового спирта, алкогольной и спиртосодержащей продукции, использовании производственных мощностей или повторное в течение одного года несвоевременное представление указанных деклараций в лицензирующий орган;</a:t>
            </a:r>
          </a:p>
          <a:p>
            <a:pPr>
              <a:buFont typeface="Wingdings" pitchFamily="2" charset="2"/>
              <a:buChar char="Ø"/>
            </a:pPr>
            <a:r>
              <a:rPr lang="ru-RU" sz="1400" dirty="0" smtClean="0">
                <a:solidFill>
                  <a:schemeClr val="tx1"/>
                </a:solidFill>
              </a:rPr>
              <a:t>повторное приостановление действия лицензии за совершение одного и того же нарушения в течение одного года;</a:t>
            </a:r>
          </a:p>
          <a:p>
            <a:pPr>
              <a:buFont typeface="Wingdings" pitchFamily="2" charset="2"/>
              <a:buChar char="Ø"/>
            </a:pPr>
            <a:r>
              <a:rPr lang="ru-RU" sz="1400" dirty="0" smtClean="0">
                <a:solidFill>
                  <a:schemeClr val="tx1"/>
                </a:solidFill>
              </a:rPr>
              <a:t>производство и оборот этилового спирта, алкогольной и спиртосодержащей продукции, информация о которых не зафиксирована в установленном порядке в ЕГАИС;</a:t>
            </a:r>
          </a:p>
          <a:p>
            <a:pPr>
              <a:buNone/>
            </a:pPr>
            <a:r>
              <a:rPr lang="ru-RU" sz="1400" b="1" u="sng" dirty="0" smtClean="0">
                <a:solidFill>
                  <a:schemeClr val="tx1"/>
                </a:solidFill>
              </a:rPr>
              <a:t>Основанием для аннулирования лицензии по решению уполномоченного Правительством Российской Федерации федерального органа исполнительной власти является:</a:t>
            </a:r>
          </a:p>
          <a:p>
            <a:pPr>
              <a:buFont typeface="Wingdings" pitchFamily="2" charset="2"/>
              <a:buChar char="Ø"/>
            </a:pPr>
            <a:r>
              <a:rPr lang="ru-RU" sz="1400" dirty="0" smtClean="0">
                <a:solidFill>
                  <a:schemeClr val="tx1"/>
                </a:solidFill>
              </a:rPr>
              <a:t>поставка (за исключением экспорта), закупка (за исключением импорта) и розничная продажа алкогольной продукции по цене ниже цены, установленной в соответствии с пунктом 5 статьи 11 настоящего Федерального закона;</a:t>
            </a:r>
          </a:p>
          <a:p>
            <a:pPr>
              <a:buFont typeface="Wingdings" pitchFamily="2" charset="2"/>
              <a:buChar char="Ø"/>
            </a:pPr>
            <a:r>
              <a:rPr lang="ru-RU" sz="1400" dirty="0" smtClean="0">
                <a:solidFill>
                  <a:schemeClr val="tx1"/>
                </a:solidFill>
              </a:rPr>
              <a:t>нарушение особых требований к розничной продаже алкогольной продукции, установленных пунктом 2 и абзацем первым пункта 5 статьи 16 настоящего Федерального закона.</a:t>
            </a:r>
          </a:p>
          <a:p>
            <a:pPr>
              <a:buFont typeface="Wingdings" pitchFamily="2" charset="2"/>
              <a:buChar char="Ø"/>
            </a:pPr>
            <a:endParaRPr lang="ru-RU" sz="1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 advClick="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Спасибо за внимание!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580926"/>
          </a:xfrm>
          <a:effectLst/>
        </p:spPr>
        <p:txBody>
          <a:bodyPr/>
          <a:lstStyle/>
          <a:p>
            <a:r>
              <a:rPr lang="ru-RU" sz="4400" b="1" dirty="0" smtClean="0">
                <a:ln w="0"/>
                <a:solidFill>
                  <a:srgbClr val="000099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/>
            </a:r>
            <a:br>
              <a:rPr lang="ru-RU" sz="4400" b="1" dirty="0" smtClean="0">
                <a:ln w="0"/>
                <a:solidFill>
                  <a:srgbClr val="000099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endParaRPr lang="ru-RU" sz="4400" b="1" dirty="0">
              <a:ln w="0"/>
              <a:solidFill>
                <a:schemeClr val="tx2">
                  <a:lumMod val="50000"/>
                </a:schemeClr>
              </a:solidFill>
              <a:effectLst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sz="1100" dirty="0" smtClean="0">
                <a:solidFill>
                  <a:schemeClr val="tx1"/>
                </a:solidFill>
              </a:rPr>
              <a:t>В соответствии со статьей 23.50 </a:t>
            </a:r>
            <a:r>
              <a:rPr lang="ru-RU" sz="1100" dirty="0" err="1" smtClean="0">
                <a:solidFill>
                  <a:schemeClr val="tx1"/>
                </a:solidFill>
              </a:rPr>
              <a:t>КоАП</a:t>
            </a:r>
            <a:r>
              <a:rPr lang="ru-RU" sz="1100" dirty="0" smtClean="0">
                <a:solidFill>
                  <a:schemeClr val="tx1"/>
                </a:solidFill>
              </a:rPr>
              <a:t> РФ должностные лица </a:t>
            </a:r>
            <a:r>
              <a:rPr lang="ru-RU" sz="1100" dirty="0" err="1" smtClean="0">
                <a:solidFill>
                  <a:schemeClr val="tx1"/>
                </a:solidFill>
              </a:rPr>
              <a:t>Депэкономики</a:t>
            </a:r>
            <a:r>
              <a:rPr lang="ru-RU" sz="1100" dirty="0" smtClean="0">
                <a:solidFill>
                  <a:schemeClr val="tx1"/>
                </a:solidFill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</a:rPr>
              <a:t>Югры</a:t>
            </a:r>
            <a:r>
              <a:rPr lang="ru-RU" sz="1100" dirty="0" smtClean="0">
                <a:solidFill>
                  <a:schemeClr val="tx1"/>
                </a:solidFill>
              </a:rPr>
              <a:t> уполномочены рассматривать дела об административных правонарушениях, предусмотренных частью 2 статьи 14.6 (в части регулирования цен на этиловый спирт, алкогольную и спиртосодержащую продукцию), частями 2.1 и 3 статьи 14.16, статьей 14.19, частями 1 и 2 статьи 14.43, статьями 14.44-14.46, 15.13, частью 6 статьи 19.4, частью 22 статьи 19.5 </a:t>
            </a:r>
            <a:r>
              <a:rPr lang="ru-RU" sz="1100" dirty="0" err="1" smtClean="0">
                <a:solidFill>
                  <a:schemeClr val="tx1"/>
                </a:solidFill>
              </a:rPr>
              <a:t>КоАП</a:t>
            </a:r>
            <a:r>
              <a:rPr lang="ru-RU" sz="1100" dirty="0" smtClean="0">
                <a:solidFill>
                  <a:schemeClr val="tx1"/>
                </a:solidFill>
              </a:rPr>
              <a:t> РФ.</a:t>
            </a:r>
          </a:p>
          <a:p>
            <a:r>
              <a:rPr lang="ru-RU" sz="1100" b="1" dirty="0" smtClean="0">
                <a:solidFill>
                  <a:schemeClr val="tx1"/>
                </a:solidFill>
              </a:rPr>
              <a:t>п. 64 ч.2 ст.28.3 </a:t>
            </a:r>
            <a:r>
              <a:rPr lang="ru-RU" sz="1100" b="1" dirty="0" err="1" smtClean="0">
                <a:solidFill>
                  <a:schemeClr val="tx1"/>
                </a:solidFill>
              </a:rPr>
              <a:t>КоАП</a:t>
            </a:r>
            <a:r>
              <a:rPr lang="ru-RU" sz="1100" b="1" dirty="0" smtClean="0">
                <a:solidFill>
                  <a:schemeClr val="tx1"/>
                </a:solidFill>
              </a:rPr>
              <a:t> РФ -</a:t>
            </a:r>
            <a:r>
              <a:rPr lang="ru-RU" sz="1100" dirty="0" smtClean="0">
                <a:solidFill>
                  <a:schemeClr val="tx1"/>
                </a:solidFill>
              </a:rPr>
              <a:t>  должностные лица </a:t>
            </a:r>
            <a:r>
              <a:rPr lang="ru-RU" sz="1100" dirty="0" err="1" smtClean="0">
                <a:solidFill>
                  <a:schemeClr val="tx1"/>
                </a:solidFill>
              </a:rPr>
              <a:t>Депэкономики</a:t>
            </a:r>
            <a:r>
              <a:rPr lang="ru-RU" sz="1100" dirty="0" smtClean="0">
                <a:solidFill>
                  <a:schemeClr val="tx1"/>
                </a:solidFill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</a:rPr>
              <a:t>Югры</a:t>
            </a:r>
            <a:r>
              <a:rPr lang="ru-RU" sz="1100" dirty="0" smtClean="0">
                <a:solidFill>
                  <a:schemeClr val="tx1"/>
                </a:solidFill>
              </a:rPr>
              <a:t>  уполномочены составлять протоколы об административных правонарушениях, предусмотренных статьей 14.6, частями 1 и 2 статьи 14.16, статьями 14.17, 14.18, частью 3 статьи 14.43 (в части нарушений при производстве и обороте (кроме розничной продажи алкогольной и спиртосодержащей продукции) этилового спирта, алкогольной и спиртосодержащей продукции), частями 3 и 4 статьи 15.12, статьей 15.13, частью 1 статьи 19.4, частями 1 и 15 статьи 19.5, статьями 19.6, 19.7, статьей 19.33 (в части нарушений при производстве и обороте (кроме розничной продажи алкогольной и спиртосодержащей продукции) этилового спирта, алкогольной и спиртосодержащей продукции) настоящего Кодекса</a:t>
            </a:r>
            <a:endParaRPr lang="ru-RU" sz="1100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09600" y="764704"/>
            <a:ext cx="8229600" cy="5544616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364767"/>
            <a:ext cx="9144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7200" algn="ctr" eaLnBrk="0" hangingPunct="0"/>
            <a:r>
              <a:rPr kumimoji="0" lang="ru-RU" sz="2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Полномочия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Депэкономики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Югры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в соответствии с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КоАП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РФ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1" name="Picture 3" descr="http://m.moe-kursk.ru/image/news/327630_s1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700808"/>
            <a:ext cx="4038600" cy="38075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19475128"/>
      </p:ext>
    </p:extLst>
  </p:cSld>
  <p:clrMapOvr>
    <a:masterClrMapping/>
  </p:clrMapOvr>
  <p:transition spd="slow"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157592" cy="360040"/>
          </a:xfrm>
          <a:effectLst/>
        </p:spPr>
        <p:txBody>
          <a:bodyPr/>
          <a:lstStyle/>
          <a:p>
            <a:pPr algn="l"/>
            <a:r>
              <a:rPr lang="ru-RU" sz="1600" b="1" dirty="0" smtClean="0">
                <a:solidFill>
                  <a:schemeClr val="tx1"/>
                </a:solidFill>
                <a:effectLst/>
              </a:rPr>
              <a:t>Статья 14.6 </a:t>
            </a:r>
            <a:r>
              <a:rPr lang="ru-RU" sz="1600" b="1" dirty="0" err="1" smtClean="0">
                <a:solidFill>
                  <a:schemeClr val="tx1"/>
                </a:solidFill>
                <a:effectLst/>
              </a:rPr>
              <a:t>КоАП</a:t>
            </a:r>
            <a:r>
              <a:rPr lang="ru-RU" sz="1600" b="1" dirty="0" smtClean="0">
                <a:solidFill>
                  <a:schemeClr val="tx1"/>
                </a:solidFill>
                <a:effectLst/>
              </a:rPr>
              <a:t> РФ</a:t>
            </a:r>
            <a:r>
              <a:rPr lang="ru-RU" sz="2800" b="1" dirty="0" smtClean="0">
                <a:solidFill>
                  <a:schemeClr val="tx1"/>
                </a:solidFill>
                <a:effectLst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effectLst/>
              </a:rPr>
            </a:br>
            <a:r>
              <a:rPr lang="ru-RU" sz="2800" b="1" dirty="0" smtClean="0">
                <a:solidFill>
                  <a:schemeClr val="tx1"/>
                </a:solidFill>
                <a:effectLst/>
              </a:rPr>
              <a:t>Нарушение порядка ценообразования</a:t>
            </a: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b="1" dirty="0" smtClean="0">
                <a:ln w="0"/>
                <a:solidFill>
                  <a:srgbClr val="000099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/>
            </a:r>
            <a:br>
              <a:rPr lang="ru-RU" sz="4400" b="1" dirty="0" smtClean="0">
                <a:ln w="0"/>
                <a:solidFill>
                  <a:srgbClr val="000099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endParaRPr lang="ru-RU" sz="4400" b="1" dirty="0">
              <a:ln w="0"/>
              <a:solidFill>
                <a:schemeClr val="tx2">
                  <a:lumMod val="50000"/>
                </a:schemeClr>
              </a:solidFill>
              <a:effectLst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5148064" y="1772816"/>
            <a:ext cx="3462536" cy="4492948"/>
          </a:xfrm>
        </p:spPr>
        <p:txBody>
          <a:bodyPr/>
          <a:lstStyle/>
          <a:p>
            <a:pPr>
              <a:buNone/>
            </a:pPr>
            <a:r>
              <a:rPr lang="ru-RU" sz="1400" b="1" i="1" dirty="0" smtClean="0">
                <a:solidFill>
                  <a:schemeClr val="tx1"/>
                </a:solidFill>
              </a:rPr>
              <a:t>Штраф:</a:t>
            </a:r>
          </a:p>
          <a:p>
            <a:pPr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- на гр-н в размере 5 000 руб.; </a:t>
            </a:r>
          </a:p>
          <a:p>
            <a:pPr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- на ДЛ – 50 000 руб. или дисквалификацию на срок до 3-х лет; </a:t>
            </a:r>
          </a:p>
          <a:p>
            <a:pPr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 - на ЮЛ – 100 000 руб</a:t>
            </a:r>
            <a:r>
              <a:rPr lang="ru-RU" sz="1600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609600" y="764704"/>
            <a:ext cx="8229600" cy="5544616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Содержимое 6"/>
          <p:cNvSpPr>
            <a:spLocks noGrp="1"/>
          </p:cNvSpPr>
          <p:nvPr>
            <p:ph sz="half" idx="1"/>
          </p:nvPr>
        </p:nvSpPr>
        <p:spPr>
          <a:xfrm>
            <a:off x="179512" y="1772816"/>
            <a:ext cx="4896544" cy="4968552"/>
          </a:xfrm>
        </p:spPr>
        <p:txBody>
          <a:bodyPr/>
          <a:lstStyle/>
          <a:p>
            <a:pPr>
              <a:buNone/>
            </a:pPr>
            <a:r>
              <a:rPr lang="ru-RU" sz="1400" b="1" u="sng" dirty="0" smtClean="0">
                <a:solidFill>
                  <a:schemeClr val="tx1"/>
                </a:solidFill>
              </a:rPr>
              <a:t>ч.1 ст.14.6 </a:t>
            </a:r>
            <a:r>
              <a:rPr lang="ru-RU" sz="1400" b="1" u="sng" dirty="0" err="1" smtClean="0">
                <a:solidFill>
                  <a:schemeClr val="tx1"/>
                </a:solidFill>
              </a:rPr>
              <a:t>КоАП</a:t>
            </a:r>
            <a:r>
              <a:rPr lang="ru-RU" sz="1400" b="1" u="sng" dirty="0" smtClean="0">
                <a:solidFill>
                  <a:schemeClr val="tx1"/>
                </a:solidFill>
              </a:rPr>
              <a:t> РФ</a:t>
            </a:r>
            <a:r>
              <a:rPr lang="ru-RU" sz="1400" dirty="0" smtClean="0">
                <a:solidFill>
                  <a:schemeClr val="tx1"/>
                </a:solidFill>
              </a:rPr>
              <a:t> - завышение регулируемых государством цен (тарифов, расценок, ставок и тому подобного) на продукцию, товары либо услуги, предельных цен (тарифов, расценок, ставок, платы и тому подобного), завышение установленных надбавок (наценок) к ценам (тарифам, расценкам, ставкам и тому подобному), по табачным изделиям завышение максимальной розничной цены, указанной производителем на каждой потребительской упаковке (пачке)</a:t>
            </a:r>
          </a:p>
          <a:p>
            <a:pPr>
              <a:buNone/>
            </a:pPr>
            <a:r>
              <a:rPr lang="ru-RU" sz="1400" b="1" u="sng" dirty="0" smtClean="0">
                <a:solidFill>
                  <a:schemeClr val="tx1"/>
                </a:solidFill>
              </a:rPr>
              <a:t>ч. 2 ст. 14.6 </a:t>
            </a:r>
            <a:r>
              <a:rPr lang="ru-RU" sz="1400" b="1" u="sng" dirty="0" err="1" smtClean="0">
                <a:solidFill>
                  <a:schemeClr val="tx1"/>
                </a:solidFill>
              </a:rPr>
              <a:t>КоАП</a:t>
            </a:r>
            <a:r>
              <a:rPr lang="ru-RU" sz="1400" b="1" u="sng" dirty="0" smtClean="0">
                <a:solidFill>
                  <a:schemeClr val="tx1"/>
                </a:solidFill>
              </a:rPr>
              <a:t> РФ </a:t>
            </a:r>
            <a:r>
              <a:rPr lang="ru-RU" sz="1400" dirty="0" smtClean="0">
                <a:solidFill>
                  <a:schemeClr val="tx1"/>
                </a:solidFill>
              </a:rPr>
              <a:t>(в части </a:t>
            </a:r>
            <a:r>
              <a:rPr lang="ru-RU" sz="1400" b="1" dirty="0" smtClean="0">
                <a:solidFill>
                  <a:schemeClr val="tx1"/>
                </a:solidFill>
              </a:rPr>
              <a:t>регулирования цен </a:t>
            </a:r>
            <a:r>
              <a:rPr lang="ru-RU" sz="1400" dirty="0" smtClean="0">
                <a:solidFill>
                  <a:schemeClr val="tx1"/>
                </a:solidFill>
              </a:rPr>
              <a:t>на этиловый спирт</a:t>
            </a:r>
            <a:r>
              <a:rPr lang="ru-RU" sz="1400" b="1" dirty="0" smtClean="0">
                <a:solidFill>
                  <a:schemeClr val="tx1"/>
                </a:solidFill>
              </a:rPr>
              <a:t>, алкогольную </a:t>
            </a:r>
            <a:r>
              <a:rPr lang="ru-RU" sz="1400" dirty="0" smtClean="0">
                <a:solidFill>
                  <a:schemeClr val="tx1"/>
                </a:solidFill>
              </a:rPr>
              <a:t>и спиртосодержащую продукцию) – занижение регулируемых государством цен (тарифов, расценок, ставок и тому подобного) на продукцию, товары либо услуги, предельных цен (тарифов, расценок, ставок и тому подобного), занижение установленных надбавок (наценок) к ценам (тарифам, расценкам, ставкам и тому подобному), нарушение установленного порядка регулирования цен (тарифов, расценок, ставок и тому подобного), а равно иное нарушение установленного порядка ценообразования.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9475128"/>
      </p:ext>
    </p:extLst>
  </p:cSld>
  <p:clrMapOvr>
    <a:masterClrMapping/>
  </p:clrMapOvr>
  <p:transition spd="slow"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1400" b="1" dirty="0" smtClean="0">
                <a:solidFill>
                  <a:schemeClr val="tx1"/>
                </a:solidFill>
                <a:effectLst/>
              </a:rPr>
              <a:t>Статья 14.16 </a:t>
            </a:r>
            <a:r>
              <a:rPr lang="ru-RU" sz="1400" b="1" dirty="0" err="1" smtClean="0">
                <a:solidFill>
                  <a:schemeClr val="tx1"/>
                </a:solidFill>
                <a:effectLst/>
              </a:rPr>
              <a:t>КоАП</a:t>
            </a:r>
            <a:r>
              <a:rPr lang="ru-RU" sz="1400" b="1" dirty="0" smtClean="0">
                <a:solidFill>
                  <a:schemeClr val="tx1"/>
                </a:solidFill>
                <a:effectLst/>
              </a:rPr>
              <a:t>  РФ</a:t>
            </a:r>
            <a:br>
              <a:rPr lang="ru-RU" sz="1400" b="1" dirty="0" smtClean="0">
                <a:solidFill>
                  <a:schemeClr val="tx1"/>
                </a:solidFill>
                <a:effectLst/>
              </a:rPr>
            </a:br>
            <a:r>
              <a:rPr lang="ru-RU" sz="2800" b="1" dirty="0" smtClean="0">
                <a:solidFill>
                  <a:schemeClr val="tx1"/>
                </a:solidFill>
                <a:effectLst/>
              </a:rPr>
              <a:t>Нарушение правил продажи этилового спирта, алкогольной и спиртосодержащей продукции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457200" y="1340768"/>
            <a:ext cx="8291264" cy="5112420"/>
          </a:xfrm>
        </p:spPr>
        <p:txBody>
          <a:bodyPr/>
          <a:lstStyle/>
          <a:p>
            <a:pPr algn="just">
              <a:buNone/>
            </a:pPr>
            <a:r>
              <a:rPr lang="ru-RU" sz="1400" b="1" u="sng" dirty="0" smtClean="0">
                <a:solidFill>
                  <a:schemeClr val="tx1"/>
                </a:solidFill>
              </a:rPr>
              <a:t>ч. 1 ст. 14.16 </a:t>
            </a:r>
            <a:r>
              <a:rPr lang="ru-RU" sz="1400" b="1" u="sng" dirty="0" err="1" smtClean="0">
                <a:solidFill>
                  <a:schemeClr val="tx1"/>
                </a:solidFill>
              </a:rPr>
              <a:t>КоАП</a:t>
            </a:r>
            <a:r>
              <a:rPr lang="ru-RU" sz="1400" b="1" u="sng" dirty="0" smtClean="0">
                <a:solidFill>
                  <a:schemeClr val="tx1"/>
                </a:solidFill>
              </a:rPr>
              <a:t> РФ</a:t>
            </a:r>
            <a:r>
              <a:rPr lang="ru-RU" sz="1400" b="1" dirty="0" smtClean="0">
                <a:solidFill>
                  <a:schemeClr val="tx1"/>
                </a:solidFill>
              </a:rPr>
              <a:t> - </a:t>
            </a:r>
            <a:r>
              <a:rPr lang="ru-RU" sz="1400" dirty="0" smtClean="0">
                <a:solidFill>
                  <a:schemeClr val="tx1"/>
                </a:solidFill>
              </a:rPr>
              <a:t>розничная продажа этилового спирта, в том числе этилового спирта по фармакопейным статьям, спиртосодержащей продукции по фармакопейным статьям (за исключением продукции, реализуемой через аптечную сеть) или спиртосодержащих </a:t>
            </a:r>
            <a:r>
              <a:rPr lang="ru-RU" sz="1400" dirty="0" err="1" smtClean="0">
                <a:solidFill>
                  <a:schemeClr val="tx1"/>
                </a:solidFill>
              </a:rPr>
              <a:t>вкусоароматических</a:t>
            </a:r>
            <a:r>
              <a:rPr lang="ru-RU" sz="1400" dirty="0" smtClean="0">
                <a:solidFill>
                  <a:schemeClr val="tx1"/>
                </a:solidFill>
              </a:rPr>
              <a:t> биологически</a:t>
            </a:r>
            <a:r>
              <a:rPr lang="ru-RU" sz="1400" b="1" dirty="0" smtClean="0">
                <a:solidFill>
                  <a:schemeClr val="tx1"/>
                </a:solidFill>
              </a:rPr>
              <a:t> </a:t>
            </a:r>
            <a:r>
              <a:rPr lang="ru-RU" sz="1400" dirty="0" smtClean="0">
                <a:solidFill>
                  <a:schemeClr val="tx1"/>
                </a:solidFill>
              </a:rPr>
              <a:t>активных вкусовых добавок или виноматериалов</a:t>
            </a:r>
          </a:p>
          <a:p>
            <a:pPr algn="just">
              <a:buNone/>
            </a:pPr>
            <a:r>
              <a:rPr lang="ru-RU" sz="1400" b="1" i="1" dirty="0" smtClean="0">
                <a:solidFill>
                  <a:schemeClr val="tx1"/>
                </a:solidFill>
              </a:rPr>
              <a:t>Штраф</a:t>
            </a:r>
            <a:r>
              <a:rPr lang="ru-RU" sz="1400" b="1" dirty="0" smtClean="0">
                <a:solidFill>
                  <a:schemeClr val="tx1"/>
                </a:solidFill>
              </a:rPr>
              <a:t>:</a:t>
            </a:r>
            <a:endParaRPr lang="ru-RU" sz="1400" dirty="0" smtClean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 - на ДЛ - от 10 000 до 15 000 руб.с конфискацией </a:t>
            </a:r>
            <a:r>
              <a:rPr lang="ru-RU" sz="1400" dirty="0" err="1" smtClean="0">
                <a:solidFill>
                  <a:schemeClr val="tx1"/>
                </a:solidFill>
              </a:rPr>
              <a:t>эт</a:t>
            </a:r>
            <a:r>
              <a:rPr lang="ru-RU" sz="1400" dirty="0" smtClean="0">
                <a:solidFill>
                  <a:schemeClr val="tx1"/>
                </a:solidFill>
              </a:rPr>
              <a:t>. спирта и </a:t>
            </a:r>
            <a:r>
              <a:rPr lang="ru-RU" sz="1400" dirty="0" err="1" smtClean="0">
                <a:solidFill>
                  <a:schemeClr val="tx1"/>
                </a:solidFill>
              </a:rPr>
              <a:t>спиртосод</a:t>
            </a:r>
            <a:r>
              <a:rPr lang="ru-RU" sz="1400" dirty="0" smtClean="0">
                <a:solidFill>
                  <a:schemeClr val="tx1"/>
                </a:solidFill>
              </a:rPr>
              <a:t>. продукции; </a:t>
            </a:r>
          </a:p>
          <a:p>
            <a:pPr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- на ЮЛ - от 200 000 до 300 000 руб.с конфискацией </a:t>
            </a:r>
            <a:r>
              <a:rPr lang="ru-RU" sz="1400" dirty="0" err="1" smtClean="0">
                <a:solidFill>
                  <a:schemeClr val="tx1"/>
                </a:solidFill>
              </a:rPr>
              <a:t>эт</a:t>
            </a:r>
            <a:r>
              <a:rPr lang="ru-RU" sz="1400" dirty="0" smtClean="0">
                <a:solidFill>
                  <a:schemeClr val="tx1"/>
                </a:solidFill>
              </a:rPr>
              <a:t>. спирта и </a:t>
            </a:r>
            <a:r>
              <a:rPr lang="ru-RU" sz="1400" dirty="0" err="1" smtClean="0">
                <a:solidFill>
                  <a:schemeClr val="tx1"/>
                </a:solidFill>
              </a:rPr>
              <a:t>спиртосод</a:t>
            </a:r>
            <a:r>
              <a:rPr lang="ru-RU" sz="1400" dirty="0" smtClean="0">
                <a:solidFill>
                  <a:schemeClr val="tx1"/>
                </a:solidFill>
              </a:rPr>
              <a:t>. продукции.</a:t>
            </a:r>
          </a:p>
          <a:p>
            <a:pPr algn="just">
              <a:buNone/>
            </a:pPr>
            <a:r>
              <a:rPr lang="ru-RU" sz="1400" b="1" u="sng" dirty="0" smtClean="0">
                <a:solidFill>
                  <a:schemeClr val="tx1"/>
                </a:solidFill>
              </a:rPr>
              <a:t>ч. 2 ст. 14.16 </a:t>
            </a:r>
            <a:r>
              <a:rPr lang="ru-RU" sz="1400" b="1" u="sng" dirty="0" err="1" smtClean="0">
                <a:solidFill>
                  <a:schemeClr val="tx1"/>
                </a:solidFill>
              </a:rPr>
              <a:t>КоАП</a:t>
            </a:r>
            <a:r>
              <a:rPr lang="ru-RU" sz="1400" b="1" u="sng" dirty="0" smtClean="0">
                <a:solidFill>
                  <a:schemeClr val="tx1"/>
                </a:solidFill>
              </a:rPr>
              <a:t> РФ </a:t>
            </a:r>
            <a:r>
              <a:rPr lang="ru-RU" sz="1400" b="1" dirty="0" smtClean="0">
                <a:solidFill>
                  <a:schemeClr val="tx1"/>
                </a:solidFill>
              </a:rPr>
              <a:t>- </a:t>
            </a:r>
            <a:r>
              <a:rPr lang="ru-RU" sz="1400" dirty="0" smtClean="0">
                <a:solidFill>
                  <a:schemeClr val="tx1"/>
                </a:solidFill>
              </a:rPr>
              <a:t>оборот этилового спирта (за исключением розничной продажи), алкогольной и спиртосодержащей продукции без сопроводительных документов, удостоверяющих легальность их производства и оборота, определенных федеральным законом</a:t>
            </a:r>
          </a:p>
          <a:p>
            <a:pPr algn="just">
              <a:buNone/>
            </a:pPr>
            <a:r>
              <a:rPr lang="ru-RU" sz="1400" b="1" u="sng" dirty="0" smtClean="0">
                <a:solidFill>
                  <a:schemeClr val="tx1"/>
                </a:solidFill>
              </a:rPr>
              <a:t>ч. 2.1 ст. 14.16 </a:t>
            </a:r>
            <a:r>
              <a:rPr lang="ru-RU" sz="1400" b="1" u="sng" dirty="0" err="1" smtClean="0">
                <a:solidFill>
                  <a:schemeClr val="tx1"/>
                </a:solidFill>
              </a:rPr>
              <a:t>КоАП</a:t>
            </a:r>
            <a:r>
              <a:rPr lang="ru-RU" sz="1400" b="1" u="sng" dirty="0" smtClean="0">
                <a:solidFill>
                  <a:schemeClr val="tx1"/>
                </a:solidFill>
              </a:rPr>
              <a:t> РФ </a:t>
            </a:r>
            <a:r>
              <a:rPr lang="ru-RU" sz="1400" b="1" dirty="0" smtClean="0">
                <a:solidFill>
                  <a:schemeClr val="tx1"/>
                </a:solidFill>
              </a:rPr>
              <a:t>- </a:t>
            </a:r>
            <a:r>
              <a:rPr lang="ru-RU" sz="1400" dirty="0" smtClean="0">
                <a:solidFill>
                  <a:schemeClr val="tx1"/>
                </a:solidFill>
              </a:rPr>
              <a:t>розничная продажа несовершеннолетнему алкогольной продукции, если это действие не содержит уголовно наказуемого деяния </a:t>
            </a:r>
          </a:p>
          <a:p>
            <a:pPr algn="just">
              <a:buNone/>
            </a:pPr>
            <a:r>
              <a:rPr lang="ru-RU" sz="1400" b="1" i="1" dirty="0" smtClean="0">
                <a:solidFill>
                  <a:schemeClr val="tx1"/>
                </a:solidFill>
              </a:rPr>
              <a:t>Штраф</a:t>
            </a:r>
            <a:r>
              <a:rPr lang="ru-RU" sz="1400" b="1" dirty="0" smtClean="0">
                <a:solidFill>
                  <a:schemeClr val="tx1"/>
                </a:solidFill>
              </a:rPr>
              <a:t>:</a:t>
            </a:r>
            <a:endParaRPr lang="ru-RU" sz="1400" dirty="0" smtClean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- на гр-н в размере от 30 000 до 50 000 руб.;</a:t>
            </a:r>
          </a:p>
          <a:p>
            <a:pPr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- на ДЛ - от 100 000 до 200 000 руб.; </a:t>
            </a:r>
          </a:p>
          <a:p>
            <a:pPr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- на ЮЛ - от 300 000 до 500 000 руб.</a:t>
            </a:r>
          </a:p>
          <a:p>
            <a:pPr algn="just">
              <a:buNone/>
            </a:pPr>
            <a:r>
              <a:rPr lang="ru-RU" sz="1400" b="1" u="sng" dirty="0" smtClean="0">
                <a:solidFill>
                  <a:schemeClr val="tx1"/>
                </a:solidFill>
              </a:rPr>
              <a:t>ч.3 ст. 14.16 </a:t>
            </a:r>
            <a:r>
              <a:rPr lang="ru-RU" sz="1400" b="1" u="sng" dirty="0" err="1" smtClean="0">
                <a:solidFill>
                  <a:schemeClr val="tx1"/>
                </a:solidFill>
              </a:rPr>
              <a:t>КоАП</a:t>
            </a:r>
            <a:r>
              <a:rPr lang="ru-RU" sz="1400" b="1" u="sng" dirty="0" smtClean="0">
                <a:solidFill>
                  <a:schemeClr val="tx1"/>
                </a:solidFill>
              </a:rPr>
              <a:t> РФ</a:t>
            </a:r>
            <a:r>
              <a:rPr lang="ru-RU" sz="1400" u="sng" dirty="0" smtClean="0">
                <a:solidFill>
                  <a:schemeClr val="tx1"/>
                </a:solidFill>
              </a:rPr>
              <a:t> </a:t>
            </a:r>
            <a:r>
              <a:rPr lang="ru-RU" sz="1400" dirty="0" smtClean="0">
                <a:solidFill>
                  <a:schemeClr val="tx1"/>
                </a:solidFill>
              </a:rPr>
              <a:t>– нарушение иных правил розничной продажи алкогольной и спиртосодержащей продукции</a:t>
            </a:r>
          </a:p>
          <a:p>
            <a:pPr algn="just">
              <a:buNone/>
            </a:pPr>
            <a:r>
              <a:rPr lang="ru-RU" sz="1400" b="1" i="1" dirty="0" smtClean="0">
                <a:solidFill>
                  <a:schemeClr val="tx1"/>
                </a:solidFill>
              </a:rPr>
              <a:t>Штраф:</a:t>
            </a:r>
            <a:endParaRPr lang="ru-RU" sz="1400" i="1" dirty="0" smtClean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ru-RU" sz="1400" b="1" dirty="0" smtClean="0">
                <a:solidFill>
                  <a:schemeClr val="tx1"/>
                </a:solidFill>
              </a:rPr>
              <a:t>- </a:t>
            </a:r>
            <a:r>
              <a:rPr lang="ru-RU" sz="1400" dirty="0" smtClean="0">
                <a:solidFill>
                  <a:schemeClr val="tx1"/>
                </a:solidFill>
              </a:rPr>
              <a:t>на ДЛ - от 5 000 до 10 000 руб. с конфискацией алкогольной и </a:t>
            </a:r>
            <a:r>
              <a:rPr lang="ru-RU" sz="1400" dirty="0" err="1" smtClean="0">
                <a:solidFill>
                  <a:schemeClr val="tx1"/>
                </a:solidFill>
              </a:rPr>
              <a:t>спиртосод</a:t>
            </a:r>
            <a:r>
              <a:rPr lang="ru-RU" sz="1400" dirty="0" smtClean="0">
                <a:solidFill>
                  <a:schemeClr val="tx1"/>
                </a:solidFill>
              </a:rPr>
              <a:t>. продукции или без таковой; </a:t>
            </a:r>
          </a:p>
          <a:p>
            <a:pPr algn="just"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- на ЮЛ - от 50 000 до 100 000 руб.с конфискацией алкогольной и </a:t>
            </a:r>
            <a:r>
              <a:rPr lang="ru-RU" sz="1400" dirty="0" err="1" smtClean="0">
                <a:solidFill>
                  <a:schemeClr val="tx1"/>
                </a:solidFill>
              </a:rPr>
              <a:t>спиртосод</a:t>
            </a:r>
            <a:r>
              <a:rPr lang="ru-RU" sz="1400" dirty="0" smtClean="0">
                <a:solidFill>
                  <a:schemeClr val="tx1"/>
                </a:solidFill>
              </a:rPr>
              <a:t>. продукции или без таковой.</a:t>
            </a:r>
          </a:p>
          <a:p>
            <a:endParaRPr lang="ru-RU" dirty="0"/>
          </a:p>
        </p:txBody>
      </p:sp>
    </p:spTree>
  </p:cSld>
  <p:clrMapOvr>
    <a:masterClrMapping/>
  </p:clrMapOvr>
  <p:transition spd="slow"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922114"/>
          </a:xfrm>
        </p:spPr>
        <p:txBody>
          <a:bodyPr/>
          <a:lstStyle/>
          <a:p>
            <a:pPr algn="l"/>
            <a:r>
              <a:rPr lang="ru-RU" sz="1400" b="1" dirty="0" smtClean="0">
                <a:solidFill>
                  <a:schemeClr val="tx1"/>
                </a:solidFill>
                <a:effectLst/>
              </a:rPr>
              <a:t>Статья 14.17. </a:t>
            </a:r>
            <a:r>
              <a:rPr lang="ru-RU" b="1" dirty="0" smtClean="0">
                <a:solidFill>
                  <a:schemeClr val="tx1"/>
                </a:solidFill>
                <a:effectLst/>
              </a:rPr>
              <a:t/>
            </a:r>
            <a:br>
              <a:rPr lang="ru-RU" b="1" dirty="0" smtClean="0">
                <a:solidFill>
                  <a:schemeClr val="tx1"/>
                </a:solidFill>
                <a:effectLst/>
              </a:rPr>
            </a:br>
            <a:r>
              <a:rPr lang="ru-RU" sz="2000" b="1" dirty="0" smtClean="0">
                <a:solidFill>
                  <a:schemeClr val="tx1"/>
                </a:solidFill>
                <a:effectLst/>
              </a:rPr>
              <a:t>Нарушение требований к производству или обороту этилового спирта, алкогольной и спиртосодержащей продукции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sz="1400" b="1" u="sng" dirty="0" smtClean="0">
                <a:solidFill>
                  <a:schemeClr val="tx1"/>
                </a:solidFill>
              </a:rPr>
              <a:t>ч. 1 ст. 14.17 </a:t>
            </a:r>
            <a:r>
              <a:rPr lang="ru-RU" sz="1400" b="1" u="sng" dirty="0" err="1" smtClean="0">
                <a:solidFill>
                  <a:schemeClr val="tx1"/>
                </a:solidFill>
              </a:rPr>
              <a:t>КоАП</a:t>
            </a:r>
            <a:r>
              <a:rPr lang="ru-RU" sz="1400" b="1" u="sng" dirty="0" smtClean="0">
                <a:solidFill>
                  <a:schemeClr val="tx1"/>
                </a:solidFill>
              </a:rPr>
              <a:t> РФ </a:t>
            </a:r>
            <a:r>
              <a:rPr lang="ru-RU" sz="1400" b="1" dirty="0" smtClean="0">
                <a:solidFill>
                  <a:schemeClr val="tx1"/>
                </a:solidFill>
              </a:rPr>
              <a:t>- </a:t>
            </a:r>
            <a:r>
              <a:rPr lang="ru-RU" sz="1400" dirty="0" smtClean="0">
                <a:solidFill>
                  <a:schemeClr val="tx1"/>
                </a:solidFill>
              </a:rPr>
              <a:t>производство или оборот этилового спирта, алкогольной и спиртосодержащей продукции с нарушением лицензионных требований, предусмотренных законодательством о государственном регулировании производства и оборота этилового спирта, алкогольной и спиртосодержащей продукции и об ограничении потребления (распития) алкогольной продукции</a:t>
            </a:r>
          </a:p>
          <a:p>
            <a:pPr algn="just">
              <a:buNone/>
            </a:pPr>
            <a:r>
              <a:rPr lang="ru-RU" sz="1400" b="1" i="1" dirty="0" smtClean="0">
                <a:solidFill>
                  <a:schemeClr val="tx1"/>
                </a:solidFill>
              </a:rPr>
              <a:t>Штраф:</a:t>
            </a:r>
            <a:endParaRPr lang="ru-RU" sz="1400" i="1" dirty="0" smtClean="0">
              <a:solidFill>
                <a:schemeClr val="tx1"/>
              </a:solidFill>
            </a:endParaRPr>
          </a:p>
          <a:p>
            <a:pPr algn="just">
              <a:buFontTx/>
              <a:buChar char="-"/>
            </a:pPr>
            <a:r>
              <a:rPr lang="ru-RU" sz="1400" dirty="0" smtClean="0">
                <a:solidFill>
                  <a:schemeClr val="tx1"/>
                </a:solidFill>
              </a:rPr>
              <a:t>на ЮЛ - от 100 000 до 150 000 руб. с конфискацией продукции, оборудования, сырья, полуфабрикатов, транспортных средств или иных предметов, использованных для производства и оборота этилового спирта, алкогольной и спиртосодержащей продукции, либо без таковой.</a:t>
            </a:r>
          </a:p>
          <a:p>
            <a:pPr>
              <a:buNone/>
            </a:pPr>
            <a:r>
              <a:rPr lang="ru-RU" sz="1400" b="1" u="sng" dirty="0" smtClean="0">
                <a:solidFill>
                  <a:schemeClr val="tx1"/>
                </a:solidFill>
              </a:rPr>
              <a:t>ч. 2 ст. 14.17 </a:t>
            </a:r>
            <a:r>
              <a:rPr lang="ru-RU" sz="1400" b="1" u="sng" dirty="0" err="1" smtClean="0">
                <a:solidFill>
                  <a:schemeClr val="tx1"/>
                </a:solidFill>
              </a:rPr>
              <a:t>КоАП</a:t>
            </a:r>
            <a:r>
              <a:rPr lang="ru-RU" sz="1400" b="1" u="sng" dirty="0" smtClean="0">
                <a:solidFill>
                  <a:schemeClr val="tx1"/>
                </a:solidFill>
              </a:rPr>
              <a:t> РФ</a:t>
            </a:r>
            <a:r>
              <a:rPr lang="ru-RU" sz="1400" b="1" u="sng" dirty="0" smtClean="0"/>
              <a:t> </a:t>
            </a:r>
            <a:r>
              <a:rPr lang="ru-RU" sz="1400" dirty="0" smtClean="0">
                <a:solidFill>
                  <a:schemeClr val="tx1"/>
                </a:solidFill>
              </a:rPr>
              <a:t>-производство или оборот этилового спирта, алкогольной и спиртосодержащей продукции с грубым нарушением лицензионных требований, предусмотренных законодательством о государственном регулировании производства и оборота этилового спирта, алкогольной и спиртосодержащей продукции и об ограничении потребления (распития) алкогольной продукции</a:t>
            </a:r>
          </a:p>
          <a:p>
            <a:pPr>
              <a:buNone/>
            </a:pPr>
            <a:r>
              <a:rPr lang="ru-RU" sz="1400" b="1" i="1" dirty="0" smtClean="0">
                <a:solidFill>
                  <a:schemeClr val="tx1"/>
                </a:solidFill>
              </a:rPr>
              <a:t>Штраф:</a:t>
            </a:r>
          </a:p>
          <a:p>
            <a:pPr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     -  на ЮЛ от 150 000 до 200 000 руб.с конфискацией, либо без таковой </a:t>
            </a:r>
          </a:p>
          <a:p>
            <a:pPr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        или административное приостановление деятельности на срок до 90 суток с конфискацией, либо без таковой.</a:t>
            </a:r>
          </a:p>
          <a:p>
            <a:pPr>
              <a:buNone/>
            </a:pPr>
            <a:r>
              <a:rPr lang="ru-RU" sz="1400" b="1" u="sng" dirty="0" smtClean="0">
                <a:solidFill>
                  <a:schemeClr val="tx1"/>
                </a:solidFill>
              </a:rPr>
              <a:t>ч. 3 ст. 14.17 </a:t>
            </a:r>
            <a:r>
              <a:rPr lang="ru-RU" sz="1400" b="1" u="sng" dirty="0" err="1" smtClean="0">
                <a:solidFill>
                  <a:schemeClr val="tx1"/>
                </a:solidFill>
              </a:rPr>
              <a:t>КоАП</a:t>
            </a:r>
            <a:r>
              <a:rPr lang="ru-RU" sz="1400" b="1" u="sng" dirty="0" smtClean="0">
                <a:solidFill>
                  <a:schemeClr val="tx1"/>
                </a:solidFill>
              </a:rPr>
              <a:t> РФ </a:t>
            </a:r>
            <a:r>
              <a:rPr lang="ru-RU" sz="1400" dirty="0" smtClean="0">
                <a:solidFill>
                  <a:schemeClr val="tx1"/>
                </a:solidFill>
              </a:rPr>
              <a:t>- производство или оборот этилового спирта, алкогольной и спиртосодержащей продукции без соответствующей лицензии</a:t>
            </a:r>
          </a:p>
          <a:p>
            <a:pPr>
              <a:buNone/>
            </a:pPr>
            <a:r>
              <a:rPr lang="ru-RU" sz="1400" b="1" i="1" dirty="0" smtClean="0">
                <a:solidFill>
                  <a:schemeClr val="tx1"/>
                </a:solidFill>
              </a:rPr>
              <a:t>Штраф:</a:t>
            </a:r>
          </a:p>
          <a:p>
            <a:pPr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          - на ЮЛ - от 200 000 до 300 000 руб. с конфискацией, либо без таковой.</a:t>
            </a:r>
          </a:p>
          <a:p>
            <a:pPr>
              <a:buFontTx/>
              <a:buChar char="-"/>
            </a:pPr>
            <a:endParaRPr lang="ru-RU" sz="1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5536" y="764704"/>
            <a:ext cx="8075240" cy="864096"/>
          </a:xfrm>
        </p:spPr>
        <p:txBody>
          <a:bodyPr/>
          <a:lstStyle/>
          <a:p>
            <a:r>
              <a:rPr lang="ru-RU" sz="1400" dirty="0" smtClean="0">
                <a:solidFill>
                  <a:schemeClr val="tx1"/>
                </a:solidFill>
                <a:effectLst/>
              </a:rPr>
              <a:t/>
            </a:r>
            <a:br>
              <a:rPr lang="ru-RU" sz="1400" dirty="0" smtClean="0">
                <a:solidFill>
                  <a:schemeClr val="tx1"/>
                </a:solidFill>
                <a:effectLst/>
              </a:rPr>
            </a:br>
            <a:r>
              <a:rPr lang="ru-RU" sz="1400" dirty="0" smtClean="0">
                <a:solidFill>
                  <a:schemeClr val="tx1"/>
                </a:solidFill>
                <a:effectLst/>
              </a:rPr>
              <a:t/>
            </a:r>
            <a:br>
              <a:rPr lang="ru-RU" sz="1400" dirty="0" smtClean="0">
                <a:solidFill>
                  <a:schemeClr val="tx1"/>
                </a:solidFill>
                <a:effectLst/>
              </a:rPr>
            </a:br>
            <a:r>
              <a:rPr lang="ru-RU" sz="1000" dirty="0" smtClean="0">
                <a:solidFill>
                  <a:schemeClr val="tx1"/>
                </a:solidFill>
                <a:effectLst/>
              </a:rPr>
              <a:t> </a:t>
            </a:r>
            <a:r>
              <a:rPr lang="ru-RU" sz="1400" dirty="0" smtClean="0">
                <a:solidFill>
                  <a:schemeClr val="tx1"/>
                </a:solidFill>
                <a:effectLst/>
              </a:rPr>
              <a:t>Статья 14.19 </a:t>
            </a:r>
            <a:r>
              <a:rPr lang="ru-RU" sz="1400" dirty="0" err="1" smtClean="0">
                <a:solidFill>
                  <a:schemeClr val="tx1"/>
                </a:solidFill>
                <a:effectLst/>
              </a:rPr>
              <a:t>КоАП</a:t>
            </a:r>
            <a:r>
              <a:rPr lang="ru-RU" sz="1400" dirty="0" smtClean="0">
                <a:solidFill>
                  <a:schemeClr val="tx1"/>
                </a:solidFill>
                <a:effectLst/>
              </a:rPr>
              <a:t> РФ </a:t>
            </a:r>
            <a:r>
              <a:rPr lang="ru-RU" sz="1000" dirty="0" smtClean="0">
                <a:solidFill>
                  <a:schemeClr val="tx1"/>
                </a:solidFill>
                <a:effectLst/>
              </a:rPr>
              <a:t/>
            </a:r>
            <a:br>
              <a:rPr lang="ru-RU" sz="1000" dirty="0" smtClean="0">
                <a:solidFill>
                  <a:schemeClr val="tx1"/>
                </a:solidFill>
                <a:effectLst/>
              </a:rPr>
            </a:br>
            <a:r>
              <a:rPr lang="ru-RU" dirty="0" smtClean="0">
                <a:solidFill>
                  <a:schemeClr val="tx1"/>
                </a:solidFill>
                <a:effectLst/>
              </a:rPr>
              <a:t>Нарушение установленного порядка учета этилового спирта, алкогольной и спиртосодержащей продукции</a:t>
            </a:r>
            <a:endParaRPr lang="ru-RU" dirty="0"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323528" y="1844824"/>
          <a:ext cx="5111751" cy="4416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991"/>
                <a:gridCol w="1368152"/>
                <a:gridCol w="1078608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Осуществляемый вид деятельности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Фиксация в ЕГАИС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Дата начала действия требований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Индивидуальные предприниматели, осуществляющие закупку пива и пивных 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напитков, сидра, </a:t>
                      </a:r>
                      <a:r>
                        <a:rPr lang="ru-RU" sz="1200" dirty="0" err="1">
                          <a:latin typeface="Times New Roman"/>
                          <a:ea typeface="Calibri"/>
                          <a:cs typeface="Times New Roman"/>
                        </a:rPr>
                        <a:t>пуаре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, медовухи в целях последующей розничной продажи такой продукции, должны обеспечивать прием и передачу информации об обороте такой продукции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В части подтверждения факта закупки.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01.01.2016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Организации, осуществляющие розничную продажу алкогольной продукции в городских поселениях.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В части подтверждения факта закупки.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В части розничной продажи.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01.01.2016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01.07.2016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Организации, осуществляющие розничную продажу алкогольной продукции в сельских поселениях.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В части подтверждения факта закупки.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В части розничной продажи.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01.01.2016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01.07.2017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5580112" y="1844824"/>
            <a:ext cx="3008313" cy="1152127"/>
          </a:xfrm>
        </p:spPr>
        <p:txBody>
          <a:bodyPr/>
          <a:lstStyle/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Нарушение установленного порядка учета этилового спирта, алкогольной и спиртосодержащей продукции при их производстве или обороте.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Текст 5"/>
          <p:cNvSpPr txBox="1">
            <a:spLocks/>
          </p:cNvSpPr>
          <p:nvPr/>
        </p:nvSpPr>
        <p:spPr bwMode="auto">
          <a:xfrm>
            <a:off x="5580112" y="3140968"/>
            <a:ext cx="3080321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1400" b="1" i="1" dirty="0" smtClean="0"/>
              <a:t>Штраф:</a:t>
            </a:r>
            <a:endParaRPr lang="ru-RU" sz="1400" i="1" dirty="0" smtClean="0"/>
          </a:p>
          <a:p>
            <a:r>
              <a:rPr lang="ru-RU" sz="1400" dirty="0" smtClean="0"/>
              <a:t>- на ДЛ от 10 000 до 15 000 руб.; </a:t>
            </a:r>
          </a:p>
          <a:p>
            <a:r>
              <a:rPr lang="ru-RU" sz="1400" dirty="0" smtClean="0"/>
              <a:t>- на ЮЛ - от 150 000 до 200 000 руб.</a:t>
            </a:r>
            <a:endParaRPr kumimoji="0" lang="ru-RU" sz="1400" b="0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Текст 5"/>
          <p:cNvSpPr txBox="1">
            <a:spLocks/>
          </p:cNvSpPr>
          <p:nvPr/>
        </p:nvSpPr>
        <p:spPr bwMode="auto">
          <a:xfrm>
            <a:off x="5580112" y="4653136"/>
            <a:ext cx="3080321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1400" dirty="0" smtClean="0"/>
              <a:t>1. Приемка алкогольной продукции на склад или в магазин (розничная продажа) должна проходить через ЕГАИС с </a:t>
            </a:r>
            <a:r>
              <a:rPr lang="ru-RU" sz="1400" b="1" dirty="0" smtClean="0"/>
              <a:t>1 января 2016 года</a:t>
            </a:r>
            <a:r>
              <a:rPr lang="ru-RU" sz="1400" dirty="0" smtClean="0"/>
              <a:t>.</a:t>
            </a:r>
          </a:p>
          <a:p>
            <a:r>
              <a:rPr lang="ru-RU" sz="1400" dirty="0" smtClean="0"/>
              <a:t>2. Кассовый аппарат в магазине должен быть подключен к ЕГАИС </a:t>
            </a:r>
            <a:r>
              <a:rPr lang="ru-RU" sz="1400" b="1" dirty="0" smtClean="0"/>
              <a:t>до 1 июля 2016 года.</a:t>
            </a:r>
            <a:endParaRPr kumimoji="0" lang="ru-RU" sz="1400" b="0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/>
          <a:lstStyle/>
          <a:p>
            <a:pPr algn="l"/>
            <a:r>
              <a:rPr lang="ru-RU" sz="1400" b="1" dirty="0" smtClean="0">
                <a:solidFill>
                  <a:schemeClr val="tx1"/>
                </a:solidFill>
                <a:effectLst/>
              </a:rPr>
              <a:t>Статья 15.12 </a:t>
            </a:r>
            <a:r>
              <a:rPr lang="ru-RU" sz="1400" b="1" dirty="0" err="1" smtClean="0">
                <a:solidFill>
                  <a:schemeClr val="tx1"/>
                </a:solidFill>
                <a:effectLst/>
              </a:rPr>
              <a:t>КоАП</a:t>
            </a:r>
            <a:r>
              <a:rPr lang="ru-RU" sz="1400" b="1" dirty="0" smtClean="0">
                <a:solidFill>
                  <a:schemeClr val="tx1"/>
                </a:solidFill>
                <a:effectLst/>
              </a:rPr>
              <a:t> РФ </a:t>
            </a:r>
            <a:r>
              <a:rPr lang="ru-RU" sz="1800" b="1" dirty="0" smtClean="0">
                <a:solidFill>
                  <a:schemeClr val="tx1"/>
                </a:solidFill>
                <a:effectLst/>
              </a:rPr>
              <a:t/>
            </a:r>
            <a:br>
              <a:rPr lang="ru-RU" sz="1800" b="1" dirty="0" smtClean="0">
                <a:solidFill>
                  <a:schemeClr val="tx1"/>
                </a:solidFill>
                <a:effectLst/>
              </a:rPr>
            </a:br>
            <a:r>
              <a:rPr lang="ru-RU" sz="1800" b="1" dirty="0" smtClean="0">
                <a:solidFill>
                  <a:schemeClr val="tx1"/>
                </a:solidFill>
                <a:effectLst/>
              </a:rPr>
              <a:t>Производство или продажа товаров и продукции, в отношении которых установлены требования по маркировке и (или) нанесению информации, без соответствующей маркировки и (или) информации, а также с нарушением установленного порядка нанесения такой маркировки и (или) информации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251520" y="2276872"/>
            <a:ext cx="4244280" cy="1672828"/>
          </a:xfrm>
        </p:spPr>
        <p:txBody>
          <a:bodyPr/>
          <a:lstStyle/>
          <a:p>
            <a:pPr algn="just">
              <a:buNone/>
            </a:pPr>
            <a:r>
              <a:rPr lang="ru-RU" sz="1400" b="1" dirty="0" smtClean="0">
                <a:solidFill>
                  <a:schemeClr val="tx1"/>
                </a:solidFill>
              </a:rPr>
              <a:t>         </a:t>
            </a:r>
            <a:r>
              <a:rPr lang="ru-RU" sz="1400" b="1" u="sng" dirty="0" smtClean="0">
                <a:solidFill>
                  <a:schemeClr val="tx1"/>
                </a:solidFill>
              </a:rPr>
              <a:t>ч. 4 ст. 15.12 </a:t>
            </a:r>
            <a:r>
              <a:rPr lang="ru-RU" sz="1400" b="1" u="sng" dirty="0" err="1" smtClean="0">
                <a:solidFill>
                  <a:schemeClr val="tx1"/>
                </a:solidFill>
              </a:rPr>
              <a:t>КоАП</a:t>
            </a:r>
            <a:r>
              <a:rPr lang="ru-RU" sz="1400" b="1" u="sng" dirty="0" smtClean="0">
                <a:solidFill>
                  <a:schemeClr val="tx1"/>
                </a:solidFill>
              </a:rPr>
              <a:t> РФ</a:t>
            </a:r>
            <a:r>
              <a:rPr lang="ru-RU" sz="1400" u="sng" dirty="0" smtClean="0">
                <a:solidFill>
                  <a:schemeClr val="tx1"/>
                </a:solidFill>
              </a:rPr>
              <a:t> </a:t>
            </a:r>
            <a:r>
              <a:rPr lang="ru-RU" sz="1400" dirty="0" smtClean="0">
                <a:solidFill>
                  <a:schemeClr val="tx1"/>
                </a:solidFill>
              </a:rPr>
              <a:t>- оборот алкогольной продукции или табачных изделий без маркировки и (или) нанесения информации, предусмотренной законодательством Российской Федерации, в случае, если такая маркировка и (или) нанесение такой информации обязательны.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>
              <a:buNone/>
            </a:pPr>
            <a:r>
              <a:rPr lang="ru-RU" sz="1400" b="1" i="1" dirty="0" smtClean="0">
                <a:solidFill>
                  <a:schemeClr val="tx1"/>
                </a:solidFill>
              </a:rPr>
              <a:t>Штраф:</a:t>
            </a:r>
            <a:endParaRPr lang="ru-RU" sz="1400" i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- на гр-н - от 4 000 до 5 000 руб.с конфискацией предметов административного правонарушения;</a:t>
            </a:r>
          </a:p>
          <a:p>
            <a:pPr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 - на ДЛ - от 10 000 до 15 000 руб.с конфискацией предметов административного правонарушения; </a:t>
            </a:r>
          </a:p>
          <a:p>
            <a:pPr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- на ЮЛ - от 200 000 до 300 000 руб.с конфискацией предметов административного правонарушения.</a:t>
            </a:r>
          </a:p>
        </p:txBody>
      </p:sp>
      <p:pic>
        <p:nvPicPr>
          <p:cNvPr id="4098" name="Picture 2" descr="http://pic.news.mail.ru/prev670w/pic/cc/10/main10402551_c56489c8ce250ea03d129ee49d99cb1c.jpg"/>
          <p:cNvPicPr>
            <a:picLocks noGrp="1" noChangeAspect="1" noChangeArrowheads="1"/>
          </p:cNvPicPr>
          <p:nvPr>
            <p:ph sz="half" idx="3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2348881"/>
            <a:ext cx="4038600" cy="2808311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92696"/>
            <a:ext cx="8229600" cy="1656184"/>
          </a:xfrm>
        </p:spPr>
        <p:txBody>
          <a:bodyPr/>
          <a:lstStyle/>
          <a:p>
            <a:pPr algn="l"/>
            <a:r>
              <a:rPr lang="ru-RU" sz="1400" b="1" dirty="0" smtClean="0">
                <a:solidFill>
                  <a:schemeClr val="tx1"/>
                </a:solidFill>
                <a:effectLst/>
              </a:rPr>
              <a:t>Статья 15.13</a:t>
            </a:r>
            <a:r>
              <a:rPr lang="ru-RU" sz="1400" dirty="0" smtClean="0">
                <a:solidFill>
                  <a:schemeClr val="tx1"/>
                </a:solidFill>
                <a:effectLst/>
              </a:rPr>
              <a:t> </a:t>
            </a:r>
            <a:r>
              <a:rPr lang="ru-RU" sz="1400" b="1" dirty="0" err="1" smtClean="0">
                <a:solidFill>
                  <a:schemeClr val="tx1"/>
                </a:solidFill>
                <a:effectLst/>
              </a:rPr>
              <a:t>КоАП</a:t>
            </a:r>
            <a:r>
              <a:rPr lang="ru-RU" sz="1400" b="1" dirty="0" smtClean="0">
                <a:solidFill>
                  <a:schemeClr val="tx1"/>
                </a:solidFill>
                <a:effectLst/>
              </a:rPr>
              <a:t> РФ</a:t>
            </a:r>
            <a:br>
              <a:rPr lang="ru-RU" sz="1400" b="1" dirty="0" smtClean="0">
                <a:solidFill>
                  <a:schemeClr val="tx1"/>
                </a:solidFill>
                <a:effectLst/>
              </a:rPr>
            </a:br>
            <a:r>
              <a:rPr lang="ru-RU" sz="1800" b="1" dirty="0" smtClean="0">
                <a:solidFill>
                  <a:schemeClr val="tx1"/>
                </a:solidFill>
                <a:effectLst/>
              </a:rPr>
              <a:t>Искажение информации и (или) нарушение порядка и сроков при декларировании производства, оборота и (или) использования этилового спирта, алкогольной и спиртосодержащей продукции, использования производственных мощностей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39552" y="4941168"/>
            <a:ext cx="3534544" cy="1512168"/>
          </a:xfrm>
        </p:spPr>
        <p:txBody>
          <a:bodyPr/>
          <a:lstStyle/>
          <a:p>
            <a:pPr>
              <a:buNone/>
            </a:pPr>
            <a:r>
              <a:rPr lang="ru-RU" sz="1600" b="1" i="1" dirty="0" smtClean="0">
                <a:solidFill>
                  <a:schemeClr val="tx1"/>
                </a:solidFill>
              </a:rPr>
              <a:t>Штраф:</a:t>
            </a:r>
            <a:endParaRPr lang="ru-RU" sz="1600" i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- на ДЛ - от 5 000 до 10 000 руб.; </a:t>
            </a:r>
          </a:p>
          <a:p>
            <a:pPr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- на ЮЛ - от 50 000 до 100 000 руб.</a:t>
            </a:r>
            <a:endParaRPr lang="ru-RU" sz="1600" dirty="0">
              <a:solidFill>
                <a:schemeClr val="tx1"/>
              </a:solidFill>
            </a:endParaRPr>
          </a:p>
        </p:txBody>
      </p:sp>
      <p:pic>
        <p:nvPicPr>
          <p:cNvPr id="3074" name="Picture 2" descr="http://pravomsk.ru/v10photos/2107336207-6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3486104"/>
            <a:ext cx="3456384" cy="2065784"/>
          </a:xfrm>
          <a:prstGeom prst="rect">
            <a:avLst/>
          </a:prstGeom>
          <a:noFill/>
        </p:spPr>
      </p:pic>
      <p:pic>
        <p:nvPicPr>
          <p:cNvPr id="3078" name="Picture 6" descr="http://media-bar.info/sites/default/files/styles/news_view/public/field/image/fac9f0ff5c3c31736e3f9ba785d3af_4.jpg?itok=AG5p7_u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2132856"/>
            <a:ext cx="3744416" cy="1899031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1143000"/>
          </a:xfrm>
        </p:spPr>
        <p:txBody>
          <a:bodyPr/>
          <a:lstStyle/>
          <a:p>
            <a:pPr algn="l"/>
            <a:r>
              <a:rPr lang="ru-RU" sz="1400" b="1" dirty="0" smtClean="0">
                <a:solidFill>
                  <a:schemeClr val="tx1"/>
                </a:solidFill>
                <a:effectLst/>
              </a:rPr>
              <a:t>Статья 19.4 </a:t>
            </a:r>
            <a:r>
              <a:rPr lang="ru-RU" sz="1400" b="1" dirty="0" err="1" smtClean="0">
                <a:solidFill>
                  <a:schemeClr val="tx1"/>
                </a:solidFill>
                <a:effectLst/>
              </a:rPr>
              <a:t>КоАП</a:t>
            </a:r>
            <a:r>
              <a:rPr lang="ru-RU" sz="1400" b="1" dirty="0" smtClean="0">
                <a:solidFill>
                  <a:schemeClr val="tx1"/>
                </a:solidFill>
                <a:effectLst/>
              </a:rPr>
              <a:t> РФ</a:t>
            </a:r>
            <a:br>
              <a:rPr lang="ru-RU" sz="1400" b="1" dirty="0" smtClean="0">
                <a:solidFill>
                  <a:schemeClr val="tx1"/>
                </a:solidFill>
                <a:effectLst/>
              </a:rPr>
            </a:br>
            <a:r>
              <a:rPr lang="ru-RU" sz="2000" b="1" dirty="0" smtClean="0">
                <a:solidFill>
                  <a:schemeClr val="tx1"/>
                </a:solidFill>
                <a:effectLst/>
              </a:rPr>
              <a:t> Неповиновение законному распоряжению должностного лица органа, осуществляющего государственный надзор (контроль), муниципальный контроль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467544" y="2681684"/>
            <a:ext cx="8229600" cy="4176316"/>
          </a:xfrm>
        </p:spPr>
        <p:txBody>
          <a:bodyPr/>
          <a:lstStyle/>
          <a:p>
            <a:pPr>
              <a:buNone/>
            </a:pPr>
            <a:r>
              <a:rPr lang="ru-RU" sz="1800" b="1" u="sng" dirty="0" smtClean="0">
                <a:solidFill>
                  <a:schemeClr val="tx1"/>
                </a:solidFill>
              </a:rPr>
              <a:t>ч. 6 ст. 19.4 </a:t>
            </a:r>
            <a:r>
              <a:rPr lang="ru-RU" sz="1800" b="1" u="sng" dirty="0" err="1" smtClean="0">
                <a:solidFill>
                  <a:schemeClr val="tx1"/>
                </a:solidFill>
              </a:rPr>
              <a:t>КоАП</a:t>
            </a:r>
            <a:r>
              <a:rPr lang="ru-RU" sz="1800" b="1" u="sng" dirty="0" smtClean="0">
                <a:solidFill>
                  <a:schemeClr val="tx1"/>
                </a:solidFill>
              </a:rPr>
              <a:t> РФ </a:t>
            </a:r>
            <a:r>
              <a:rPr lang="ru-RU" sz="1800" dirty="0" smtClean="0">
                <a:solidFill>
                  <a:schemeClr val="tx1"/>
                </a:solidFill>
              </a:rPr>
              <a:t>- невыполнение законных требований должностного лица органа, осуществляющего государственный контроль (надзор) в области производства и оборота этилового спирта, алкогольной и спиртосодержащей продукции.</a:t>
            </a:r>
          </a:p>
          <a:p>
            <a:pPr>
              <a:buNone/>
            </a:pPr>
            <a:endParaRPr lang="ru-RU" sz="1800" b="1" i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sz="1800" b="1" i="1" dirty="0" smtClean="0">
                <a:solidFill>
                  <a:schemeClr val="tx1"/>
                </a:solidFill>
              </a:rPr>
              <a:t>Штраф:</a:t>
            </a:r>
            <a:endParaRPr lang="ru-RU" sz="1800" i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sz="1800" dirty="0" smtClean="0">
                <a:solidFill>
                  <a:schemeClr val="tx1"/>
                </a:solidFill>
              </a:rPr>
              <a:t>- на гр-н в размере от 1 000 до 2 000 руб.; </a:t>
            </a:r>
          </a:p>
          <a:p>
            <a:pPr>
              <a:buNone/>
            </a:pPr>
            <a:r>
              <a:rPr lang="ru-RU" sz="1800" dirty="0" smtClean="0">
                <a:solidFill>
                  <a:schemeClr val="tx1"/>
                </a:solidFill>
              </a:rPr>
              <a:t>- на ДЛ - от 5 000 до 8 000 руб.</a:t>
            </a:r>
          </a:p>
          <a:p>
            <a:pPr>
              <a:buNone/>
            </a:pPr>
            <a:endParaRPr lang="ru-RU" sz="1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 advClick="0"/>
</p:sld>
</file>

<file path=ppt/theme/theme1.xml><?xml version="1.0" encoding="utf-8"?>
<a:theme xmlns:a="http://schemas.openxmlformats.org/drawingml/2006/main" name="Оформление по умолчанию">
  <a:themeElements>
    <a:clrScheme name="Базовая">
      <a:dk1>
        <a:srgbClr val="080808"/>
      </a:dk1>
      <a:lt1>
        <a:sysClr val="window" lastClr="FFFFFF"/>
      </a:lt1>
      <a:dk2>
        <a:srgbClr val="0000FF"/>
      </a:dk2>
      <a:lt2>
        <a:srgbClr val="EEECE1"/>
      </a:lt2>
      <a:accent1>
        <a:srgbClr val="0000FF"/>
      </a:accent1>
      <a:accent2>
        <a:srgbClr val="FF0000"/>
      </a:accent2>
      <a:accent3>
        <a:srgbClr val="00B050"/>
      </a:accent3>
      <a:accent4>
        <a:srgbClr val="7030A0"/>
      </a:accent4>
      <a:accent5>
        <a:srgbClr val="FFFF00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4348" tIns="47174" rIns="94348" bIns="47174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30000"/>
          </a:spcBef>
          <a:spcAft>
            <a:spcPct val="0"/>
          </a:spcAft>
          <a:buClrTx/>
          <a:buSzTx/>
          <a:buFontTx/>
          <a:buNone/>
          <a:tabLst/>
          <a:defRPr kumimoji="1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4348" tIns="47174" rIns="94348" bIns="47174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30000"/>
          </a:spcBef>
          <a:spcAft>
            <a:spcPct val="0"/>
          </a:spcAft>
          <a:buClrTx/>
          <a:buSzTx/>
          <a:buFontTx/>
          <a:buNone/>
          <a:tabLst/>
          <a:defRPr kumimoji="1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36267</TotalTime>
  <Words>1208</Words>
  <Application>Microsoft Office PowerPoint</Application>
  <PresentationFormat>Экран (4:3)</PresentationFormat>
  <Paragraphs>108</Paragraphs>
  <Slides>14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Times New Roman</vt:lpstr>
      <vt:lpstr>Wingdings</vt:lpstr>
      <vt:lpstr>Оформление по умолчанию</vt:lpstr>
      <vt:lpstr> Административное производство</vt:lpstr>
      <vt:lpstr> </vt:lpstr>
      <vt:lpstr>Статья 14.6 КоАП РФ Нарушение порядка ценообразования  </vt:lpstr>
      <vt:lpstr>Статья 14.16 КоАП  РФ Нарушение правил продажи этилового спирта, алкогольной и спиртосодержащей продукции </vt:lpstr>
      <vt:lpstr>Статья 14.17.  Нарушение требований к производству или обороту этилового спирта, алкогольной и спиртосодержащей продукции </vt:lpstr>
      <vt:lpstr>   Статья 14.19 КоАП РФ  Нарушение установленного порядка учета этилового спирта, алкогольной и спиртосодержащей продукции</vt:lpstr>
      <vt:lpstr>Статья 15.12 КоАП РФ  Производство или продажа товаров и продукции, в отношении которых установлены требования по маркировке и (или) нанесению информации, без соответствующей маркировки и (или) информации, а также с нарушением установленного порядка нанесения такой маркировки и (или) информации </vt:lpstr>
      <vt:lpstr>Статья 15.13 КоАП РФ Искажение информации и (или) нарушение порядка и сроков при декларировании производства, оборота и (или) использования этилового спирта, алкогольной и спиртосодержащей продукции, использования производственных мощностей </vt:lpstr>
      <vt:lpstr>Статья 19.4 КоАП РФ  Неповиновение законному распоряжению должностного лица органа, осуществляющего государственный надзор (контроль), муниципальный контроль </vt:lpstr>
      <vt:lpstr>Статья 19.4.1. КоАП РФ  Воспрепятствование законной деятельности должностного лица органа государственного контроля (надзора), органа муниципального контроля </vt:lpstr>
      <vt:lpstr>Статья 19.5 КоАП РФ  Невыполнение в срок законного предписания (постановления, представления, решения) органа (должностного лица), осуществляющего государственный надзор (контроль), муниципальный контроль </vt:lpstr>
      <vt:lpstr>Статья 20.25. КоАП РФ  Уклонение от исполнения административного наказания</vt:lpstr>
      <vt:lpstr>Аннулирование лицензии</vt:lpstr>
      <vt:lpstr>Спасибо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слайда отсутствует</dc:title>
  <dc:creator>Неизвестный</dc:creator>
  <cp:lastModifiedBy>Светлана Хомицкая</cp:lastModifiedBy>
  <cp:revision>2768</cp:revision>
  <cp:lastPrinted>2015-09-18T04:23:55Z</cp:lastPrinted>
  <dcterms:created xsi:type="dcterms:W3CDTF">2001-06-24T16:56:19Z</dcterms:created>
  <dcterms:modified xsi:type="dcterms:W3CDTF">2022-06-21T05:40:59Z</dcterms:modified>
</cp:coreProperties>
</file>