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2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.jpeg"/><Relationship Id="rId2" Type="http://schemas.openxmlformats.org/officeDocument/2006/relationships/image" Target="../media/image17.emf"/><Relationship Id="rId1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1.jpeg"/><Relationship Id="rId2" Type="http://schemas.openxmlformats.org/officeDocument/2006/relationships/image" Target="../media/image24.emf"/><Relationship Id="rId1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1.jpeg"/><Relationship Id="rId2" Type="http://schemas.openxmlformats.org/officeDocument/2006/relationships/image" Target="../media/image6.e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tags" Target="../tags/tag4.xml"/><Relationship Id="rId7" Type="http://schemas.openxmlformats.org/officeDocument/2006/relationships/image" Target="../media/image10.jpeg"/><Relationship Id="rId6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tags" Target="../tags/tag2.xml"/><Relationship Id="rId3" Type="http://schemas.openxmlformats.org/officeDocument/2006/relationships/image" Target="../media/image8.png"/><Relationship Id="rId2" Type="http://schemas.openxmlformats.org/officeDocument/2006/relationships/tags" Target="../tags/tag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jpeg"/><Relationship Id="rId8" Type="http://schemas.openxmlformats.org/officeDocument/2006/relationships/tags" Target="../tags/tag8.xml"/><Relationship Id="rId7" Type="http://schemas.openxmlformats.org/officeDocument/2006/relationships/image" Target="../media/image14.jpeg"/><Relationship Id="rId6" Type="http://schemas.openxmlformats.org/officeDocument/2006/relationships/tags" Target="../tags/tag7.xml"/><Relationship Id="rId5" Type="http://schemas.openxmlformats.org/officeDocument/2006/relationships/image" Target="../media/image13.jpeg"/><Relationship Id="rId4" Type="http://schemas.openxmlformats.org/officeDocument/2006/relationships/tags" Target="../tags/tag6.xml"/><Relationship Id="rId3" Type="http://schemas.openxmlformats.org/officeDocument/2006/relationships/image" Target="../media/image12.jpeg"/><Relationship Id="rId2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фон для благоустройства двор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pic>
        <p:nvPicPr>
          <p:cNvPr id="5" name="Изображение 4" descr="IMG-20240605-WA02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2040890" cy="204470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2555875" y="595630"/>
            <a:ext cx="902906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3200">
                <a:latin typeface="Times New Roman" panose="02020603050405020304" charset="0"/>
                <a:cs typeface="Times New Roman" panose="02020603050405020304" charset="0"/>
              </a:rPr>
              <a:t>БЛАГОУСТРОЙСТВО ДВОРОВОЙ ТЕРРИТОРИИ</a:t>
            </a:r>
            <a:endParaRPr lang="ru-RU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3200">
                <a:latin typeface="Times New Roman" panose="02020603050405020304" charset="0"/>
                <a:cs typeface="Times New Roman" panose="02020603050405020304" charset="0"/>
              </a:rPr>
              <a:t>МНОГОКВАРТИРНЫХ ДОМОВ 25 и 27 по улице  СВЯТОСЛАВА ФЕДОРОВА , </a:t>
            </a:r>
            <a:endParaRPr lang="ru-RU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3200">
                <a:latin typeface="Times New Roman" panose="02020603050405020304" charset="0"/>
                <a:cs typeface="Times New Roman" panose="02020603050405020304" charset="0"/>
              </a:rPr>
              <a:t>г. ПЫТЬ-ЯХ</a:t>
            </a:r>
            <a:endParaRPr lang="ru-RU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364105" y="3368675"/>
            <a:ext cx="814324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>
                <a:latin typeface="Arial" panose="020B0604020202020204" pitchFamily="34" charset="0"/>
                <a:cs typeface="Arial" panose="020B0604020202020204" pitchFamily="34" charset="0"/>
              </a:rPr>
              <a:t>        «УЮТ, В МЕЛОЧАХ»</a:t>
            </a:r>
            <a:endParaRPr lang="ru-RU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altLang="en-US" b="1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altLang="en-US" b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Автор проекта </a:t>
            </a:r>
            <a:endParaRPr lang="ru-RU" altLang="en-US" b="1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altLang="en-US" b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Ахметьянова Гульназ Вакифовна</a:t>
            </a:r>
            <a:endParaRPr lang="ru-RU" altLang="en-US" b="1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b="1">
                <a:latin typeface="Arial" panose="020B0604020202020204" pitchFamily="34" charset="0"/>
                <a:cs typeface="Arial" panose="020B0604020202020204" pitchFamily="34" charset="0"/>
              </a:rPr>
              <a:t>2024г.</a:t>
            </a:r>
            <a:endParaRPr lang="ru-RU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/>
              <a:t>,,,,,,,,,,,,,,,,,,,,,,,,,,,,,,,,,,,,,,,,,,,,,,,,,,,,,,,,,,,,,,,,,,,,,,,,,,,,,,,,,,,,,,,,,,,,,,,,,,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фон для благоустройства двор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844040" y="595630"/>
            <a:ext cx="8733155" cy="349440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/>
            <a:r>
              <a:rPr lang="en-US" altLang="zh-CN" sz="2400" b="0" i="0">
                <a:solidFill>
                  <a:srgbClr val="02020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Необходимость уделять внимание этому направлению обусловлена тем, что хорошо обустроенные и озелененные дворовые пространства способствуют развитию добрососедских отношений, повышают безопасность в жилом районе и улучшают настроение жителей. Функциональный двор – это пространство, где люди всех возрастов и интересов находят занятие по душе, поэтому при создании проекта двора учитываются потребности различных социальных групп. </a:t>
            </a:r>
            <a:endParaRPr lang="en-US" altLang="zh-CN" sz="2400" b="0" i="0">
              <a:solidFill>
                <a:srgbClr val="02020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,,,,,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фон для благоустройства двор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844040" y="595630"/>
            <a:ext cx="8733155" cy="349440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/>
            <a:r>
              <a:rPr lang="ru-RU" altLang="en-US" sz="2400" b="0" i="0">
                <a:solidFill>
                  <a:srgbClr val="02020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КОРОТКО О НАС </a:t>
            </a:r>
            <a:endParaRPr lang="ru-RU" altLang="en-US" sz="2400" b="0" i="0">
              <a:solidFill>
                <a:srgbClr val="02020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  <a:p>
            <a:pPr marL="0" indent="0" algn="just"/>
            <a:r>
              <a:rPr lang="en-US" altLang="zh-CN" sz="2400" b="0" i="0">
                <a:solidFill>
                  <a:srgbClr val="02020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https://vk.com/wall-192613016_86</a:t>
            </a:r>
            <a:endParaRPr lang="en-US" altLang="zh-CN" sz="2400" b="0" i="0">
              <a:solidFill>
                <a:srgbClr val="02020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  <a:p>
            <a:pPr marL="0" indent="0" algn="just"/>
            <a:r>
              <a:rPr lang="en-US" altLang="zh-CN" sz="2400" b="0" i="0">
                <a:solidFill>
                  <a:srgbClr val="02020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https://vk.com/pytyahinform?w=wall-126088488_15638</a:t>
            </a:r>
            <a:endParaRPr lang="en-US" altLang="zh-CN" sz="2400" b="0" i="0">
              <a:solidFill>
                <a:srgbClr val="02020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  <a:p>
            <a:pPr marL="0" indent="0" algn="just"/>
            <a:r>
              <a:rPr lang="en-US" altLang="zh-CN" sz="2400" b="0" i="0">
                <a:solidFill>
                  <a:srgbClr val="02020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https://ok.ru/pytyahinform/topic/153826945095761</a:t>
            </a:r>
            <a:endParaRPr lang="en-US" altLang="zh-CN" sz="2400" b="0" i="0">
              <a:solidFill>
                <a:srgbClr val="02020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  <a:p>
            <a:pPr marL="0" indent="0" algn="just"/>
            <a:r>
              <a:rPr lang="en-US" altLang="zh-CN" sz="2400" b="0" i="0">
                <a:solidFill>
                  <a:srgbClr val="02020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https://ok.ru/pytyahinform/topic/153207191656529</a:t>
            </a:r>
            <a:endParaRPr lang="en-US" altLang="zh-CN" sz="2400" b="0" i="0">
              <a:solidFill>
                <a:srgbClr val="02020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</p:txBody>
      </p:sp>
      <p:pic>
        <p:nvPicPr>
          <p:cNvPr id="8" name="Изображение 7" descr="nxpHrCMsgT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0" y="2639695"/>
            <a:ext cx="3976370" cy="1903095"/>
          </a:xfrm>
          <a:prstGeom prst="rect">
            <a:avLst/>
          </a:prstGeom>
        </p:spPr>
      </p:pic>
      <p:pic>
        <p:nvPicPr>
          <p:cNvPr id="9" name="Изображение 8" descr="yE-hi1TRCH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990" y="2473325"/>
            <a:ext cx="5479415" cy="26187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,</a:t>
            </a:r>
            <a:endParaRPr lang="ru-RU" altLang="en-US"/>
          </a:p>
        </p:txBody>
      </p:sp>
      <p:graphicFrame>
        <p:nvGraphicFramePr>
          <p:cNvPr id="7" name="Замещающее содержимое 6">
            <a:hlinkClick r:id="" action="ppaction://ole?verb="/>
          </p:cNvPr>
          <p:cNvGraphicFramePr>
            <a:graphicFrameLocks noChangeAspect="1"/>
          </p:cNvGraphicFramePr>
          <p:nvPr>
            <p:ph idx="1"/>
          </p:nvPr>
        </p:nvGraphicFramePr>
        <p:xfrm>
          <a:off x="5634355" y="3778885"/>
          <a:ext cx="54102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541020" imgH="444500" progId="Package">
                  <p:embed/>
                </p:oleObj>
              </mc:Choice>
              <mc:Fallback>
                <p:oleObj name="" r:id="rId1" imgW="541020" imgH="444500" progId="Package">
                  <p:embed/>
                  <p:pic>
                    <p:nvPicPr>
                      <p:cNvPr id="0" name="Изображение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4355" y="3778885"/>
                        <a:ext cx="54102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Изображение 3" descr="фон для благоустройства двор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7606665" y="1809750"/>
            <a:ext cx="2970530" cy="228028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/>
            <a:endParaRPr lang="ru-RU" altLang="en-US" sz="2400" b="0" i="0">
              <a:solidFill>
                <a:srgbClr val="02020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</p:txBody>
      </p:sp>
      <p:pic>
        <p:nvPicPr>
          <p:cNvPr id="6" name="Изображение 5"/>
          <p:cNvPicPr/>
          <p:nvPr/>
        </p:nvPicPr>
        <p:blipFill>
          <a:blip r:embed="rId4"/>
        </p:blipFill>
        <p:spPr>
          <a:xfrm>
            <a:off x="430530" y="595630"/>
            <a:ext cx="3701415" cy="2495550"/>
          </a:xfrm>
          <a:prstGeom prst="rect">
            <a:avLst/>
          </a:prstGeom>
        </p:spPr>
      </p:pic>
      <p:pic>
        <p:nvPicPr>
          <p:cNvPr id="10" name="Изображение 9"/>
          <p:cNvPicPr/>
          <p:nvPr/>
        </p:nvPicPr>
        <p:blipFill>
          <a:blip r:embed="rId5"/>
        </p:blipFill>
        <p:spPr>
          <a:xfrm>
            <a:off x="6245225" y="962660"/>
            <a:ext cx="4229100" cy="2128520"/>
          </a:xfrm>
          <a:prstGeom prst="rect">
            <a:avLst/>
          </a:prstGeom>
        </p:spPr>
      </p:pic>
      <p:pic>
        <p:nvPicPr>
          <p:cNvPr id="11" name="Изображение 10"/>
          <p:cNvPicPr/>
          <p:nvPr/>
        </p:nvPicPr>
        <p:blipFill>
          <a:blip r:embed="rId6"/>
        </p:blipFill>
        <p:spPr>
          <a:xfrm>
            <a:off x="3342005" y="3665855"/>
            <a:ext cx="4676775" cy="27031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фон для благоустройства двор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844040" y="595630"/>
            <a:ext cx="8733155" cy="349440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/>
            <a:endParaRPr lang="en-US" altLang="zh-CN" sz="2400" b="0" i="0">
              <a:solidFill>
                <a:srgbClr val="02020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</p:txBody>
      </p:sp>
      <p:pic>
        <p:nvPicPr>
          <p:cNvPr id="6" name="Изображение 5"/>
          <p:cNvPicPr/>
          <p:nvPr/>
        </p:nvPicPr>
        <p:blipFill>
          <a:blip r:embed="rId2"/>
        </p:blipFill>
        <p:spPr>
          <a:xfrm>
            <a:off x="497840" y="372745"/>
            <a:ext cx="3571875" cy="2827655"/>
          </a:xfrm>
          <a:prstGeom prst="rect">
            <a:avLst/>
          </a:prstGeom>
        </p:spPr>
      </p:pic>
      <p:pic>
        <p:nvPicPr>
          <p:cNvPr id="7" name="Изображение 6"/>
          <p:cNvPicPr/>
          <p:nvPr/>
        </p:nvPicPr>
        <p:blipFill>
          <a:blip r:embed="rId3"/>
        </p:blipFill>
        <p:spPr>
          <a:xfrm>
            <a:off x="4817745" y="372745"/>
            <a:ext cx="5981700" cy="2963545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4"/>
        </p:blipFill>
        <p:spPr>
          <a:xfrm>
            <a:off x="2859405" y="3692525"/>
            <a:ext cx="4934585" cy="25927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graphicFrame>
        <p:nvGraphicFramePr>
          <p:cNvPr id="6" name="Замещающее содержимое 5">
            <a:hlinkClick r:id="" action="ppaction://ole?verb="/>
          </p:cNvPr>
          <p:cNvGraphicFramePr>
            <a:graphicFrameLocks noChangeAspect="1"/>
          </p:cNvGraphicFramePr>
          <p:nvPr>
            <p:ph idx="1"/>
          </p:nvPr>
        </p:nvGraphicFramePr>
        <p:xfrm>
          <a:off x="5634355" y="3778885"/>
          <a:ext cx="54102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541020" imgH="444500" progId="Package">
                  <p:embed/>
                </p:oleObj>
              </mc:Choice>
              <mc:Fallback>
                <p:oleObj name="" r:id="rId1" imgW="541020" imgH="444500" progId="Package">
                  <p:embed/>
                  <p:pic>
                    <p:nvPicPr>
                      <p:cNvPr id="0" name="Изображение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4355" y="3778885"/>
                        <a:ext cx="54102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Изображение 3" descr="фон для благоустройства двор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844040" y="595630"/>
            <a:ext cx="8733155" cy="349440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/>
            <a:endParaRPr lang="en-US" altLang="zh-CN" sz="2400" b="0" i="0">
              <a:solidFill>
                <a:srgbClr val="02020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</p:txBody>
      </p:sp>
      <p:pic>
        <p:nvPicPr>
          <p:cNvPr id="8" name="Изображение 7"/>
          <p:cNvPicPr/>
          <p:nvPr/>
        </p:nvPicPr>
        <p:blipFill>
          <a:blip r:embed="rId4"/>
        </p:blipFill>
        <p:spPr>
          <a:xfrm>
            <a:off x="490855" y="425450"/>
            <a:ext cx="4937760" cy="2886710"/>
          </a:xfrm>
          <a:prstGeom prst="rect">
            <a:avLst/>
          </a:prstGeom>
        </p:spPr>
      </p:pic>
      <p:pic>
        <p:nvPicPr>
          <p:cNvPr id="9" name="Изображение 8"/>
          <p:cNvPicPr/>
          <p:nvPr/>
        </p:nvPicPr>
        <p:blipFill>
          <a:blip r:embed="rId5"/>
        </p:blipFill>
        <p:spPr>
          <a:xfrm>
            <a:off x="6370320" y="3171825"/>
            <a:ext cx="5307330" cy="30975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фон для благоустройства двор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844040" y="595630"/>
            <a:ext cx="8733155" cy="349440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/>
            <a:endParaRPr lang="ru-RU" altLang="en-US" sz="4000" b="0" i="0">
              <a:solidFill>
                <a:srgbClr val="02020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  <a:p>
            <a:pPr marL="0" indent="0" algn="just"/>
            <a:endParaRPr lang="ru-RU" altLang="en-US" sz="4000" b="0" i="0">
              <a:solidFill>
                <a:srgbClr val="02020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  <a:p>
            <a:pPr marL="0" indent="0" algn="just"/>
            <a:endParaRPr lang="ru-RU" altLang="en-US" sz="4000" b="0" i="0">
              <a:solidFill>
                <a:srgbClr val="02020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  <a:p>
            <a:pPr marL="0" indent="0" algn="just"/>
            <a:r>
              <a:rPr lang="ru-RU" altLang="en-US" sz="4000" b="0" i="0">
                <a:solidFill>
                  <a:srgbClr val="02020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БЛАГОДАРИМ  ЗА ВНИМАНИЕ!</a:t>
            </a:r>
            <a:endParaRPr lang="ru-RU" altLang="en-US" sz="4000" b="0" i="0">
              <a:solidFill>
                <a:srgbClr val="02020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фон для благоустройства двор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167765" y="480695"/>
            <a:ext cx="9995535" cy="33280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ru-RU" altLang="en-US" sz="2400">
                <a:latin typeface="Arial" panose="020B0604020202020204" pitchFamily="34" charset="0"/>
                <a:cs typeface="Arial" panose="020B0604020202020204" pitchFamily="34" charset="0"/>
              </a:rPr>
              <a:t>Благоустройство дворовых и придомовых территорий – это комплексная программа мероприятий, направленных на</a:t>
            </a:r>
            <a:endParaRPr lang="ru-RU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240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эстетического, экологического и санитарного состояния нашего города.</a:t>
            </a:r>
            <a:endParaRPr lang="ru-RU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2400">
                <a:latin typeface="Arial" panose="020B0604020202020204" pitchFamily="34" charset="0"/>
                <a:cs typeface="Arial" panose="020B0604020202020204" pitchFamily="34" charset="0"/>
              </a:rPr>
              <a:t>Двор многоквартирного жилого дома – это прилегающая территория, которая встречает не только хозяев после трудового дня,</a:t>
            </a:r>
            <a:endParaRPr lang="ru-RU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2400">
                <a:latin typeface="Arial" panose="020B0604020202020204" pitchFamily="34" charset="0"/>
                <a:cs typeface="Arial" panose="020B0604020202020204" pitchFamily="34" charset="0"/>
              </a:rPr>
              <a:t>но и их гостей. Можно смело говорить, что впечатление о домовладельцах начинает складываться уже при первом взгляде на</a:t>
            </a:r>
            <a:endParaRPr lang="ru-RU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2400">
                <a:latin typeface="Arial" panose="020B0604020202020204" pitchFamily="34" charset="0"/>
                <a:cs typeface="Arial" panose="020B0604020202020204" pitchFamily="34" charset="0"/>
              </a:rPr>
              <a:t>оформление двора</a:t>
            </a:r>
            <a:endParaRPr lang="ru-RU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фон для благоустройства двор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457960" y="661670"/>
            <a:ext cx="863282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Целью проекта</a:t>
            </a:r>
            <a:r>
              <a:rPr lang="ru-RU" altLang="en-US" sz="2000">
                <a:latin typeface="Arial" panose="020B0604020202020204" pitchFamily="34" charset="0"/>
                <a:cs typeface="Arial" panose="020B0604020202020204" pitchFamily="34" charset="0"/>
              </a:rPr>
              <a:t> является благоустройство дворовой территории многоквартирных домов 25-27 ул.Святослава Федорова, г.Пыть-Ях,</a:t>
            </a:r>
            <a:endParaRPr lang="ru-RU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sz="2000">
                <a:latin typeface="Arial" panose="020B0604020202020204" pitchFamily="34" charset="0"/>
                <a:cs typeface="Arial" panose="020B0604020202020204" pitchFamily="34" charset="0"/>
              </a:rPr>
              <a:t>устройство зоны отдыха на придомовой территории, повышение уровня комфортности проживания для проживающих в данных</a:t>
            </a:r>
            <a:endParaRPr lang="ru-RU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sz="2000">
                <a:latin typeface="Arial" panose="020B0604020202020204" pitchFamily="34" charset="0"/>
                <a:cs typeface="Arial" panose="020B0604020202020204" pitchFamily="34" charset="0"/>
              </a:rPr>
              <a:t>многоквартирных жилых домах,  улучшение эстетического</a:t>
            </a:r>
            <a:endParaRPr lang="ru-RU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sz="2000">
                <a:latin typeface="Arial" panose="020B0604020202020204" pitchFamily="34" charset="0"/>
                <a:cs typeface="Arial" panose="020B0604020202020204" pitchFamily="34" charset="0"/>
              </a:rPr>
              <a:t>облика двора.</a:t>
            </a:r>
            <a:endParaRPr lang="ru-RU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Задачи проекта:</a:t>
            </a:r>
            <a:endParaRPr lang="ru-RU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sz="2000">
                <a:latin typeface="Arial" panose="020B0604020202020204" pitchFamily="34" charset="0"/>
                <a:cs typeface="Arial" panose="020B0604020202020204" pitchFamily="34" charset="0"/>
              </a:rPr>
              <a:t>- Сохранение и поддержание жизнеобеспечения жителей;</a:t>
            </a:r>
            <a:endParaRPr lang="ru-RU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sz="2000">
                <a:latin typeface="Arial" panose="020B0604020202020204" pitchFamily="34" charset="0"/>
                <a:cs typeface="Arial" panose="020B0604020202020204" pitchFamily="34" charset="0"/>
              </a:rPr>
              <a:t>- Повышение уровня качества жизни населения;</a:t>
            </a:r>
            <a:endParaRPr lang="ru-RU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sz="2000">
                <a:latin typeface="Arial" panose="020B0604020202020204" pitchFamily="34" charset="0"/>
                <a:cs typeface="Arial" panose="020B0604020202020204" pitchFamily="34" charset="0"/>
              </a:rPr>
              <a:t>- Создание условий для благополучной эксплуатации многоквартирного жилого дома и прилегающей территории;</a:t>
            </a:r>
            <a:endParaRPr lang="ru-RU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sz="2000">
                <a:latin typeface="Arial" panose="020B0604020202020204" pitchFamily="34" charset="0"/>
                <a:cs typeface="Arial" panose="020B0604020202020204" pitchFamily="34" charset="0"/>
              </a:rPr>
              <a:t>- Формирование эстетического облика придомовой территории;</a:t>
            </a:r>
            <a:endParaRPr lang="ru-RU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sz="2000">
                <a:latin typeface="Arial" panose="020B0604020202020204" pitchFamily="34" charset="0"/>
                <a:cs typeface="Arial" panose="020B0604020202020204" pitchFamily="34" charset="0"/>
              </a:rPr>
              <a:t>- Сохранение экологии;</a:t>
            </a:r>
            <a:endParaRPr lang="ru-RU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фон для благоустройства двор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748790" y="671195"/>
            <a:ext cx="906081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Результаты проекта</a:t>
            </a:r>
            <a:endParaRPr lang="ru-RU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2400"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проекта:</a:t>
            </a:r>
            <a:endParaRPr lang="ru-RU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2400">
                <a:latin typeface="Arial" panose="020B0604020202020204" pitchFamily="34" charset="0"/>
                <a:cs typeface="Arial" panose="020B0604020202020204" pitchFamily="34" charset="0"/>
              </a:rPr>
              <a:t>-Позволит организовать надлежащим образом жизнеобеспечение жителей;</a:t>
            </a:r>
            <a:endParaRPr lang="ru-RU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2400">
                <a:latin typeface="Arial" panose="020B0604020202020204" pitchFamily="34" charset="0"/>
                <a:cs typeface="Arial" panose="020B0604020202020204" pitchFamily="34" charset="0"/>
              </a:rPr>
              <a:t>-Сформирует эстетический облик двора;</a:t>
            </a:r>
            <a:endParaRPr lang="ru-RU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2400">
                <a:latin typeface="Arial" panose="020B0604020202020204" pitchFamily="34" charset="0"/>
                <a:cs typeface="Arial" panose="020B0604020202020204" pitchFamily="34" charset="0"/>
              </a:rPr>
              <a:t>-Позволит благополучно эксплуатировать многоквартирный дом и прилегающую к нему территорию;</a:t>
            </a:r>
            <a:endParaRPr lang="ru-RU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2400">
                <a:latin typeface="Arial" panose="020B0604020202020204" pitchFamily="34" charset="0"/>
                <a:cs typeface="Arial" panose="020B0604020202020204" pitchFamily="34" charset="0"/>
              </a:rPr>
              <a:t>-В целом повысит уровень жизни населения;</a:t>
            </a:r>
            <a:endParaRPr lang="ru-RU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2400">
                <a:latin typeface="Arial" panose="020B0604020202020204" pitchFamily="34" charset="0"/>
                <a:cs typeface="Arial" panose="020B0604020202020204" pitchFamily="34" charset="0"/>
              </a:rPr>
              <a:t>-Способствует развитию форм партнёрства между муниципальным образованием, управляющей компанией, собственниками</a:t>
            </a:r>
            <a:endParaRPr lang="ru-RU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2400">
                <a:latin typeface="Arial" panose="020B0604020202020204" pitchFamily="34" charset="0"/>
                <a:cs typeface="Arial" panose="020B0604020202020204" pitchFamily="34" charset="0"/>
              </a:rPr>
              <a:t>многоквартирного дома</a:t>
            </a:r>
            <a:endParaRPr lang="ru-RU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фон для благоустройства двор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  <p:pic>
        <p:nvPicPr>
          <p:cNvPr id="5" name="Изображение 4" descr="БЫЛ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403225"/>
            <a:ext cx="2631440" cy="1960245"/>
          </a:xfrm>
          <a:prstGeom prst="rect">
            <a:avLst/>
          </a:prstGeom>
        </p:spPr>
      </p:pic>
      <p:pic>
        <p:nvPicPr>
          <p:cNvPr id="6" name="Изображение 5" descr="СТАЛ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0" y="403225"/>
            <a:ext cx="2932430" cy="2199640"/>
          </a:xfrm>
          <a:prstGeom prst="rect">
            <a:avLst/>
          </a:prstGeom>
        </p:spPr>
      </p:pic>
      <p:pic>
        <p:nvPicPr>
          <p:cNvPr id="8" name="Изображение 7" descr="IMG-20240613-WA0026 — копи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295" y="403225"/>
            <a:ext cx="3065780" cy="22999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graphicFrame>
        <p:nvGraphicFramePr>
          <p:cNvPr id="5" name="Замещающее содержимое 4">
            <a:hlinkClick r:id="" action="ppaction://ole?verb="/>
          </p:cNvPr>
          <p:cNvGraphicFramePr>
            <a:graphicFrameLocks noChangeAspect="1"/>
          </p:cNvGraphicFramePr>
          <p:nvPr>
            <p:ph idx="1"/>
          </p:nvPr>
        </p:nvGraphicFramePr>
        <p:xfrm>
          <a:off x="5215890" y="3778885"/>
          <a:ext cx="13779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377950" imgH="444500" progId="Package">
                  <p:embed/>
                </p:oleObj>
              </mc:Choice>
              <mc:Fallback>
                <p:oleObj name="" r:id="rId1" imgW="1377950" imgH="444500" progId="Package">
                  <p:embed/>
                  <p:pic>
                    <p:nvPicPr>
                      <p:cNvPr id="0" name="Изображение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15890" y="3778885"/>
                        <a:ext cx="137795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Изображение 3" descr="фон для благоустройства двор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  <p:pic>
        <p:nvPicPr>
          <p:cNvPr id="6" name="Изображение 5"/>
          <p:cNvPicPr/>
          <p:nvPr/>
        </p:nvPicPr>
        <p:blipFill>
          <a:blip r:embed="rId4"/>
        </p:blipFill>
        <p:spPr>
          <a:xfrm>
            <a:off x="1265555" y="1771015"/>
            <a:ext cx="5680075" cy="450151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2751455" y="430530"/>
            <a:ext cx="5429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>
                <a:latin typeface="Arial" panose="020B0604020202020204" pitchFamily="34" charset="0"/>
                <a:cs typeface="Arial" panose="020B0604020202020204" pitchFamily="34" charset="0"/>
              </a:rPr>
              <a:t>СХЕМА</a:t>
            </a:r>
            <a:endParaRPr lang="ru-RU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b="1">
                <a:latin typeface="Arial" panose="020B0604020202020204" pitchFamily="34" charset="0"/>
                <a:cs typeface="Arial" panose="020B0604020202020204" pitchFamily="34" charset="0"/>
              </a:rPr>
              <a:t>(текущее состояние)</a:t>
            </a:r>
            <a:endParaRPr lang="ru-RU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фон для благоустройства двор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3068320" y="344170"/>
            <a:ext cx="6834505" cy="460375"/>
          </a:xfrm>
          <a:prstGeom prst="rect">
            <a:avLst/>
          </a:prstGeom>
        </p:spPr>
        <p:txBody>
          <a:bodyPr wrap="square">
            <a:spAutoFit/>
          </a:bodyPr>
          <a:p>
            <a:pPr indent="0" algn="just" defTabSz="266700">
              <a:spcAft>
                <a:spcPct val="0"/>
              </a:spcAft>
            </a:pPr>
            <a:r>
              <a:rPr lang="en-US" altLang="zh-CN" sz="2400" b="1" i="0">
                <a:solidFill>
                  <a:srgbClr val="282828"/>
                </a:solidFill>
                <a:latin typeface="Arial" panose="020B0604020202020204" pitchFamily="34" charset="0"/>
                <a:ea typeface="PT Sans" panose="020B0503020203020204"/>
                <a:cs typeface="Arial" panose="020B0604020202020204" pitchFamily="34" charset="0"/>
              </a:rPr>
              <a:t>В рамках проекта будут установлены:</a:t>
            </a:r>
            <a:endParaRPr lang="en-US" altLang="zh-CN" sz="2400" b="1" i="0">
              <a:solidFill>
                <a:srgbClr val="282828"/>
              </a:solidFill>
              <a:latin typeface="Arial" panose="020B0604020202020204" pitchFamily="34" charset="0"/>
              <a:ea typeface="PT Sans" panose="020B0503020203020204"/>
              <a:cs typeface="Arial" panose="020B0604020202020204" pitchFamily="34" charset="0"/>
            </a:endParaRPr>
          </a:p>
        </p:txBody>
      </p:sp>
      <p:pic>
        <p:nvPicPr>
          <p:cNvPr id="6" name="Изображение -2147482621" descr="уличный многофункциональный тренажер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41375" y="1170305"/>
            <a:ext cx="1272540" cy="1272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Текстовое поле 6"/>
          <p:cNvSpPr txBox="1"/>
          <p:nvPr/>
        </p:nvSpPr>
        <p:spPr>
          <a:xfrm>
            <a:off x="2501265" y="1391602"/>
            <a:ext cx="5080000" cy="829945"/>
          </a:xfrm>
          <a:prstGeom prst="rect">
            <a:avLst/>
          </a:prstGeom>
        </p:spPr>
        <p:txBody>
          <a:bodyPr>
            <a:spAutoFit/>
          </a:bodyPr>
          <a:p>
            <a:pPr indent="0" defTabSz="266700">
              <a:spcAft>
                <a:spcPct val="0"/>
              </a:spcAft>
            </a:pPr>
            <a:r>
              <a:rPr lang="en-US" altLang="zh-CN" sz="1600" b="1" i="0">
                <a:solidFill>
                  <a:srgbClr val="2C2D2E"/>
                </a:solidFill>
                <a:latin typeface="Arial" panose="020B0604020202020204" pitchFamily="34" charset="0"/>
                <a:ea typeface="sans-serif"/>
                <a:cs typeface="Arial" panose="020B0604020202020204" pitchFamily="34" charset="0"/>
              </a:rPr>
              <a:t>Уличный тренажер МВ 7.73</a:t>
            </a:r>
            <a:endParaRPr lang="en-US" altLang="zh-CN" sz="1600" b="1" i="0">
              <a:solidFill>
                <a:srgbClr val="2C2D2E"/>
              </a:solidFill>
              <a:latin typeface="Arial" panose="020B0604020202020204" pitchFamily="34" charset="0"/>
              <a:ea typeface="sans-serif"/>
              <a:cs typeface="Arial" panose="020B0604020202020204" pitchFamily="34" charset="0"/>
            </a:endParaRPr>
          </a:p>
          <a:p>
            <a:pPr indent="0" defTabSz="266700">
              <a:spcAft>
                <a:spcPct val="0"/>
              </a:spcAft>
            </a:pPr>
            <a:r>
              <a:rPr lang="en-US" altLang="zh-CN" sz="1600" b="1" i="0">
                <a:solidFill>
                  <a:srgbClr val="2C2D2E"/>
                </a:solidFill>
                <a:latin typeface="Arial" panose="020B0604020202020204" pitchFamily="34" charset="0"/>
                <a:ea typeface="sans-serif"/>
                <a:cs typeface="Arial" panose="020B0604020202020204" pitchFamily="34" charset="0"/>
              </a:rPr>
              <a:t>Подтягивание/отжимание с противовесом</a:t>
            </a:r>
            <a:endParaRPr lang="en-US" altLang="zh-CN" sz="1600" b="1" i="0">
              <a:solidFill>
                <a:srgbClr val="2C2D2E"/>
              </a:solidFill>
              <a:latin typeface="Arial" panose="020B0604020202020204" pitchFamily="34" charset="0"/>
              <a:ea typeface="sans-serif"/>
              <a:cs typeface="Arial" panose="020B0604020202020204" pitchFamily="34" charset="0"/>
            </a:endParaRPr>
          </a:p>
          <a:p>
            <a:pPr indent="0" defTabSz="266700">
              <a:spcAft>
                <a:spcPct val="0"/>
              </a:spcAft>
            </a:pPr>
            <a:r>
              <a:rPr lang="en-US" altLang="zh-CN" sz="1600" b="1" i="0">
                <a:solidFill>
                  <a:srgbClr val="2C2D2E"/>
                </a:solidFill>
                <a:latin typeface="Arial" panose="020B0604020202020204" pitchFamily="34" charset="0"/>
                <a:ea typeface="sans-serif"/>
                <a:cs typeface="Arial" panose="020B0604020202020204" pitchFamily="34" charset="0"/>
              </a:rPr>
              <a:t>(Гравитрон)</a:t>
            </a:r>
            <a:endParaRPr lang="en-US" altLang="zh-CN" sz="1600" b="1" i="0">
              <a:solidFill>
                <a:srgbClr val="2C2D2E"/>
              </a:solidFill>
              <a:latin typeface="Arial" panose="020B0604020202020204" pitchFamily="34" charset="0"/>
              <a:ea typeface="sans-serif"/>
              <a:cs typeface="Arial" panose="020B0604020202020204" pitchFamily="34" charset="0"/>
            </a:endParaRPr>
          </a:p>
        </p:txBody>
      </p:sp>
      <p:pic>
        <p:nvPicPr>
          <p:cNvPr id="8" name="Изображение -2147482620" descr="ограждение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0885" y="2493645"/>
            <a:ext cx="1996440" cy="1303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Изображение -2147482597" descr="IMG_25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41375" y="3848100"/>
            <a:ext cx="1654810" cy="1912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Текстовое поле 9"/>
          <p:cNvSpPr txBox="1"/>
          <p:nvPr/>
        </p:nvSpPr>
        <p:spPr>
          <a:xfrm>
            <a:off x="2727325" y="2842895"/>
            <a:ext cx="5080000" cy="1322705"/>
          </a:xfrm>
          <a:prstGeom prst="rect">
            <a:avLst/>
          </a:prstGeom>
        </p:spPr>
        <p:txBody>
          <a:bodyPr>
            <a:noAutofit/>
          </a:bodyPr>
          <a:p>
            <a:pPr indent="0" defTabSz="266700">
              <a:spcAft>
                <a:spcPct val="0"/>
              </a:spcAft>
            </a:pPr>
            <a:r>
              <a:rPr lang="en-US" altLang="zh-CN" sz="1600" b="1" i="0">
                <a:solidFill>
                  <a:srgbClr val="2C2D2E"/>
                </a:solidFill>
                <a:latin typeface="Arial" panose="020B0604020202020204" pitchFamily="34" charset="0"/>
                <a:ea typeface="sans-serif"/>
                <a:cs typeface="Arial" panose="020B0604020202020204" pitchFamily="34" charset="0"/>
              </a:rPr>
              <a:t>Газонное ограждение </a:t>
            </a:r>
            <a:r>
              <a:rPr lang="ru-RU" altLang="en-US" sz="1600" b="1" i="0">
                <a:solidFill>
                  <a:srgbClr val="2C2D2E"/>
                </a:solidFill>
                <a:latin typeface="Arial" panose="020B0604020202020204" pitchFamily="34" charset="0"/>
                <a:ea typeface="sans-serif"/>
                <a:cs typeface="Arial" panose="020B0604020202020204" pitchFamily="34" charset="0"/>
              </a:rPr>
              <a:t>- для ограждение газонов, сохранность зеленных насаждений</a:t>
            </a:r>
            <a:r>
              <a:rPr lang="en-US" altLang="zh-CN" sz="1600" b="1" i="0">
                <a:solidFill>
                  <a:srgbClr val="2C2D2E"/>
                </a:solidFill>
                <a:latin typeface="Arial" panose="020B0604020202020204" pitchFamily="34" charset="0"/>
                <a:ea typeface="sans-serif"/>
                <a:cs typeface="Arial" panose="020B0604020202020204" pitchFamily="34" charset="0"/>
              </a:rPr>
              <a:t> </a:t>
            </a:r>
            <a:endParaRPr lang="en-US" altLang="zh-CN" sz="1600" b="1" i="0">
              <a:solidFill>
                <a:srgbClr val="2C2D2E"/>
              </a:solidFill>
              <a:latin typeface="Arial" panose="020B0604020202020204" pitchFamily="34" charset="0"/>
              <a:ea typeface="sans-serif"/>
              <a:cs typeface="Arial" panose="020B0604020202020204" pitchFamily="34" charset="0"/>
            </a:endParaRPr>
          </a:p>
        </p:txBody>
      </p:sp>
      <p:pic>
        <p:nvPicPr>
          <p:cNvPr id="11" name="Изображение -2147482612" descr="цветочник три с термочашей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470525" y="3672840"/>
            <a:ext cx="1198245" cy="1819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Текстовое поле 11"/>
          <p:cNvSpPr txBox="1"/>
          <p:nvPr/>
        </p:nvSpPr>
        <p:spPr>
          <a:xfrm>
            <a:off x="6768465" y="400589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 defTabSz="266700">
              <a:spcAft>
                <a:spcPct val="0"/>
              </a:spcAft>
            </a:pPr>
            <a:r>
              <a:rPr lang="en-US" altLang="zh-CN" sz="16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Фигурный комплек</a:t>
            </a:r>
            <a:r>
              <a:rPr lang="ru-RU" altLang="en-US" sz="16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т,</a:t>
            </a:r>
            <a:r>
              <a:rPr lang="en-US" altLang="zh-CN" sz="16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 цветочница</a:t>
            </a:r>
            <a:endParaRPr lang="en-US" altLang="zh-CN" sz="1600" b="1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фон для благоустройства двор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  <p:pic>
        <p:nvPicPr>
          <p:cNvPr id="5" name="Изображение -2147482619" descr="симфония три чаши каскад 3 яруса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7383" y="258445"/>
            <a:ext cx="1271905" cy="15989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2305685" y="472757"/>
            <a:ext cx="5080000" cy="583565"/>
          </a:xfrm>
          <a:prstGeom prst="rect">
            <a:avLst/>
          </a:prstGeom>
        </p:spPr>
        <p:txBody>
          <a:bodyPr>
            <a:spAutoFit/>
          </a:bodyPr>
          <a:p>
            <a:pPr indent="0" defTabSz="266700">
              <a:spcAft>
                <a:spcPct val="0"/>
              </a:spcAft>
            </a:pPr>
            <a:r>
              <a:rPr lang="en-US" altLang="zh-CN" sz="16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СИМФОНИЯ </a:t>
            </a:r>
            <a:endParaRPr lang="en-US" altLang="zh-CN" sz="1600" b="1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0" defTabSz="266700">
              <a:spcAft>
                <a:spcPct val="0"/>
              </a:spcAft>
            </a:pPr>
            <a:r>
              <a:rPr lang="en-US" altLang="zh-CN" sz="16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комплект, цветочница</a:t>
            </a:r>
            <a:endParaRPr lang="en-US" altLang="zh-CN" sz="1600" b="1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Изображение -2147482615" descr="качеля с пергалой 2 метра высота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7700" y="2343785"/>
            <a:ext cx="1326515" cy="1565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Текстовое поле 7"/>
          <p:cNvSpPr txBox="1"/>
          <p:nvPr/>
        </p:nvSpPr>
        <p:spPr>
          <a:xfrm>
            <a:off x="2305685" y="2635568"/>
            <a:ext cx="5080000" cy="583565"/>
          </a:xfrm>
          <a:prstGeom prst="rect">
            <a:avLst/>
          </a:prstGeom>
        </p:spPr>
        <p:txBody>
          <a:bodyPr>
            <a:spAutoFit/>
          </a:bodyPr>
          <a:p>
            <a:pPr indent="0" defTabSz="266700">
              <a:spcAft>
                <a:spcPct val="0"/>
              </a:spcAft>
            </a:pPr>
            <a:r>
              <a:rPr lang="en-US" altLang="zh-CN" sz="16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ОРБИТА Лофт, компл</a:t>
            </a:r>
            <a:r>
              <a:rPr lang="ru-RU" altLang="en-US" sz="16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е</a:t>
            </a:r>
            <a:r>
              <a:rPr lang="en-US" altLang="zh-CN" sz="16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кт, </a:t>
            </a:r>
            <a:endParaRPr lang="en-US" altLang="zh-CN" sz="1600" b="1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0" defTabSz="266700">
              <a:spcAft>
                <a:spcPct val="0"/>
              </a:spcAft>
            </a:pPr>
            <a:r>
              <a:rPr lang="en-US" altLang="zh-CN" sz="16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качели городские</a:t>
            </a:r>
            <a:endParaRPr lang="en-US" altLang="zh-CN" sz="1600" b="1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9" name="Изображение -2147482614" descr="IMG-20240606-WA006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463665" y="340995"/>
            <a:ext cx="2553970" cy="1516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Изображение -2147482613" descr="IMG-20240605-WA020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634480" y="2036445"/>
            <a:ext cx="2211705" cy="1764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Текстовое поле 10"/>
          <p:cNvSpPr txBox="1"/>
          <p:nvPr/>
        </p:nvSpPr>
        <p:spPr>
          <a:xfrm>
            <a:off x="9017635" y="2006600"/>
            <a:ext cx="5080000" cy="819785"/>
          </a:xfrm>
          <a:prstGeom prst="rect">
            <a:avLst/>
          </a:prstGeom>
        </p:spPr>
        <p:txBody>
          <a:bodyPr>
            <a:noAutofit/>
          </a:bodyPr>
          <a:p>
            <a:pPr marL="0" indent="0" defTabSz="266700">
              <a:spcAft>
                <a:spcPct val="0"/>
              </a:spcAft>
            </a:pPr>
            <a:r>
              <a:rPr lang="en-US" altLang="zh-CN" sz="1600" b="1">
                <a:latin typeface="Times New Roman" panose="02020603050405020304"/>
                <a:ea typeface="SimSun" panose="02010600030101010101" pitchFamily="2" charset="-122"/>
              </a:rPr>
              <a:t>СЕРДЦЕ Уютный двор</a:t>
            </a:r>
            <a:r>
              <a:rPr lang="ru-RU" altLang="en-US" sz="1600" b="1">
                <a:latin typeface="Times New Roman" panose="02020603050405020304"/>
                <a:ea typeface="SimSun" panose="02010600030101010101" pitchFamily="2" charset="-122"/>
              </a:rPr>
              <a:t>,</a:t>
            </a:r>
            <a:endParaRPr lang="ru-RU" altLang="en-US" sz="1600" b="1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defTabSz="266700">
              <a:spcAft>
                <a:spcPct val="0"/>
              </a:spcAft>
            </a:pPr>
            <a:r>
              <a:rPr lang="en-US" altLang="zh-CN" sz="1600" b="1">
                <a:latin typeface="Times New Roman" panose="02020603050405020304"/>
                <a:ea typeface="SimSun" panose="02010600030101010101" pitchFamily="2" charset="-122"/>
              </a:rPr>
              <a:t> комплект, </a:t>
            </a:r>
            <a:endParaRPr lang="en-US" altLang="zh-CN" sz="1600" b="1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defTabSz="266700">
              <a:spcAft>
                <a:spcPct val="0"/>
              </a:spcAft>
            </a:pPr>
            <a:r>
              <a:rPr lang="en-US" altLang="zh-CN" sz="1600" b="1">
                <a:latin typeface="Times New Roman" panose="02020603050405020304"/>
                <a:ea typeface="SimSun" panose="02010600030101010101" pitchFamily="2" charset="-122"/>
              </a:rPr>
              <a:t>топиарная фигура</a:t>
            </a:r>
            <a:endParaRPr lang="en-US" altLang="zh-CN" sz="1600" b="1">
              <a:latin typeface="Times New Roman" panose="020206030504050203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фон для благоустройства двор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2023110" y="651510"/>
            <a:ext cx="9558020" cy="353822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/>
            <a:r>
              <a:rPr lang="en-US" altLang="zh-CN" sz="3200" b="1" i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/>
                <a:cs typeface="Arial" panose="020B0604020202020204" pitchFamily="34" charset="0"/>
              </a:rPr>
              <a:t>Работа над реализацией проекта</a:t>
            </a:r>
            <a:r>
              <a:rPr lang="ru-RU" altLang="en-US" sz="3200" b="1" i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/>
                <a:cs typeface="Arial" panose="020B0604020202020204" pitchFamily="34" charset="0"/>
              </a:rPr>
              <a:t> благоустройства придомовой территории по ул.Святослава Федорова 25-27 </a:t>
            </a:r>
            <a:r>
              <a:rPr lang="en-US" altLang="zh-CN" sz="3200" b="1" i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/>
                <a:cs typeface="Arial" panose="020B0604020202020204" pitchFamily="34" charset="0"/>
              </a:rPr>
              <a:t> ведётся под девизом:</a:t>
            </a:r>
            <a:r>
              <a:rPr lang="en-US" altLang="zh-CN" sz="3200" b="1" i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/>
                <a:cs typeface="Arial" panose="020B0604020202020204" pitchFamily="34" charset="0"/>
              </a:rPr>
              <a:t> </a:t>
            </a:r>
            <a:endParaRPr lang="en-US" altLang="zh-CN" sz="3200" b="1" i="0">
              <a:solidFill>
                <a:srgbClr val="000000"/>
              </a:solidFill>
              <a:latin typeface="Arial" panose="020B0604020202020204" pitchFamily="34" charset="0"/>
              <a:ea typeface="Cambria" panose="02040503050406030204"/>
              <a:cs typeface="Arial" panose="020B0604020202020204" pitchFamily="34" charset="0"/>
            </a:endParaRPr>
          </a:p>
          <a:p>
            <a:pPr marL="0" indent="0" algn="just"/>
            <a:r>
              <a:rPr lang="en-US" altLang="zh-CN" sz="3200" b="1" i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/>
                <a:cs typeface="Arial" panose="020B0604020202020204" pitchFamily="34" charset="0"/>
              </a:rPr>
              <a:t>«Чтобы </a:t>
            </a:r>
            <a:r>
              <a:rPr lang="ru-RU" altLang="en-US" sz="3200" b="1" i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/>
                <a:cs typeface="Arial" panose="020B0604020202020204" pitchFamily="34" charset="0"/>
              </a:rPr>
              <a:t>двор</a:t>
            </a:r>
            <a:r>
              <a:rPr lang="en-US" altLang="zh-CN" sz="3200" b="1" i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/>
                <a:cs typeface="Arial" panose="020B0604020202020204" pitchFamily="34" charset="0"/>
              </a:rPr>
              <a:t> наш стал лучше, чтобы </a:t>
            </a:r>
            <a:r>
              <a:rPr lang="ru-RU" altLang="en-US" sz="3200" b="1" i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/>
                <a:cs typeface="Arial" panose="020B0604020202020204" pitchFamily="34" charset="0"/>
              </a:rPr>
              <a:t>двор</a:t>
            </a:r>
            <a:r>
              <a:rPr lang="en-US" altLang="zh-CN" sz="3200" b="1" i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/>
                <a:cs typeface="Arial" panose="020B0604020202020204" pitchFamily="34" charset="0"/>
              </a:rPr>
              <a:t> наш стал краше, мы должны приложить все усилия наши».</a:t>
            </a:r>
            <a:endParaRPr lang="en-US" altLang="zh-CN" sz="3200" b="1" i="0">
              <a:solidFill>
                <a:srgbClr val="000000"/>
              </a:solidFill>
              <a:latin typeface="Arial" panose="020B0604020202020204" pitchFamily="34" charset="0"/>
              <a:ea typeface="Cambria" panose="02040503050406030204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2944</Words>
  <Application>WPS Presentation</Application>
  <PresentationFormat>宽屏</PresentationFormat>
  <Paragraphs>88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6" baseType="lpstr">
      <vt:lpstr>Arial</vt:lpstr>
      <vt:lpstr>SimSun</vt:lpstr>
      <vt:lpstr>Wingdings</vt:lpstr>
      <vt:lpstr>Calibri Light</vt:lpstr>
      <vt:lpstr>Times New Roman</vt:lpstr>
      <vt:lpstr>PT Sans</vt:lpstr>
      <vt:lpstr>sans-serif</vt:lpstr>
      <vt:lpstr>Euphorigenic</vt:lpstr>
      <vt:lpstr>Times New Roman</vt:lpstr>
      <vt:lpstr>Microsoft YaHei</vt:lpstr>
      <vt:lpstr>Arial Unicode MS</vt:lpstr>
      <vt:lpstr>Calibri</vt:lpstr>
      <vt:lpstr>Cambria</vt:lpstr>
      <vt:lpstr>Bahnschrift SemiLight SemiConde</vt:lpstr>
      <vt:lpstr>Bahnschrift</vt:lpstr>
      <vt:lpstr>Bahnschrift SemiBold</vt:lpstr>
      <vt:lpstr>Helvetica</vt:lpstr>
      <vt:lpstr>Office Theme</vt:lpstr>
      <vt:lpstr>Package</vt:lpstr>
      <vt:lpstr>Package</vt:lpstr>
      <vt:lpstr>Package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5</cp:revision>
  <dcterms:created xsi:type="dcterms:W3CDTF">2024-07-18T19:21:00Z</dcterms:created>
  <dcterms:modified xsi:type="dcterms:W3CDTF">2024-07-26T14:29:52Z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1049-12.2.0.17153</vt:lpwstr>
  </property>
  <property fmtid="{D5CDD505-2E9C-101B-9397-08002B2CF9AE}" pid="3" name="ICV">
    <vt:lpwstr>A94F7620A4094DBEA311CFC67078017D_12</vt:lpwstr>
  </property>
</Properties>
</file>