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sldIdLst>
    <p:sldId id="256" r:id="rId3"/>
    <p:sldId id="258" r:id="rId4"/>
    <p:sldId id="257" r:id="rId5"/>
    <p:sldId id="259" r:id="rId6"/>
    <p:sldId id="261" r:id="rId7"/>
    <p:sldId id="262" r:id="rId8"/>
    <p:sldId id="267" r:id="rId9"/>
    <p:sldId id="270" r:id="rId10"/>
    <p:sldId id="271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  <a:srgbClr val="E7E200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>
      <p:cViewPr varScale="1">
        <p:scale>
          <a:sx n="89" d="100"/>
          <a:sy n="89" d="100"/>
        </p:scale>
        <p:origin x="408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334BE8-BDE8-45B7-8DFA-3616742A3DDE}" type="doc">
      <dgm:prSet loTypeId="urn:microsoft.com/office/officeart/2005/8/layout/vList2" loCatId="list" qsTypeId="urn:microsoft.com/office/officeart/2005/8/quickstyle/3d6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59F7F89-CC49-48C2-9A8F-FB2D959E4E1F}">
      <dgm:prSet phldrT="[Текст]" custT="1"/>
      <dgm:spPr/>
      <dgm:t>
        <a:bodyPr/>
        <a:lstStyle/>
        <a:p>
          <a:pPr algn="ctr"/>
          <a:r>
            <a:rPr lang="ru-RU" sz="2200" b="1" dirty="0" smtClean="0">
              <a:solidFill>
                <a:srgbClr val="FFFF00"/>
              </a:solidFill>
            </a:rPr>
            <a:t>Типовой кодекс этики и служебного поведения государственных служащих Российской Федерации и муниципальных служащих, одобренный решением президиума Совета при Президенте РФ по противодействию коррупции от 23.12.2010 (протокол № 21)</a:t>
          </a:r>
          <a:endParaRPr lang="ru-RU" sz="2200" b="1" dirty="0">
            <a:solidFill>
              <a:srgbClr val="FFFF00"/>
            </a:solidFill>
          </a:endParaRPr>
        </a:p>
      </dgm:t>
    </dgm:pt>
    <dgm:pt modelId="{ECB2B00D-C76D-4EB5-BDCE-A21752FD2328}" type="parTrans" cxnId="{8627FB14-E352-4767-A12D-254CACCA7B16}">
      <dgm:prSet/>
      <dgm:spPr/>
      <dgm:t>
        <a:bodyPr/>
        <a:lstStyle/>
        <a:p>
          <a:endParaRPr lang="ru-RU"/>
        </a:p>
      </dgm:t>
    </dgm:pt>
    <dgm:pt modelId="{10D6B5CA-E919-4511-A178-316C67AAEF09}" type="sibTrans" cxnId="{8627FB14-E352-4767-A12D-254CACCA7B16}">
      <dgm:prSet/>
      <dgm:spPr/>
      <dgm:t>
        <a:bodyPr/>
        <a:lstStyle/>
        <a:p>
          <a:endParaRPr lang="ru-RU"/>
        </a:p>
      </dgm:t>
    </dgm:pt>
    <dgm:pt modelId="{45BCCD66-7BA4-449D-A616-57488910C5B7}">
      <dgm:prSet custT="1"/>
      <dgm:spPr/>
      <dgm:t>
        <a:bodyPr/>
        <a:lstStyle/>
        <a:p>
          <a:pPr algn="ctr"/>
          <a:r>
            <a:rPr lang="ru-RU" sz="3000" b="1" dirty="0" smtClean="0">
              <a:solidFill>
                <a:srgbClr val="E7E200"/>
              </a:solidFill>
            </a:rPr>
            <a:t>Федеральный закон от 02.03.2007 N 25-ФЗ                                              «О муниципальной службе в Российской Федерации"</a:t>
          </a:r>
          <a:endParaRPr lang="ru-RU" sz="3000" b="1" dirty="0">
            <a:solidFill>
              <a:srgbClr val="E7E200"/>
            </a:solidFill>
          </a:endParaRPr>
        </a:p>
      </dgm:t>
    </dgm:pt>
    <dgm:pt modelId="{5BA78512-0F2F-42CF-9874-5F8C4CB91213}" type="parTrans" cxnId="{D4DC6D9D-FF55-4B9A-A35A-A0EAF1264A25}">
      <dgm:prSet/>
      <dgm:spPr/>
      <dgm:t>
        <a:bodyPr/>
        <a:lstStyle/>
        <a:p>
          <a:endParaRPr lang="ru-RU"/>
        </a:p>
      </dgm:t>
    </dgm:pt>
    <dgm:pt modelId="{B76551E2-0512-42A2-8B8B-719C12944483}" type="sibTrans" cxnId="{D4DC6D9D-FF55-4B9A-A35A-A0EAF1264A25}">
      <dgm:prSet/>
      <dgm:spPr/>
      <dgm:t>
        <a:bodyPr/>
        <a:lstStyle/>
        <a:p>
          <a:endParaRPr lang="ru-RU"/>
        </a:p>
      </dgm:t>
    </dgm:pt>
    <dgm:pt modelId="{3526B3E8-D573-48B8-A61C-9379E57F3957}">
      <dgm:prSet custT="1"/>
      <dgm:spPr/>
      <dgm:t>
        <a:bodyPr/>
        <a:lstStyle/>
        <a:p>
          <a:pPr algn="ctr"/>
          <a:r>
            <a:rPr lang="ru-RU" sz="2200" b="1" dirty="0" smtClean="0">
              <a:solidFill>
                <a:srgbClr val="FFFF00"/>
              </a:solidFill>
            </a:rPr>
            <a:t>Решение Думы города Пыть-Яха от 03.03.2017 № 66 «Об утверждении Кодекса этики и служебного поведения муниципальных служащих муниципального образования городской округ город Пыть-Ях» (в ред. от 19.12.2019 № 292).</a:t>
          </a:r>
          <a:endParaRPr lang="ru-RU" sz="2200" b="1" dirty="0">
            <a:solidFill>
              <a:srgbClr val="FFFF00"/>
            </a:solidFill>
          </a:endParaRPr>
        </a:p>
      </dgm:t>
    </dgm:pt>
    <dgm:pt modelId="{81E967DC-9CF6-4F76-9C30-C4E5A60A2D9B}" type="parTrans" cxnId="{55112B94-4608-48D0-9D46-6345A1D614E3}">
      <dgm:prSet/>
      <dgm:spPr/>
      <dgm:t>
        <a:bodyPr/>
        <a:lstStyle/>
        <a:p>
          <a:endParaRPr lang="ru-RU"/>
        </a:p>
      </dgm:t>
    </dgm:pt>
    <dgm:pt modelId="{7AE7FB97-1132-4FA7-90B8-4AFE0150CDC9}" type="sibTrans" cxnId="{55112B94-4608-48D0-9D46-6345A1D614E3}">
      <dgm:prSet/>
      <dgm:spPr/>
      <dgm:t>
        <a:bodyPr/>
        <a:lstStyle/>
        <a:p>
          <a:endParaRPr lang="ru-RU"/>
        </a:p>
      </dgm:t>
    </dgm:pt>
    <dgm:pt modelId="{49D178CF-C470-4157-83E3-7DCB8331C6D2}" type="pres">
      <dgm:prSet presAssocID="{C1334BE8-BDE8-45B7-8DFA-3616742A3DDE}" presName="linear" presStyleCnt="0">
        <dgm:presLayoutVars>
          <dgm:animLvl val="lvl"/>
          <dgm:resizeHandles val="exact"/>
        </dgm:presLayoutVars>
      </dgm:prSet>
      <dgm:spPr/>
    </dgm:pt>
    <dgm:pt modelId="{95D7981E-C13F-4CD5-BBDB-04E1A6B3597D}" type="pres">
      <dgm:prSet presAssocID="{45BCCD66-7BA4-449D-A616-57488910C5B7}" presName="parentText" presStyleLbl="node1" presStyleIdx="0" presStyleCnt="3" custScaleX="100000" custScaleY="127135" custLinFactY="-3736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A62CAF-BFB2-4020-AFD2-C120A4FE56B9}" type="pres">
      <dgm:prSet presAssocID="{B76551E2-0512-42A2-8B8B-719C12944483}" presName="spacer" presStyleCnt="0"/>
      <dgm:spPr/>
    </dgm:pt>
    <dgm:pt modelId="{623D1613-0835-4AD5-98B6-8CA693D2DAC9}" type="pres">
      <dgm:prSet presAssocID="{859F7F89-CC49-48C2-9A8F-FB2D959E4E1F}" presName="parentText" presStyleLbl="node1" presStyleIdx="1" presStyleCnt="3" custLinFactNeighborY="-1346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B22D16-5966-4454-931C-2365B74C649E}" type="pres">
      <dgm:prSet presAssocID="{10D6B5CA-E919-4511-A178-316C67AAEF09}" presName="spacer" presStyleCnt="0"/>
      <dgm:spPr/>
    </dgm:pt>
    <dgm:pt modelId="{624490A1-47D4-421A-9B38-C5AB20737A17}" type="pres">
      <dgm:prSet presAssocID="{3526B3E8-D573-48B8-A61C-9379E57F3957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7D2A1225-87E0-4536-B679-4B9FC407E333}" type="presOf" srcId="{45BCCD66-7BA4-449D-A616-57488910C5B7}" destId="{95D7981E-C13F-4CD5-BBDB-04E1A6B3597D}" srcOrd="0" destOrd="0" presId="urn:microsoft.com/office/officeart/2005/8/layout/vList2"/>
    <dgm:cxn modelId="{D4DC6D9D-FF55-4B9A-A35A-A0EAF1264A25}" srcId="{C1334BE8-BDE8-45B7-8DFA-3616742A3DDE}" destId="{45BCCD66-7BA4-449D-A616-57488910C5B7}" srcOrd="0" destOrd="0" parTransId="{5BA78512-0F2F-42CF-9874-5F8C4CB91213}" sibTransId="{B76551E2-0512-42A2-8B8B-719C12944483}"/>
    <dgm:cxn modelId="{8627FB14-E352-4767-A12D-254CACCA7B16}" srcId="{C1334BE8-BDE8-45B7-8DFA-3616742A3DDE}" destId="{859F7F89-CC49-48C2-9A8F-FB2D959E4E1F}" srcOrd="1" destOrd="0" parTransId="{ECB2B00D-C76D-4EB5-BDCE-A21752FD2328}" sibTransId="{10D6B5CA-E919-4511-A178-316C67AAEF09}"/>
    <dgm:cxn modelId="{55112B94-4608-48D0-9D46-6345A1D614E3}" srcId="{C1334BE8-BDE8-45B7-8DFA-3616742A3DDE}" destId="{3526B3E8-D573-48B8-A61C-9379E57F3957}" srcOrd="2" destOrd="0" parTransId="{81E967DC-9CF6-4F76-9C30-C4E5A60A2D9B}" sibTransId="{7AE7FB97-1132-4FA7-90B8-4AFE0150CDC9}"/>
    <dgm:cxn modelId="{74EC0B10-7B24-40E8-A65F-EFDC572B0D72}" type="presOf" srcId="{3526B3E8-D573-48B8-A61C-9379E57F3957}" destId="{624490A1-47D4-421A-9B38-C5AB20737A17}" srcOrd="0" destOrd="0" presId="urn:microsoft.com/office/officeart/2005/8/layout/vList2"/>
    <dgm:cxn modelId="{22DAD99E-CDB3-4DA1-8DDF-9FA18CF91FD9}" type="presOf" srcId="{C1334BE8-BDE8-45B7-8DFA-3616742A3DDE}" destId="{49D178CF-C470-4157-83E3-7DCB8331C6D2}" srcOrd="0" destOrd="0" presId="urn:microsoft.com/office/officeart/2005/8/layout/vList2"/>
    <dgm:cxn modelId="{B25C7117-42E3-457E-9114-2D922EA8249E}" type="presOf" srcId="{859F7F89-CC49-48C2-9A8F-FB2D959E4E1F}" destId="{623D1613-0835-4AD5-98B6-8CA693D2DAC9}" srcOrd="0" destOrd="0" presId="urn:microsoft.com/office/officeart/2005/8/layout/vList2"/>
    <dgm:cxn modelId="{B07C03A2-BE6B-40EF-B93D-6924F02C4A12}" type="presParOf" srcId="{49D178CF-C470-4157-83E3-7DCB8331C6D2}" destId="{95D7981E-C13F-4CD5-BBDB-04E1A6B3597D}" srcOrd="0" destOrd="0" presId="urn:microsoft.com/office/officeart/2005/8/layout/vList2"/>
    <dgm:cxn modelId="{AD985740-E198-4AD0-99D8-574B55135FF6}" type="presParOf" srcId="{49D178CF-C470-4157-83E3-7DCB8331C6D2}" destId="{CAA62CAF-BFB2-4020-AFD2-C120A4FE56B9}" srcOrd="1" destOrd="0" presId="urn:microsoft.com/office/officeart/2005/8/layout/vList2"/>
    <dgm:cxn modelId="{3EA44C18-A951-4B81-A4EF-16B82755B47E}" type="presParOf" srcId="{49D178CF-C470-4157-83E3-7DCB8331C6D2}" destId="{623D1613-0835-4AD5-98B6-8CA693D2DAC9}" srcOrd="2" destOrd="0" presId="urn:microsoft.com/office/officeart/2005/8/layout/vList2"/>
    <dgm:cxn modelId="{11E6502E-8DC9-4363-A6FE-8011A4B30E9C}" type="presParOf" srcId="{49D178CF-C470-4157-83E3-7DCB8331C6D2}" destId="{7FB22D16-5966-4454-931C-2365B74C649E}" srcOrd="3" destOrd="0" presId="urn:microsoft.com/office/officeart/2005/8/layout/vList2"/>
    <dgm:cxn modelId="{45C2A64A-6EB2-4F52-B610-9B4D25469313}" type="presParOf" srcId="{49D178CF-C470-4157-83E3-7DCB8331C6D2}" destId="{624490A1-47D4-421A-9B38-C5AB20737A17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D7981E-C13F-4CD5-BBDB-04E1A6B3597D}">
      <dsp:nvSpPr>
        <dsp:cNvPr id="0" name=""/>
        <dsp:cNvSpPr/>
      </dsp:nvSpPr>
      <dsp:spPr>
        <a:xfrm>
          <a:off x="0" y="0"/>
          <a:ext cx="8229600" cy="21270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b="1" kern="1200" dirty="0" smtClean="0">
              <a:solidFill>
                <a:srgbClr val="E7E200"/>
              </a:solidFill>
            </a:rPr>
            <a:t>Федеральный закон от 02.03.2007 N 25-ФЗ                                              «О муниципальной службе в Российской Федерации"</a:t>
          </a:r>
          <a:endParaRPr lang="ru-RU" sz="3000" b="1" kern="1200" dirty="0">
            <a:solidFill>
              <a:srgbClr val="E7E200"/>
            </a:solidFill>
          </a:endParaRPr>
        </a:p>
      </dsp:txBody>
      <dsp:txXfrm>
        <a:off x="103836" y="103836"/>
        <a:ext cx="8021928" cy="1919423"/>
      </dsp:txXfrm>
    </dsp:sp>
    <dsp:sp modelId="{623D1613-0835-4AD5-98B6-8CA693D2DAC9}">
      <dsp:nvSpPr>
        <dsp:cNvPr id="0" name=""/>
        <dsp:cNvSpPr/>
      </dsp:nvSpPr>
      <dsp:spPr>
        <a:xfrm>
          <a:off x="0" y="2317563"/>
          <a:ext cx="8229600" cy="16731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>
              <a:solidFill>
                <a:srgbClr val="FFFF00"/>
              </a:solidFill>
            </a:rPr>
            <a:t>Типовой кодекс этики и служебного поведения государственных служащих Российской Федерации и муниципальных служащих, одобренный решением президиума Совета при Президенте РФ по противодействию коррупции от 23.12.2010 (протокол № 21)</a:t>
          </a:r>
          <a:endParaRPr lang="ru-RU" sz="2200" b="1" kern="1200" dirty="0">
            <a:solidFill>
              <a:srgbClr val="FFFF00"/>
            </a:solidFill>
          </a:endParaRPr>
        </a:p>
      </dsp:txBody>
      <dsp:txXfrm>
        <a:off x="81674" y="2399237"/>
        <a:ext cx="8066252" cy="1509752"/>
      </dsp:txXfrm>
    </dsp:sp>
    <dsp:sp modelId="{624490A1-47D4-421A-9B38-C5AB20737A17}">
      <dsp:nvSpPr>
        <dsp:cNvPr id="0" name=""/>
        <dsp:cNvSpPr/>
      </dsp:nvSpPr>
      <dsp:spPr>
        <a:xfrm>
          <a:off x="0" y="4203075"/>
          <a:ext cx="8229600" cy="16731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>
              <a:solidFill>
                <a:srgbClr val="FFFF00"/>
              </a:solidFill>
            </a:rPr>
            <a:t>Решение Думы города Пыть-Яха от 03.03.2017 № 66 «Об утверждении Кодекса этики и служебного поведения муниципальных служащих муниципального образования городской округ город Пыть-Ях» (в ред. от 19.12.2019 № 292).</a:t>
          </a:r>
          <a:endParaRPr lang="ru-RU" sz="2200" b="1" kern="1200" dirty="0">
            <a:solidFill>
              <a:srgbClr val="FFFF00"/>
            </a:solidFill>
          </a:endParaRPr>
        </a:p>
      </dsp:txBody>
      <dsp:txXfrm>
        <a:off x="81674" y="4284749"/>
        <a:ext cx="8066252" cy="15097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214290"/>
            <a:ext cx="7772400" cy="1470025"/>
          </a:xfr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5400000" scaled="0"/>
          </a:gradFill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8728" y="178592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F74E-50D2-498C-93A6-338FD8FBD707}" type="datetimeFigureOut">
              <a:rPr lang="en-US" smtClean="0"/>
              <a:pPr/>
              <a:t>6/19/2020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EBE45-77DC-491E-93E3-006FE92EB9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F74E-50D2-498C-93A6-338FD8FBD707}" type="datetimeFigureOut">
              <a:rPr lang="en-US" smtClean="0"/>
              <a:pPr/>
              <a:t>6/19/2020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EBE45-77DC-491E-93E3-006FE92EB9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F74E-50D2-498C-93A6-338FD8FBD707}" type="datetimeFigureOut">
              <a:rPr lang="en-US" smtClean="0"/>
              <a:pPr/>
              <a:t>6/19/2020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EBE45-77DC-491E-93E3-006FE92EB9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5400000" scaled="0"/>
          </a:gradFill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F74E-50D2-498C-93A6-338FD8FBD707}" type="datetimeFigureOut">
              <a:rPr lang="en-US" smtClean="0"/>
              <a:pPr/>
              <a:t>6/19/2020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EBE45-77DC-491E-93E3-006FE92EB9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F74E-50D2-498C-93A6-338FD8FBD707}" type="datetimeFigureOut">
              <a:rPr lang="en-US" smtClean="0"/>
              <a:pPr/>
              <a:t>6/19/2020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EBE45-77DC-491E-93E3-006FE92EB9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F74E-50D2-498C-93A6-338FD8FBD707}" type="datetimeFigureOut">
              <a:rPr lang="en-US" smtClean="0"/>
              <a:pPr/>
              <a:t>6/19/2020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EBE45-77DC-491E-93E3-006FE92EB9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F74E-50D2-498C-93A6-338FD8FBD707}" type="datetimeFigureOut">
              <a:rPr lang="en-US" smtClean="0"/>
              <a:pPr/>
              <a:t>6/19/2020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EBE45-77DC-491E-93E3-006FE92EB9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F74E-50D2-498C-93A6-338FD8FBD707}" type="datetimeFigureOut">
              <a:rPr lang="en-US" smtClean="0"/>
              <a:pPr/>
              <a:t>6/19/2020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EBE45-77DC-491E-93E3-006FE92EB9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F74E-50D2-498C-93A6-338FD8FBD707}" type="datetimeFigureOut">
              <a:rPr lang="en-US" smtClean="0"/>
              <a:pPr/>
              <a:t>6/19/2020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EBE45-77DC-491E-93E3-006FE92EB9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F74E-50D2-498C-93A6-338FD8FBD707}" type="datetimeFigureOut">
              <a:rPr lang="en-US" smtClean="0"/>
              <a:pPr/>
              <a:t>6/19/2020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EBE45-77DC-491E-93E3-006FE92EB9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F74E-50D2-498C-93A6-338FD8FBD707}" type="datetimeFigureOut">
              <a:rPr lang="en-US" smtClean="0"/>
              <a:pPr/>
              <a:t>6/19/2020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EBE45-77DC-491E-93E3-006FE92EB9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solidFill>
            <a:srgbClr val="CC6600">
              <a:alpha val="14902"/>
            </a:srgbClr>
          </a:solidFill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AF74E-50D2-498C-93A6-338FD8FBD707}" type="datetimeFigureOut">
              <a:rPr lang="en-US" smtClean="0"/>
              <a:pPr/>
              <a:t>6/19/2020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3EBE45-77DC-491E-93E3-006FE92EB96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FFCC99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FFCC99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FFCC99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FFCC99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FFCC9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 smtClean="0">
                <a:solidFill>
                  <a:srgbClr val="FFFF00"/>
                </a:solidFill>
              </a:rPr>
              <a:t/>
            </a:r>
            <a:br>
              <a:rPr lang="ru-RU" sz="3100" b="1" dirty="0" smtClean="0">
                <a:solidFill>
                  <a:srgbClr val="FFFF00"/>
                </a:solidFill>
              </a:rPr>
            </a:br>
            <a:r>
              <a:rPr lang="ru-RU" sz="3300" b="1" dirty="0" smtClean="0">
                <a:solidFill>
                  <a:srgbClr val="FF0000"/>
                </a:solidFill>
              </a:rPr>
              <a:t>Требования </a:t>
            </a:r>
            <a:r>
              <a:rPr lang="ru-RU" sz="3300" b="1" dirty="0">
                <a:solidFill>
                  <a:srgbClr val="FF0000"/>
                </a:solidFill>
              </a:rPr>
              <a:t>к служебному поведению муниципального служащего</a:t>
            </a:r>
            <a:r>
              <a:rPr lang="ru-RU" b="1" dirty="0"/>
              <a:t/>
            </a:r>
            <a:br>
              <a:rPr lang="ru-RU" b="1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endParaRPr lang="ru-RU" b="1" dirty="0" smtClean="0">
              <a:solidFill>
                <a:srgbClr val="FFFF00"/>
              </a:solidFill>
            </a:endParaRPr>
          </a:p>
          <a:p>
            <a:r>
              <a:rPr lang="ru-RU" sz="3400" b="1" dirty="0" smtClean="0">
                <a:solidFill>
                  <a:srgbClr val="FFFF00"/>
                </a:solidFill>
              </a:rPr>
              <a:t>КОДЕКС</a:t>
            </a:r>
            <a:endParaRPr lang="ru-RU" sz="3400" b="1" dirty="0">
              <a:solidFill>
                <a:srgbClr val="FFFF00"/>
              </a:solidFill>
            </a:endParaRPr>
          </a:p>
          <a:p>
            <a:r>
              <a:rPr lang="ru-RU" sz="3400" b="1" dirty="0">
                <a:solidFill>
                  <a:srgbClr val="FFFF00"/>
                </a:solidFill>
              </a:rPr>
              <a:t>этики и служебного поведения муниципальных служащих муниципального образования городской округ город Пыть-Ях </a:t>
            </a:r>
            <a:endParaRPr lang="en-US" sz="3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Нормативные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правовые основания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3573986"/>
              </p:ext>
            </p:extLst>
          </p:nvPr>
        </p:nvGraphicFramePr>
        <p:xfrm>
          <a:off x="457200" y="548680"/>
          <a:ext cx="8229600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73050"/>
            <a:ext cx="2520280" cy="366000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Ст.14.2 </a:t>
            </a:r>
            <a:r>
              <a:rPr lang="ru-RU" dirty="0">
                <a:solidFill>
                  <a:srgbClr val="0070C0"/>
                </a:solidFill>
              </a:rPr>
              <a:t>Требования к служебному поведению муниципального </a:t>
            </a:r>
            <a:r>
              <a:rPr lang="ru-RU" dirty="0" smtClean="0">
                <a:solidFill>
                  <a:srgbClr val="0070C0"/>
                </a:solidFill>
              </a:rPr>
              <a:t>служащего Федерального закона </a:t>
            </a:r>
            <a:r>
              <a:rPr lang="ru-RU" dirty="0">
                <a:solidFill>
                  <a:srgbClr val="0070C0"/>
                </a:solidFill>
              </a:rPr>
              <a:t>от 02.03.2007 </a:t>
            </a:r>
            <a:r>
              <a:rPr lang="ru-RU" dirty="0" smtClean="0">
                <a:solidFill>
                  <a:srgbClr val="0070C0"/>
                </a:solidFill>
              </a:rPr>
              <a:t>                  № </a:t>
            </a:r>
            <a:r>
              <a:rPr lang="ru-RU" dirty="0">
                <a:solidFill>
                  <a:srgbClr val="0070C0"/>
                </a:solidFill>
              </a:rPr>
              <a:t>25-ФЗ </a:t>
            </a:r>
            <a:r>
              <a:rPr lang="ru-RU" dirty="0" smtClean="0">
                <a:solidFill>
                  <a:srgbClr val="0070C0"/>
                </a:solidFill>
              </a:rPr>
              <a:t>                                    «О </a:t>
            </a:r>
            <a:r>
              <a:rPr lang="ru-RU" dirty="0">
                <a:solidFill>
                  <a:srgbClr val="0070C0"/>
                </a:solidFill>
              </a:rPr>
              <a:t>муниципальной службе в Российской </a:t>
            </a:r>
            <a:r>
              <a:rPr lang="ru-RU" dirty="0" smtClean="0">
                <a:solidFill>
                  <a:srgbClr val="0070C0"/>
                </a:solidFill>
              </a:rPr>
              <a:t>Федерации»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816" y="273050"/>
            <a:ext cx="6048672" cy="6396310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1400" b="1" dirty="0">
                <a:solidFill>
                  <a:srgbClr val="E7E200"/>
                </a:solidFill>
              </a:rPr>
              <a:t>1. Муниципальный служащий обязан:</a:t>
            </a:r>
          </a:p>
          <a:p>
            <a:pPr algn="just"/>
            <a:r>
              <a:rPr lang="ru-RU" sz="1400" b="1" dirty="0">
                <a:solidFill>
                  <a:srgbClr val="E7E200"/>
                </a:solidFill>
              </a:rPr>
              <a:t>1) исполнять должностные обязанности добросовестно, на высоком профессиональном уровне;</a:t>
            </a:r>
          </a:p>
          <a:p>
            <a:pPr algn="just"/>
            <a:r>
              <a:rPr lang="ru-RU" sz="1400" b="1" dirty="0">
                <a:solidFill>
                  <a:srgbClr val="E7E200"/>
                </a:solidFill>
              </a:rPr>
              <a:t>2) обеспечивать равное, беспристрастное отношение ко всем физическим и юридическим лицам и организациям, не оказывать предпочтение каким-либо общественным или религиозным объединениям, профессиональным или социальным группам, гражданам и организациям и не допускать предвзятости в отношении таких объединений, групп, организаций и граждан;</a:t>
            </a:r>
          </a:p>
          <a:p>
            <a:pPr algn="just"/>
            <a:r>
              <a:rPr lang="ru-RU" sz="1400" b="1" dirty="0">
                <a:solidFill>
                  <a:srgbClr val="E7E200"/>
                </a:solidFill>
              </a:rPr>
              <a:t>3) не совершать действия, связанные с влиянием каких-либо личных, имущественных (финансовых) и иных интересов, препятствующих добросовестному исполнению должностных обязанностей;</a:t>
            </a:r>
          </a:p>
          <a:p>
            <a:pPr algn="just"/>
            <a:r>
              <a:rPr lang="ru-RU" sz="1400" b="1" dirty="0">
                <a:solidFill>
                  <a:srgbClr val="E7E200"/>
                </a:solidFill>
              </a:rPr>
              <a:t>4) соблюдать нейтральность, исключающую возможность влияния на свою профессиональную служебную деятельность решений политических партий, других общественных и религиозных объединений и иных организаций;</a:t>
            </a:r>
          </a:p>
          <a:p>
            <a:pPr algn="just"/>
            <a:r>
              <a:rPr lang="ru-RU" sz="1400" b="1" dirty="0">
                <a:solidFill>
                  <a:srgbClr val="E7E200"/>
                </a:solidFill>
              </a:rPr>
              <a:t>5) проявлять корректность в обращении с гражданами;</a:t>
            </a:r>
          </a:p>
          <a:p>
            <a:pPr algn="just"/>
            <a:r>
              <a:rPr lang="ru-RU" sz="1400" b="1" dirty="0">
                <a:solidFill>
                  <a:srgbClr val="E7E200"/>
                </a:solidFill>
              </a:rPr>
              <a:t>6) проявлять уважение к нравственным обычаям и традициям народов Российской Федерации;</a:t>
            </a:r>
          </a:p>
          <a:p>
            <a:pPr algn="just"/>
            <a:r>
              <a:rPr lang="ru-RU" sz="1400" b="1" dirty="0">
                <a:solidFill>
                  <a:srgbClr val="E7E200"/>
                </a:solidFill>
              </a:rPr>
              <a:t>7) учитывать культурные и иные особенности различных этнических и социальных групп, а также конфессий;</a:t>
            </a:r>
          </a:p>
          <a:p>
            <a:pPr algn="just"/>
            <a:r>
              <a:rPr lang="ru-RU" sz="1400" b="1" dirty="0">
                <a:solidFill>
                  <a:srgbClr val="E7E200"/>
                </a:solidFill>
              </a:rPr>
              <a:t>8) способствовать межнациональному и межконфессиональному согласию;</a:t>
            </a:r>
          </a:p>
          <a:p>
            <a:pPr algn="just"/>
            <a:r>
              <a:rPr lang="ru-RU" sz="1400" b="1" dirty="0">
                <a:solidFill>
                  <a:srgbClr val="E7E200"/>
                </a:solidFill>
              </a:rPr>
              <a:t>9) не допускать конфликтных ситуаций, способных нанести ущерб его репутации или авторитету муниципального органа</a:t>
            </a:r>
            <a:r>
              <a:rPr lang="ru-RU" sz="1400" b="1" dirty="0" smtClean="0">
                <a:solidFill>
                  <a:srgbClr val="E7E200"/>
                </a:solidFill>
              </a:rPr>
              <a:t>.</a:t>
            </a:r>
          </a:p>
          <a:p>
            <a:pPr algn="just"/>
            <a:endParaRPr lang="ru-RU" sz="1400" b="1" dirty="0">
              <a:solidFill>
                <a:srgbClr val="E7E200"/>
              </a:solidFill>
            </a:endParaRPr>
          </a:p>
          <a:p>
            <a:pPr algn="just"/>
            <a:r>
              <a:rPr lang="ru-RU" sz="1400" b="1" dirty="0">
                <a:solidFill>
                  <a:srgbClr val="E7E200"/>
                </a:solidFill>
              </a:rPr>
              <a:t>2. Муниципальный служащий, являющийся руководителем, обязан не допускать случаи принуждения муниципальных служащих к участию в деятельности политических партий, других общественных и религиозных объединений.</a:t>
            </a:r>
          </a:p>
          <a:p>
            <a:endParaRPr lang="en-US" sz="1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18214"/>
            <a:ext cx="2242593" cy="2808312"/>
          </a:xfrm>
        </p:spPr>
        <p:txBody>
          <a:bodyPr>
            <a:noAutofit/>
          </a:bodyPr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Кодекс этики и служебного поведения муниципальных служащих муниципального образования городской округ город Пыть-Ях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43808" y="273050"/>
            <a:ext cx="6120680" cy="6324302"/>
          </a:xfrm>
        </p:spPr>
        <p:txBody>
          <a:bodyPr>
            <a:noAutofit/>
          </a:bodyPr>
          <a:lstStyle/>
          <a:p>
            <a:pPr marL="180000" algn="just"/>
            <a:r>
              <a:rPr lang="ru-RU" sz="1600" dirty="0"/>
              <a:t>Кодекс представляет собой свод общих принципов профессиональной служебной этики и </a:t>
            </a:r>
            <a:r>
              <a:rPr lang="ru-RU" sz="1600" dirty="0" smtClean="0"/>
              <a:t>основных правил </a:t>
            </a:r>
            <a:r>
              <a:rPr lang="ru-RU" sz="1600" dirty="0"/>
              <a:t>служебного поведения, которыми должны руководствоваться муниципальные служащие муниципального образования городской округ город Пыть-Ях </a:t>
            </a:r>
            <a:r>
              <a:rPr lang="ru-RU" sz="1600" dirty="0" smtClean="0"/>
              <a:t>независимо </a:t>
            </a:r>
            <a:r>
              <a:rPr lang="ru-RU" sz="1600" dirty="0"/>
              <a:t>от замещаемой ими должности</a:t>
            </a:r>
            <a:r>
              <a:rPr lang="ru-RU" sz="1600" dirty="0" smtClean="0"/>
              <a:t>.</a:t>
            </a:r>
          </a:p>
          <a:p>
            <a:pPr marL="180000" algn="just"/>
            <a:r>
              <a:rPr lang="ru-RU" sz="1600" dirty="0"/>
              <a:t>Каждый муниципальный служащий должен принимать все необходимые меры для соблюдения положений Кодекса, а каждый гражданин Российской Федерации вправе ожидать от муниципального служащего поведения в отношениях с ним в соответствии с положениями Кодекса.</a:t>
            </a:r>
          </a:p>
          <a:p>
            <a:pPr marL="180000" algn="just"/>
            <a:r>
              <a:rPr lang="ru-RU" sz="1600" dirty="0" smtClean="0"/>
              <a:t>Целью </a:t>
            </a:r>
            <a:r>
              <a:rPr lang="ru-RU" sz="1600" dirty="0"/>
              <a:t>Кодекса является установление </a:t>
            </a:r>
            <a:r>
              <a:rPr lang="ru-RU" sz="1600" dirty="0" smtClean="0"/>
              <a:t>этических норм </a:t>
            </a:r>
            <a:r>
              <a:rPr lang="ru-RU" sz="1600" dirty="0"/>
              <a:t>и правил служебного поведения муниципальных служащих для достойного выполнения ими своей профессиональной деятельности, а также содействие укреплению авторитета муниципальных служащих, доверия граждан к органам местного самоуправления и обеспечение единых норм поведения муниципальных служащих.</a:t>
            </a:r>
          </a:p>
          <a:p>
            <a:pPr marL="180000" algn="just"/>
            <a:r>
              <a:rPr lang="ru-RU" sz="1600" dirty="0" smtClean="0"/>
              <a:t>Кодекс </a:t>
            </a:r>
            <a:r>
              <a:rPr lang="ru-RU" sz="1600" dirty="0"/>
              <a:t>призван повысить эффективность выполнения муниципальными служащими своих должностных обязанностей.</a:t>
            </a:r>
          </a:p>
          <a:p>
            <a:pPr marL="180000" algn="just"/>
            <a:r>
              <a:rPr lang="ru-RU" sz="1600" dirty="0" smtClean="0"/>
              <a:t>Кодекс </a:t>
            </a:r>
            <a:r>
              <a:rPr lang="ru-RU" sz="1600" dirty="0"/>
              <a:t>служит основой для формирования должной морали в сфере муниципальной службы, уважительного отношения к муниципальной службе в общественном сознании, а также выступает как институт общественного сознания и нравственности муниципальных служащих, их </a:t>
            </a:r>
            <a:r>
              <a:rPr lang="ru-RU" sz="1600" dirty="0" smtClean="0"/>
              <a:t>самоконтроля.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963000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06090"/>
          </a:xfrm>
        </p:spPr>
        <p:txBody>
          <a:bodyPr>
            <a:noAutofit/>
          </a:bodyPr>
          <a:lstStyle/>
          <a:p>
            <a:r>
              <a:rPr lang="ru-RU" sz="2300" b="1" dirty="0">
                <a:solidFill>
                  <a:srgbClr val="0070C0"/>
                </a:solidFill>
              </a:rPr>
              <a:t>Основные принципы и правила служебного поведения муниципальных служащих</a:t>
            </a:r>
            <a:endParaRPr lang="ru-RU" sz="23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179512" y="980728"/>
            <a:ext cx="8712968" cy="54006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rgbClr val="FFCC99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rgbClr val="FFCC99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rgbClr val="FFCC99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rgbClr val="FFCC99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rgbClr val="FFCC99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981405"/>
            <a:ext cx="8856984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tabLst>
                <a:tab pos="252095" algn="l"/>
                <a:tab pos="630555" algn="l"/>
              </a:tabLst>
            </a:pPr>
            <a:r>
              <a:rPr lang="ru-RU" sz="1200" dirty="0">
                <a:solidFill>
                  <a:srgbClr val="E7E200"/>
                </a:solidFill>
                <a:ea typeface="Times New Roman" panose="02020603050405020304" pitchFamily="18" charset="0"/>
              </a:rPr>
              <a:t>	</a:t>
            </a:r>
            <a:r>
              <a:rPr lang="ru-RU" sz="1300" b="1" dirty="0" smtClean="0">
                <a:solidFill>
                  <a:srgbClr val="FF0000"/>
                </a:solidFill>
                <a:ea typeface="Times New Roman" panose="02020603050405020304" pitchFamily="18" charset="0"/>
              </a:rPr>
              <a:t>Муниципальные служащие, сознавая ответственность перед государством, обществом и гражданами, призваны:</a:t>
            </a:r>
            <a:endParaRPr lang="ru-RU" sz="1300" b="1" dirty="0">
              <a:solidFill>
                <a:srgbClr val="FF0000"/>
              </a:solidFill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52095" algn="l"/>
                <a:tab pos="630555" algn="l"/>
              </a:tabLst>
            </a:pPr>
            <a:r>
              <a:rPr lang="ru-RU" sz="1350" dirty="0" smtClean="0">
                <a:solidFill>
                  <a:srgbClr val="E7E200"/>
                </a:solidFill>
                <a:ea typeface="Times New Roman" panose="02020603050405020304" pitchFamily="18" charset="0"/>
              </a:rPr>
              <a:t>1.	Исполнять </a:t>
            </a:r>
            <a:r>
              <a:rPr lang="ru-RU" sz="1350" dirty="0">
                <a:solidFill>
                  <a:srgbClr val="E7E200"/>
                </a:solidFill>
                <a:ea typeface="Times New Roman" panose="02020603050405020304" pitchFamily="18" charset="0"/>
              </a:rPr>
              <a:t>должностные обязанности добросовестно и на высоком профессиональном уровне в целях обеспечения эффективной работы органов местного самоуправления.</a:t>
            </a:r>
          </a:p>
          <a:p>
            <a:pPr algn="just">
              <a:spcAft>
                <a:spcPts val="0"/>
              </a:spcAft>
              <a:tabLst>
                <a:tab pos="252095" algn="l"/>
                <a:tab pos="630555" algn="l"/>
              </a:tabLst>
            </a:pPr>
            <a:r>
              <a:rPr lang="ru-RU" sz="1350" dirty="0" smtClean="0">
                <a:solidFill>
                  <a:srgbClr val="E7E200"/>
                </a:solidFill>
                <a:ea typeface="Times New Roman" panose="02020603050405020304" pitchFamily="18" charset="0"/>
              </a:rPr>
              <a:t>2.	 </a:t>
            </a:r>
            <a:r>
              <a:rPr lang="ru-RU" sz="1350" dirty="0">
                <a:solidFill>
                  <a:srgbClr val="E7E200"/>
                </a:solidFill>
                <a:ea typeface="Times New Roman" panose="02020603050405020304" pitchFamily="18" charset="0"/>
              </a:rPr>
              <a:t>Исходить из того, что признание, соблюдение и защита прав и свобод человека и гражданина определяют основной смысл и содержание деятельности как органов местного самоуправления, так и муниципальных служащих.</a:t>
            </a:r>
          </a:p>
          <a:p>
            <a:pPr algn="just">
              <a:spcAft>
                <a:spcPts val="0"/>
              </a:spcAft>
              <a:tabLst>
                <a:tab pos="252095" algn="l"/>
                <a:tab pos="630555" algn="l"/>
              </a:tabLst>
            </a:pPr>
            <a:r>
              <a:rPr lang="ru-RU" sz="1350" dirty="0" smtClean="0">
                <a:solidFill>
                  <a:srgbClr val="E7E200"/>
                </a:solidFill>
                <a:ea typeface="Times New Roman" panose="02020603050405020304" pitchFamily="18" charset="0"/>
              </a:rPr>
              <a:t>3.	Осуществлять </a:t>
            </a:r>
            <a:r>
              <a:rPr lang="ru-RU" sz="1350" dirty="0">
                <a:solidFill>
                  <a:srgbClr val="E7E200"/>
                </a:solidFill>
                <a:ea typeface="Times New Roman" panose="02020603050405020304" pitchFamily="18" charset="0"/>
              </a:rPr>
              <a:t>свою деятельность в пределах полномочий соответствующего органа местного самоуправления.</a:t>
            </a:r>
          </a:p>
          <a:p>
            <a:pPr algn="just">
              <a:spcAft>
                <a:spcPts val="0"/>
              </a:spcAft>
              <a:tabLst>
                <a:tab pos="252095" algn="l"/>
                <a:tab pos="630555" algn="l"/>
              </a:tabLst>
            </a:pPr>
            <a:r>
              <a:rPr lang="ru-RU" sz="1350" dirty="0" smtClean="0">
                <a:solidFill>
                  <a:srgbClr val="E7E200"/>
                </a:solidFill>
                <a:ea typeface="Times New Roman" panose="02020603050405020304" pitchFamily="18" charset="0"/>
              </a:rPr>
              <a:t>4.	 </a:t>
            </a:r>
            <a:r>
              <a:rPr lang="ru-RU" sz="1350" dirty="0">
                <a:solidFill>
                  <a:srgbClr val="E7E200"/>
                </a:solidFill>
                <a:ea typeface="Times New Roman" panose="02020603050405020304" pitchFamily="18" charset="0"/>
              </a:rPr>
              <a:t>Не оказывать предпочтения каким-либо профессиональным или социальным группам и организациям, быть независимыми от влияния отдельных граждан, профессиональных или социальных групп и организаций.</a:t>
            </a:r>
          </a:p>
          <a:p>
            <a:pPr algn="just">
              <a:spcAft>
                <a:spcPts val="0"/>
              </a:spcAft>
              <a:tabLst>
                <a:tab pos="252095" algn="l"/>
                <a:tab pos="630555" algn="l"/>
              </a:tabLst>
            </a:pPr>
            <a:r>
              <a:rPr lang="ru-RU" sz="1350" dirty="0" smtClean="0">
                <a:solidFill>
                  <a:srgbClr val="E7E200"/>
                </a:solidFill>
                <a:ea typeface="Times New Roman" panose="02020603050405020304" pitchFamily="18" charset="0"/>
              </a:rPr>
              <a:t>5</a:t>
            </a:r>
            <a:r>
              <a:rPr lang="ru-RU" sz="1350" dirty="0">
                <a:solidFill>
                  <a:srgbClr val="E7E200"/>
                </a:solidFill>
                <a:ea typeface="Times New Roman" panose="02020603050405020304" pitchFamily="18" charset="0"/>
              </a:rPr>
              <a:t>. Исключать действия, связанные с влиянием каких-либо личных, имущественных (финансовых) и иных интересов, препятствующих добросовестному исполнению ими должностных обязанностей.</a:t>
            </a:r>
          </a:p>
          <a:p>
            <a:pPr algn="just">
              <a:spcAft>
                <a:spcPts val="0"/>
              </a:spcAft>
              <a:tabLst>
                <a:tab pos="252095" algn="l"/>
                <a:tab pos="630555" algn="l"/>
              </a:tabLst>
            </a:pPr>
            <a:r>
              <a:rPr lang="ru-RU" sz="1350" dirty="0" smtClean="0">
                <a:solidFill>
                  <a:srgbClr val="E7E200"/>
                </a:solidFill>
                <a:ea typeface="Times New Roman" panose="02020603050405020304" pitchFamily="18" charset="0"/>
              </a:rPr>
              <a:t>6</a:t>
            </a:r>
            <a:r>
              <a:rPr lang="ru-RU" sz="1350" dirty="0">
                <a:solidFill>
                  <a:srgbClr val="E7E200"/>
                </a:solidFill>
                <a:ea typeface="Times New Roman" panose="02020603050405020304" pitchFamily="18" charset="0"/>
              </a:rPr>
              <a:t>. Уведомлять представителя нанимателя (работодателя), органы прокуратуры или другие государственные органы обо всех случаях обращения к муниципальному служащему каких-либо лиц в целях склонения к совершению коррупционных правонарушений.</a:t>
            </a:r>
          </a:p>
          <a:p>
            <a:pPr algn="just">
              <a:spcAft>
                <a:spcPts val="0"/>
              </a:spcAft>
              <a:tabLst>
                <a:tab pos="252095" algn="l"/>
                <a:tab pos="630555" algn="l"/>
              </a:tabLst>
            </a:pPr>
            <a:r>
              <a:rPr lang="ru-RU" sz="1350" dirty="0" smtClean="0">
                <a:solidFill>
                  <a:srgbClr val="E7E200"/>
                </a:solidFill>
                <a:ea typeface="Times New Roman" panose="02020603050405020304" pitchFamily="18" charset="0"/>
              </a:rPr>
              <a:t>7. </a:t>
            </a:r>
            <a:r>
              <a:rPr lang="ru-RU" sz="1350" dirty="0">
                <a:solidFill>
                  <a:srgbClr val="E7E200"/>
                </a:solidFill>
                <a:ea typeface="Times New Roman" panose="02020603050405020304" pitchFamily="18" charset="0"/>
              </a:rPr>
              <a:t>Соблюдать установленные федеральными законами ограничения и запреты, исполнять обязанности, связанные с прохождением муниципальной службы.</a:t>
            </a:r>
          </a:p>
          <a:p>
            <a:pPr algn="just">
              <a:spcAft>
                <a:spcPts val="0"/>
              </a:spcAft>
              <a:tabLst>
                <a:tab pos="252095" algn="l"/>
                <a:tab pos="630555" algn="l"/>
              </a:tabLst>
            </a:pPr>
            <a:r>
              <a:rPr lang="ru-RU" sz="1350" dirty="0" smtClean="0">
                <a:solidFill>
                  <a:srgbClr val="E7E200"/>
                </a:solidFill>
                <a:ea typeface="Times New Roman" panose="02020603050405020304" pitchFamily="18" charset="0"/>
              </a:rPr>
              <a:t>8</a:t>
            </a:r>
            <a:r>
              <a:rPr lang="ru-RU" sz="1350" dirty="0">
                <a:solidFill>
                  <a:srgbClr val="E7E200"/>
                </a:solidFill>
                <a:ea typeface="Times New Roman" panose="02020603050405020304" pitchFamily="18" charset="0"/>
              </a:rPr>
              <a:t>. Соблюдать беспристрастность, исключающую возможность влияния на их служебную деятельность решений политических партий и общественных объединений.</a:t>
            </a:r>
          </a:p>
          <a:p>
            <a:pPr algn="just">
              <a:spcAft>
                <a:spcPts val="0"/>
              </a:spcAft>
              <a:tabLst>
                <a:tab pos="252095" algn="l"/>
                <a:tab pos="630555" algn="l"/>
              </a:tabLst>
            </a:pPr>
            <a:r>
              <a:rPr lang="ru-RU" sz="1350" dirty="0" smtClean="0">
                <a:solidFill>
                  <a:srgbClr val="E7E200"/>
                </a:solidFill>
                <a:ea typeface="Times New Roman" panose="02020603050405020304" pitchFamily="18" charset="0"/>
              </a:rPr>
              <a:t>9</a:t>
            </a:r>
            <a:r>
              <a:rPr lang="ru-RU" sz="1350" dirty="0">
                <a:solidFill>
                  <a:srgbClr val="E7E200"/>
                </a:solidFill>
                <a:ea typeface="Times New Roman" panose="02020603050405020304" pitchFamily="18" charset="0"/>
              </a:rPr>
              <a:t>. Соблюдать нормы служебной, профессиональной этики и правила делового поведения.</a:t>
            </a:r>
          </a:p>
          <a:p>
            <a:pPr algn="just">
              <a:spcAft>
                <a:spcPts val="0"/>
              </a:spcAft>
              <a:tabLst>
                <a:tab pos="252095" algn="l"/>
                <a:tab pos="630555" algn="l"/>
              </a:tabLst>
            </a:pPr>
            <a:r>
              <a:rPr lang="ru-RU" sz="1350" dirty="0" smtClean="0">
                <a:solidFill>
                  <a:srgbClr val="E7E200"/>
                </a:solidFill>
                <a:ea typeface="Times New Roman" panose="02020603050405020304" pitchFamily="18" charset="0"/>
              </a:rPr>
              <a:t>10</a:t>
            </a:r>
            <a:r>
              <a:rPr lang="ru-RU" sz="1350" dirty="0">
                <a:solidFill>
                  <a:srgbClr val="E7E200"/>
                </a:solidFill>
                <a:ea typeface="Times New Roman" panose="02020603050405020304" pitchFamily="18" charset="0"/>
              </a:rPr>
              <a:t>. Проявлять корректность и внимательность в обращении с гражданами и должностными лицами</a:t>
            </a:r>
            <a:r>
              <a:rPr lang="ru-RU" sz="1350" dirty="0" smtClean="0">
                <a:solidFill>
                  <a:srgbClr val="E7E200"/>
                </a:solidFill>
                <a:ea typeface="Times New Roman" panose="02020603050405020304" pitchFamily="18" charset="0"/>
              </a:rPr>
              <a:t>.</a:t>
            </a:r>
          </a:p>
          <a:p>
            <a:pPr algn="just">
              <a:tabLst>
                <a:tab pos="252095" algn="l"/>
                <a:tab pos="630555" algn="l"/>
              </a:tabLst>
            </a:pPr>
            <a:r>
              <a:rPr lang="ru-RU" sz="1350" dirty="0">
                <a:solidFill>
                  <a:srgbClr val="E7E200"/>
                </a:solidFill>
                <a:ea typeface="Times New Roman" panose="02020603050405020304" pitchFamily="18" charset="0"/>
              </a:rPr>
              <a:t>11. Проявлять терпимость и уважение к обычаям и традициям народов России и других государств, учитывать культурные и иные особенности различных этнических, социальных групп и конфессий, способствовать межнациональному и межконфессиональному согласию</a:t>
            </a:r>
            <a:r>
              <a:rPr lang="ru-RU" sz="1350" dirty="0" smtClean="0">
                <a:solidFill>
                  <a:srgbClr val="E7E200"/>
                </a:solidFill>
                <a:ea typeface="Times New Roman" panose="02020603050405020304" pitchFamily="18" charset="0"/>
              </a:rPr>
              <a:t>.</a:t>
            </a:r>
          </a:p>
          <a:p>
            <a:pPr algn="just">
              <a:tabLst>
                <a:tab pos="252095" algn="l"/>
                <a:tab pos="630555" algn="l"/>
              </a:tabLst>
            </a:pPr>
            <a:r>
              <a:rPr lang="ru-RU" sz="1350" dirty="0">
                <a:solidFill>
                  <a:srgbClr val="E7E200"/>
                </a:solidFill>
              </a:rPr>
              <a:t>12. Воздерживаться от поведения (высказываний, жестов, действий), которое может быть воспринято окружающими как согласие принять взятку или как просьба о даче взятки, поведения, которое могло бы вызвать сомнение в добросовестном исполнении муниципальным служащим должностных обязанностей, а также избегать конфликтных ситуаций, способных нанести ущерб его репутации или авторитету органов местного самоуправления.</a:t>
            </a:r>
          </a:p>
          <a:p>
            <a:pPr algn="just">
              <a:tabLst>
                <a:tab pos="252095" algn="l"/>
                <a:tab pos="630555" algn="l"/>
              </a:tabLst>
            </a:pPr>
            <a:endParaRPr lang="ru-RU" sz="1350" dirty="0">
              <a:solidFill>
                <a:srgbClr val="E7E200"/>
              </a:solidFill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52095" algn="l"/>
                <a:tab pos="630555" algn="l"/>
              </a:tabLst>
            </a:pPr>
            <a:endParaRPr lang="ru-RU" sz="1400" dirty="0">
              <a:solidFill>
                <a:srgbClr val="E7E200"/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3379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ru-RU" sz="2300" b="1" dirty="0">
                <a:solidFill>
                  <a:srgbClr val="0070C0"/>
                </a:solidFill>
              </a:rPr>
              <a:t>Основные принципы и правила служебного поведения муниципальных служащих</a:t>
            </a:r>
            <a:endParaRPr lang="ru-RU" sz="2300" dirty="0">
              <a:solidFill>
                <a:srgbClr val="0070C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7504" y="1103540"/>
            <a:ext cx="8856984" cy="6324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350" dirty="0" smtClean="0">
                <a:solidFill>
                  <a:srgbClr val="E7E200"/>
                </a:solidFill>
              </a:rPr>
              <a:t>13</a:t>
            </a:r>
            <a:r>
              <a:rPr lang="ru-RU" sz="1350" dirty="0">
                <a:solidFill>
                  <a:srgbClr val="E7E200"/>
                </a:solidFill>
              </a:rPr>
              <a:t>. Принимать предусмотренные законодательством Российской Федерации и законодательством Ханты-Мансийского автономного округа - Югры меры по недопущению возникновения конфликта интересов и урегулированию возникших случаев конфликта интересов.</a:t>
            </a:r>
          </a:p>
          <a:p>
            <a:pPr algn="just"/>
            <a:r>
              <a:rPr lang="ru-RU" sz="1350" dirty="0" smtClean="0">
                <a:solidFill>
                  <a:srgbClr val="E7E200"/>
                </a:solidFill>
              </a:rPr>
              <a:t>14</a:t>
            </a:r>
            <a:r>
              <a:rPr lang="ru-RU" sz="1350" dirty="0">
                <a:solidFill>
                  <a:srgbClr val="E7E200"/>
                </a:solidFill>
              </a:rPr>
              <a:t>. Не использовать служебное положение для оказания влияния на деятельность органов местного самоуправления, организаций, должностных лиц, муниципальных служащих и граждан при решении вопросов личного характера.</a:t>
            </a:r>
          </a:p>
          <a:p>
            <a:pPr algn="just"/>
            <a:r>
              <a:rPr lang="ru-RU" sz="1350" dirty="0" smtClean="0">
                <a:solidFill>
                  <a:srgbClr val="E7E200"/>
                </a:solidFill>
              </a:rPr>
              <a:t>15</a:t>
            </a:r>
            <a:r>
              <a:rPr lang="ru-RU" sz="1350" dirty="0">
                <a:solidFill>
                  <a:srgbClr val="E7E200"/>
                </a:solidFill>
              </a:rPr>
              <a:t>. Воздерживаться от публичных высказываний, суждений и оценок в отношении деятельности органов местного самоуправления, их руководителей, если это не входит в должностные обязанности муниципального служащего.</a:t>
            </a:r>
          </a:p>
          <a:p>
            <a:pPr algn="just"/>
            <a:r>
              <a:rPr lang="ru-RU" sz="1350" dirty="0" smtClean="0">
                <a:solidFill>
                  <a:srgbClr val="E7E200"/>
                </a:solidFill>
              </a:rPr>
              <a:t>16</a:t>
            </a:r>
            <a:r>
              <a:rPr lang="ru-RU" sz="1350" dirty="0">
                <a:solidFill>
                  <a:srgbClr val="E7E200"/>
                </a:solidFill>
              </a:rPr>
              <a:t>. Соблюдать установленные в органе местного самоуправления правила публичных выступлений и предоставления служебной информации.</a:t>
            </a:r>
          </a:p>
          <a:p>
            <a:pPr algn="just"/>
            <a:r>
              <a:rPr lang="ru-RU" sz="1350" dirty="0" smtClean="0">
                <a:solidFill>
                  <a:srgbClr val="E7E200"/>
                </a:solidFill>
              </a:rPr>
              <a:t>17</a:t>
            </a:r>
            <a:r>
              <a:rPr lang="ru-RU" sz="1350" dirty="0">
                <a:solidFill>
                  <a:srgbClr val="E7E200"/>
                </a:solidFill>
              </a:rPr>
              <a:t>. Уважительно относиться к деятельности представителей средств массовой информации по информированию общества о работе органа местного самоуправления, а также оказывать содействие в получении достоверной информации в установленном порядке.</a:t>
            </a:r>
          </a:p>
          <a:p>
            <a:pPr algn="just"/>
            <a:r>
              <a:rPr lang="ru-RU" sz="1350" dirty="0" smtClean="0">
                <a:solidFill>
                  <a:srgbClr val="E7E200"/>
                </a:solidFill>
              </a:rPr>
              <a:t>18</a:t>
            </a:r>
            <a:r>
              <a:rPr lang="ru-RU" sz="1350" dirty="0">
                <a:solidFill>
                  <a:srgbClr val="E7E200"/>
                </a:solidFill>
              </a:rPr>
              <a:t>. Воздерживаться в публичных выступлениях, в том числе в средствах массовой информации, от обозначения стоимости в иностранной валюте (условных денежных единицах) на территории Российской Федерации товаров, работ, услуг и иных объектов гражданских прав, сумм сделок между резидентами Российской Федерации, показателей бюджетов всех уровней бюджетной системы Российской Федерации, размеров государственных и муниципальных заимствований, государственного и муниципального долга, за исключением случаев, когда это необходимо для точной передачи сведений либо предусмотрено законодательством Российской Федерации, международными договорами Российской Федерации, обычаями делового оборота.</a:t>
            </a:r>
          </a:p>
          <a:p>
            <a:pPr algn="just"/>
            <a:r>
              <a:rPr lang="ru-RU" sz="1350" dirty="0" smtClean="0">
                <a:solidFill>
                  <a:srgbClr val="E7E200"/>
                </a:solidFill>
              </a:rPr>
              <a:t>19</a:t>
            </a:r>
            <a:r>
              <a:rPr lang="ru-RU" sz="1350" dirty="0">
                <a:solidFill>
                  <a:srgbClr val="E7E200"/>
                </a:solidFill>
              </a:rPr>
              <a:t>. Постоянно стремиться к обеспечению как можно более эффективного распоряжения ресурсами, находящимися в сфере его ответственности</a:t>
            </a:r>
            <a:r>
              <a:rPr lang="ru-RU" sz="1350" dirty="0" smtClean="0">
                <a:solidFill>
                  <a:srgbClr val="E7E200"/>
                </a:solidFill>
              </a:rPr>
              <a:t>.</a:t>
            </a:r>
          </a:p>
          <a:p>
            <a:pPr algn="just"/>
            <a:r>
              <a:rPr lang="ru-RU" sz="1330" dirty="0">
                <a:solidFill>
                  <a:srgbClr val="E7E200"/>
                </a:solidFill>
              </a:rPr>
              <a:t>Муниципальные служащие в своей деятельности не должны допускать нарушение законов и иных нормативных правовых актов, исходя из политической, экономической целесообразности, либо по иным мотивам</a:t>
            </a:r>
            <a:r>
              <a:rPr lang="ru-RU" sz="1330" dirty="0" smtClean="0">
                <a:solidFill>
                  <a:srgbClr val="E7E200"/>
                </a:solidFill>
              </a:rPr>
              <a:t>.</a:t>
            </a:r>
          </a:p>
          <a:p>
            <a:pPr algn="just"/>
            <a:r>
              <a:rPr lang="ru-RU" sz="1350" dirty="0">
                <a:solidFill>
                  <a:srgbClr val="E7E200"/>
                </a:solidFill>
              </a:rPr>
              <a:t>Муниципальные служащие при исполнении ими должностных обязанностей не должны допускать личную заинтересованность, которая приводит или может привести к конфликту интересов. </a:t>
            </a:r>
          </a:p>
          <a:p>
            <a:pPr algn="just"/>
            <a:endParaRPr lang="ru-RU" sz="1330" dirty="0" smtClean="0">
              <a:solidFill>
                <a:srgbClr val="E7E200"/>
              </a:solidFill>
            </a:endParaRPr>
          </a:p>
          <a:p>
            <a:pPr algn="just"/>
            <a:endParaRPr lang="ru-RU" sz="1330" dirty="0" smtClean="0">
              <a:solidFill>
                <a:srgbClr val="E7E200"/>
              </a:solidFill>
            </a:endParaRPr>
          </a:p>
          <a:p>
            <a:pPr algn="just"/>
            <a:endParaRPr lang="ru-RU" sz="1330" dirty="0">
              <a:solidFill>
                <a:srgbClr val="E7E200"/>
              </a:solidFill>
            </a:endParaRPr>
          </a:p>
          <a:p>
            <a:pPr algn="just"/>
            <a:endParaRPr lang="ru-RU" sz="1350" dirty="0">
              <a:solidFill>
                <a:srgbClr val="E7E2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1966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30622"/>
            <a:ext cx="8229600" cy="634082"/>
          </a:xfrm>
        </p:spPr>
        <p:txBody>
          <a:bodyPr>
            <a:noAutofit/>
          </a:bodyPr>
          <a:lstStyle/>
          <a:p>
            <a:r>
              <a:rPr lang="ru-RU" sz="2300" b="1" dirty="0">
                <a:solidFill>
                  <a:srgbClr val="0070C0"/>
                </a:solidFill>
              </a:rPr>
              <a:t>Основные принципы и правила служебного поведения муниципальных служащих</a:t>
            </a:r>
            <a:endParaRPr lang="ru-RU" sz="2300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7504" y="836712"/>
            <a:ext cx="4464496" cy="5832648"/>
          </a:xfrm>
        </p:spPr>
        <p:txBody>
          <a:bodyPr>
            <a:normAutofit fontScale="25000" lnSpcReduction="20000"/>
          </a:bodyPr>
          <a:lstStyle/>
          <a:p>
            <a:pPr marL="180000" algn="just"/>
            <a:r>
              <a:rPr lang="ru-RU" sz="4600" dirty="0"/>
              <a:t>Муниципальные служащие обязаны противодействовать проявлениям коррупции и предпринимать меры по ее профилактике в порядке, установленном законодательством </a:t>
            </a:r>
            <a:r>
              <a:rPr lang="ru-RU" sz="4600" dirty="0" smtClean="0"/>
              <a:t>РФ </a:t>
            </a:r>
            <a:r>
              <a:rPr lang="ru-RU" sz="4600" dirty="0"/>
              <a:t>и законодательством </a:t>
            </a:r>
            <a:r>
              <a:rPr lang="ru-RU" sz="4600" dirty="0" smtClean="0"/>
              <a:t>ХМАО </a:t>
            </a:r>
            <a:r>
              <a:rPr lang="ru-RU" sz="4600" dirty="0"/>
              <a:t>- Югры, муниципальными правовыми актами.</a:t>
            </a:r>
          </a:p>
          <a:p>
            <a:pPr marL="180000" algn="just"/>
            <a:r>
              <a:rPr lang="ru-RU" sz="4600" dirty="0" smtClean="0"/>
              <a:t>При </a:t>
            </a:r>
            <a:r>
              <a:rPr lang="ru-RU" sz="4600" dirty="0"/>
              <a:t>назначении на должность муниципальной службы и исполнении должностных обязанностей муниципальный служащий обязан заявить о наличии или возможности наличия у него личной заинтересованности, которая влияет или может повлиять на надлежащее исполнение им должностных обязанностей.</a:t>
            </a:r>
          </a:p>
          <a:p>
            <a:pPr marL="180000" algn="just"/>
            <a:r>
              <a:rPr lang="ru-RU" sz="4600" dirty="0" smtClean="0"/>
              <a:t>Муниципальный </a:t>
            </a:r>
            <a:r>
              <a:rPr lang="ru-RU" sz="4600" dirty="0"/>
              <a:t>служащий обязан представлять сведения о доходах, расходах, об имуществе и обязательствах имущественного характера своих и членов своей семьи в соответствии с законодательством </a:t>
            </a:r>
            <a:r>
              <a:rPr lang="ru-RU" sz="4600" dirty="0" smtClean="0"/>
              <a:t>Российской </a:t>
            </a:r>
            <a:r>
              <a:rPr lang="ru-RU" sz="4600" dirty="0"/>
              <a:t>Федерации.</a:t>
            </a:r>
          </a:p>
          <a:p>
            <a:pPr marL="180000" algn="just"/>
            <a:r>
              <a:rPr lang="ru-RU" sz="4600" dirty="0" smtClean="0"/>
              <a:t>Муниципальный </a:t>
            </a:r>
            <a:r>
              <a:rPr lang="ru-RU" sz="4600" dirty="0"/>
              <a:t>служащий обязан уведомлять представителя нанимателя, органы прокуратуры или другие государственные органы обо всех случаях обращения к нему каких-либо лиц в целях склонения его к совершению коррупционных правонарушений. </a:t>
            </a:r>
          </a:p>
          <a:p>
            <a:pPr marL="180000" lvl="0" algn="just"/>
            <a:r>
              <a:rPr lang="ru-RU" sz="4600" dirty="0"/>
              <a:t> </a:t>
            </a:r>
            <a:r>
              <a:rPr lang="ru-RU" sz="4600" dirty="0"/>
              <a:t>Муниципальный служащий может обрабатывать и передавать служебную информацию при соблюдении действующих в органе местного самоуправления норм и требований, принятых в соответствии с законодательством </a:t>
            </a:r>
            <a:r>
              <a:rPr lang="ru-RU" sz="4600" dirty="0" smtClean="0"/>
              <a:t>Российской Федерации.</a:t>
            </a:r>
            <a:endParaRPr lang="ru-RU" sz="4600" dirty="0"/>
          </a:p>
          <a:p>
            <a:pPr marL="180000" algn="just"/>
            <a:r>
              <a:rPr lang="ru-RU" sz="4600" dirty="0"/>
              <a:t>Муниципальный служащий обязан принимать соответствующие меры по обеспечению безопасности и конфиденциальности информации, за несанкционированное разглашение которой он несет ответственность или (и) которая стала известна ему в связи с исполнением им должностных обязанностей</a:t>
            </a:r>
            <a:r>
              <a:rPr lang="ru-RU" sz="4600" dirty="0" smtClean="0"/>
              <a:t>.</a:t>
            </a:r>
            <a:r>
              <a:rPr lang="ru-RU" sz="4600" dirty="0"/>
              <a:t> </a:t>
            </a:r>
            <a:endParaRPr lang="ru-RU" sz="4600" dirty="0" smtClean="0"/>
          </a:p>
          <a:p>
            <a:pPr marL="180000" algn="just"/>
            <a:r>
              <a:rPr lang="ru-RU" sz="4600" dirty="0" smtClean="0"/>
              <a:t>Муниципальные </a:t>
            </a:r>
            <a:r>
              <a:rPr lang="ru-RU" sz="4600" dirty="0"/>
              <a:t>служащие обязаны соблюдать Конституцию </a:t>
            </a:r>
            <a:r>
              <a:rPr lang="ru-RU" sz="4600" dirty="0" smtClean="0"/>
              <a:t>РФ, </a:t>
            </a:r>
            <a:r>
              <a:rPr lang="ru-RU" sz="4600" dirty="0"/>
              <a:t>федеральные конституционные и федеральные законы, иные нормативные правовые акты </a:t>
            </a:r>
            <a:r>
              <a:rPr lang="ru-RU" sz="4600" dirty="0" smtClean="0"/>
              <a:t>РФ, </a:t>
            </a:r>
            <a:r>
              <a:rPr lang="ru-RU" sz="4600" dirty="0"/>
              <a:t>законы и иные нормативные правовые акты </a:t>
            </a:r>
            <a:r>
              <a:rPr lang="ru-RU" sz="4600" dirty="0" smtClean="0"/>
              <a:t>ХМАО-Югры</a:t>
            </a:r>
            <a:r>
              <a:rPr lang="ru-RU" sz="4600" dirty="0"/>
              <a:t>, Устав города Пыть-Яха, </a:t>
            </a:r>
            <a:r>
              <a:rPr lang="ru-RU" sz="4600" dirty="0" smtClean="0"/>
              <a:t>МПА. </a:t>
            </a:r>
            <a:endParaRPr lang="ru-RU" sz="4600" dirty="0"/>
          </a:p>
          <a:p>
            <a:pPr lvl="0"/>
            <a:endParaRPr lang="ru-RU" sz="4400" dirty="0"/>
          </a:p>
          <a:p>
            <a:endParaRPr lang="ru-RU" sz="4400" dirty="0"/>
          </a:p>
          <a:p>
            <a:endParaRPr lang="ru-RU" sz="4000" dirty="0"/>
          </a:p>
          <a:p>
            <a:endParaRPr lang="ru-RU" dirty="0"/>
          </a:p>
        </p:txBody>
      </p:sp>
      <p:sp>
        <p:nvSpPr>
          <p:cNvPr id="7" name="Объект 2"/>
          <p:cNvSpPr>
            <a:spLocks noGrp="1"/>
          </p:cNvSpPr>
          <p:nvPr>
            <p:ph sz="half" idx="1"/>
          </p:nvPr>
        </p:nvSpPr>
        <p:spPr>
          <a:xfrm>
            <a:off x="4427984" y="836712"/>
            <a:ext cx="4608512" cy="5904656"/>
          </a:xfrm>
        </p:spPr>
        <p:txBody>
          <a:bodyPr>
            <a:normAutofit fontScale="25000" lnSpcReduction="20000"/>
          </a:bodyPr>
          <a:lstStyle/>
          <a:p>
            <a:pPr marL="180000" lvl="0" algn="just"/>
            <a:r>
              <a:rPr lang="ru-RU" sz="4600" dirty="0" smtClean="0"/>
              <a:t>Муниципальному </a:t>
            </a:r>
            <a:r>
              <a:rPr lang="ru-RU" sz="4600" dirty="0"/>
              <a:t>служащему запрещается получать в связи с исполнением им должностных обязанностей вознаграждения от физических и юридических лиц (подарки, денежное вознаграждение, ссуды, услуги материального характера, плату за развлечения, отдых, за пользование транспортом и иные вознаграждения). </a:t>
            </a:r>
            <a:r>
              <a:rPr lang="ru-RU" sz="4600" dirty="0" smtClean="0"/>
              <a:t>Подарки, полученные муниципальным служащим в связи с протокольными мероприятиями, со служебными командировками и с другими официальными мероприятиями, признаются муниципальной собственностью и передаются муниципальным служащим по акту в ОМСУ, в котором он замещает должность муниципальной службы, за исключением случаев, установленных законодательством РФ. </a:t>
            </a:r>
          </a:p>
          <a:p>
            <a:pPr marL="180000" lvl="0" algn="just"/>
            <a:r>
              <a:rPr lang="ru-RU" sz="4600" dirty="0" smtClean="0"/>
              <a:t>Муниципальный служащий, наделенный организационно-распорядительными полномочиями по отношению к другим муниципальным служащим, должен быть для них образцом профессионализма, безупречной репутации, способствовать формированию в ОМСУ либо его подразделении благоприятного для эффективной работы морально-психологического климата.</a:t>
            </a:r>
          </a:p>
          <a:p>
            <a:pPr marL="180000" lvl="0" algn="just"/>
            <a:r>
              <a:rPr lang="ru-RU" sz="4600" dirty="0" smtClean="0"/>
              <a:t>Муниципальный </a:t>
            </a:r>
            <a:r>
              <a:rPr lang="ru-RU" sz="4600" dirty="0"/>
              <a:t>служащий, наделенный организационно-распорядительными полномочиями по отношению к другим муниципальным служащим, призван:</a:t>
            </a:r>
          </a:p>
          <a:p>
            <a:pPr marL="180000" lvl="0" algn="just"/>
            <a:r>
              <a:rPr lang="ru-RU" sz="4600" dirty="0"/>
              <a:t>       Принимать меры по предотвращению и урегулированию конфликта интересов.</a:t>
            </a:r>
          </a:p>
          <a:p>
            <a:pPr marL="180000" lvl="0" algn="just"/>
            <a:r>
              <a:rPr lang="ru-RU" sz="4600" dirty="0"/>
              <a:t>       Принимать меры по предупреждению коррупции.</a:t>
            </a:r>
          </a:p>
          <a:p>
            <a:pPr marL="180000" lvl="0" algn="just"/>
            <a:r>
              <a:rPr lang="ru-RU" sz="4600" dirty="0"/>
              <a:t>       Не допускать случаев принуждения муниципальных служащих к участию в деятельности политических партий и общественных объединений.</a:t>
            </a:r>
          </a:p>
          <a:p>
            <a:pPr marL="180000" lvl="0" algn="just"/>
            <a:r>
              <a:rPr lang="ru-RU" sz="4600" dirty="0" smtClean="0"/>
              <a:t>       Должен </a:t>
            </a:r>
            <a:r>
              <a:rPr lang="ru-RU" sz="4600" dirty="0"/>
              <a:t>принимать меры к тому, чтобы подчиненные ему муниципальные служащие не допускали </a:t>
            </a:r>
            <a:r>
              <a:rPr lang="ru-RU" sz="4600" dirty="0" err="1"/>
              <a:t>коррупционно</a:t>
            </a:r>
            <a:r>
              <a:rPr lang="ru-RU" sz="4600" dirty="0"/>
              <a:t> опасного поведения, своим личным поведением подавать пример честности, беспристрастности и справедливости.</a:t>
            </a:r>
          </a:p>
          <a:p>
            <a:pPr marL="180000" lvl="0" algn="just"/>
            <a:r>
              <a:rPr lang="ru-RU" sz="4600" dirty="0" smtClean="0"/>
              <a:t>       Несет </a:t>
            </a:r>
            <a:r>
              <a:rPr lang="ru-RU" sz="4600" dirty="0"/>
              <a:t>ответственность в соответствии с законодательством </a:t>
            </a:r>
            <a:r>
              <a:rPr lang="ru-RU" sz="4600" dirty="0" smtClean="0"/>
              <a:t>РФ </a:t>
            </a:r>
            <a:r>
              <a:rPr lang="ru-RU" sz="4600" dirty="0"/>
              <a:t>за действия или бездействие подчиненных ему сотрудников, нарушающих принципы этики и правила служебного поведения, если он не принял меры по недопущению таких действий или бездействия</a:t>
            </a:r>
            <a:r>
              <a:rPr lang="ru-RU" sz="4600" dirty="0" smtClean="0"/>
              <a:t>.</a:t>
            </a:r>
            <a:endParaRPr lang="ru-RU" sz="4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3236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30622"/>
            <a:ext cx="8229600" cy="562074"/>
          </a:xfrm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rgbClr val="0070C0"/>
                </a:solidFill>
              </a:rPr>
              <a:t>Рекомендательные этические правила служебного поведения муниципальных служащих</a:t>
            </a:r>
            <a:endParaRPr lang="ru-RU" sz="2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692696"/>
            <a:ext cx="8856984" cy="5904656"/>
          </a:xfrm>
        </p:spPr>
        <p:txBody>
          <a:bodyPr>
            <a:normAutofit fontScale="25000" lnSpcReduction="20000"/>
          </a:bodyPr>
          <a:lstStyle/>
          <a:p>
            <a:pPr marL="108000"/>
            <a:r>
              <a:rPr lang="ru-RU" sz="4600" dirty="0">
                <a:solidFill>
                  <a:srgbClr val="FFC000"/>
                </a:solidFill>
              </a:rPr>
              <a:t>1. В служебном поведении муниципальному служащему необходимо исходить из конституционных положений о том, что человек, его права и свободы являются высшей ценностью и каждый гражданин имеет право на неприкосновенность частной жизни, личную и семейную тайну, защиту чести, достоинства, своего доброго имени.</a:t>
            </a:r>
          </a:p>
          <a:p>
            <a:pPr marL="108000"/>
            <a:r>
              <a:rPr lang="ru-RU" sz="4600" dirty="0">
                <a:solidFill>
                  <a:srgbClr val="FFC000"/>
                </a:solidFill>
              </a:rPr>
              <a:t>2. В служебном поведении муниципальный служащий воздерживается от:</a:t>
            </a:r>
          </a:p>
          <a:p>
            <a:pPr marL="108000"/>
            <a:r>
              <a:rPr lang="ru-RU" sz="4600" dirty="0">
                <a:solidFill>
                  <a:srgbClr val="FFC000"/>
                </a:solidFill>
              </a:rPr>
              <a:t>2.1. Любого вида высказываний и действий дискриминационного характера по признакам пола, возраста, расы, национальности, языка, гражданства, социального, имущественного или семейного положения, политических или религиозных предпочтений.</a:t>
            </a:r>
          </a:p>
          <a:p>
            <a:pPr marL="108000"/>
            <a:r>
              <a:rPr lang="ru-RU" sz="4600" dirty="0">
                <a:solidFill>
                  <a:srgbClr val="FFC000"/>
                </a:solidFill>
              </a:rPr>
              <a:t>2.2. Грубости, проявлений пренебрежительного тона, заносчивости, предвзятых замечаний, предъявления неправомерных, незаслуженных обвинений.</a:t>
            </a:r>
          </a:p>
          <a:p>
            <a:pPr marL="108000"/>
            <a:r>
              <a:rPr lang="ru-RU" sz="4600" dirty="0">
                <a:solidFill>
                  <a:srgbClr val="FFC000"/>
                </a:solidFill>
              </a:rPr>
              <a:t>2.3. Угроз, оскорбительных выражений или реплик, действий, препятствующих нормальному общению или провоцирующих противоправное поведение.</a:t>
            </a:r>
          </a:p>
          <a:p>
            <a:pPr marL="108000"/>
            <a:r>
              <a:rPr lang="ru-RU" sz="4600" dirty="0">
                <a:solidFill>
                  <a:srgbClr val="FFC000"/>
                </a:solidFill>
              </a:rPr>
              <a:t>2.4. Курения во время служебных совещаний, бесед, иного служебного общения с гражданами.</a:t>
            </a:r>
          </a:p>
          <a:p>
            <a:pPr marL="108000"/>
            <a:r>
              <a:rPr lang="ru-RU" sz="4600" dirty="0">
                <a:solidFill>
                  <a:srgbClr val="FFC000"/>
                </a:solidFill>
              </a:rPr>
              <a:t>3. Муниципальные служащие призваны способствовать своим служебным поведением установлению в коллективе деловых взаимоотношений и конструктивного сотрудничества друг с другом.</a:t>
            </a:r>
          </a:p>
          <a:p>
            <a:pPr marL="108000"/>
            <a:r>
              <a:rPr lang="ru-RU" sz="4600" dirty="0">
                <a:solidFill>
                  <a:srgbClr val="FFC000"/>
                </a:solidFill>
              </a:rPr>
              <a:t>Муниципальные служащие должны быть вежливыми, доброжелательными, корректными, внимательными и проявлять терпимость в общении с гражданами и коллегами.</a:t>
            </a:r>
          </a:p>
          <a:p>
            <a:pPr marL="108000"/>
            <a:r>
              <a:rPr lang="ru-RU" sz="4600" dirty="0">
                <a:solidFill>
                  <a:srgbClr val="FFC000"/>
                </a:solidFill>
              </a:rPr>
              <a:t>4. Внешний вид муниципального служащего при исполнении им должностных обязанностей в зависимости от условий службы и формата служебного мероприятия должен способствовать уважительному отношению граждан к органам местного самоуправления, соответствовать общепринятому деловому стилю, который отличают официальность, сдержанность, традиционность, аккуратность.</a:t>
            </a:r>
          </a:p>
          <a:p>
            <a:pPr marL="108000"/>
            <a:r>
              <a:rPr lang="ru-RU" sz="4600" dirty="0">
                <a:solidFill>
                  <a:srgbClr val="FFC000"/>
                </a:solidFill>
              </a:rPr>
              <a:t>4.1. Во внеслужебном поведении муниципальному служащему рекомендуется воздерживаться от поступков и высказываний, способных вызвать сомнение в порядочности его действий, повлечь причинение вреда его репутации и авторитету органа местного самоуправления.</a:t>
            </a:r>
          </a:p>
          <a:p>
            <a:pPr marL="108000"/>
            <a:r>
              <a:rPr lang="ru-RU" sz="4600" dirty="0">
                <a:solidFill>
                  <a:srgbClr val="FFC000"/>
                </a:solidFill>
              </a:rPr>
              <a:t>4.2. Муниципальным служащим, использующим в информационно-телекоммуникационной сети Интернет сервисы, обеспечивающие открытость муниципального управления, аккаунты в социальных сетях (далее – сервисы), рекомендуется:</a:t>
            </a:r>
          </a:p>
          <a:p>
            <a:pPr marL="108000"/>
            <a:r>
              <a:rPr lang="ru-RU" sz="4600" dirty="0">
                <a:solidFill>
                  <a:srgbClr val="FFC000"/>
                </a:solidFill>
              </a:rPr>
              <a:t>4.2.1. Следовать общепринятым нравственно-этическим принципам.</a:t>
            </a:r>
          </a:p>
          <a:p>
            <a:pPr marL="108000"/>
            <a:r>
              <a:rPr lang="ru-RU" sz="4600" dirty="0">
                <a:solidFill>
                  <a:srgbClr val="FFC000"/>
                </a:solidFill>
              </a:rPr>
              <a:t>4.2.2. Не использовать ненормативную лексику в публикациях от своего имени, а также при общении с другими пользователями сервисов.</a:t>
            </a:r>
          </a:p>
          <a:p>
            <a:pPr marL="108000"/>
            <a:r>
              <a:rPr lang="ru-RU" sz="4600" dirty="0">
                <a:solidFill>
                  <a:srgbClr val="FFC000"/>
                </a:solidFill>
              </a:rPr>
              <a:t>4.2.3. Не размещать сведения, составляющие государственную и иную охраняемую федеральным законом тайну, служебную информацию, ставшую известной в связи с исполнением должностных обязанностей, а равно любую иную информацию, публикация которой в сервисах повлечет или может повлечь негативные последствия для муниципальных служащих и органов местного самоуправления.</a:t>
            </a:r>
          </a:p>
          <a:p>
            <a:pPr marL="108000"/>
            <a:r>
              <a:rPr lang="ru-RU" sz="4600" dirty="0">
                <a:solidFill>
                  <a:srgbClr val="FFC000"/>
                </a:solidFill>
              </a:rPr>
              <a:t>4.2.4. Не публиковать и не поддерживать текстовые материалы и фото-, видео-, аудиоматериалы, содержащие критику существующего конституционного строя, институтов публичной власти, а также порочащие честь и достоинство человека, чувства граждан, не приобщаться к группам (сообществам), содержащим такие материалы.</a:t>
            </a:r>
          </a:p>
          <a:p>
            <a:pPr marL="108000"/>
            <a:r>
              <a:rPr lang="ru-RU" sz="4600" dirty="0">
                <a:solidFill>
                  <a:srgbClr val="FFC000"/>
                </a:solidFill>
              </a:rPr>
              <a:t>4.2.5. Не допускать публичные высказывания, суждения, оценки, выражающие неприязненное отношение к отдельным гражданам, социальным (профессиональным) группам.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0262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214291"/>
            <a:ext cx="7772400" cy="838446"/>
          </a:xfrm>
        </p:spPr>
        <p:txBody>
          <a:bodyPr>
            <a:normAutofit fontScale="90000"/>
          </a:bodyPr>
          <a:lstStyle/>
          <a:p>
            <a:r>
              <a:rPr lang="ru-RU" sz="2800" b="1" dirty="0">
                <a:solidFill>
                  <a:srgbClr val="FF0000"/>
                </a:solidFill>
              </a:rPr>
              <a:t>Ответственность за нарушение положений Кодекса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9592" y="1412776"/>
            <a:ext cx="7344816" cy="2125750"/>
          </a:xfrm>
        </p:spPr>
        <p:txBody>
          <a:bodyPr>
            <a:normAutofit fontScale="55000" lnSpcReduction="20000"/>
          </a:bodyPr>
          <a:lstStyle/>
          <a:p>
            <a:r>
              <a:rPr lang="ru-RU" dirty="0">
                <a:solidFill>
                  <a:srgbClr val="FFFF00"/>
                </a:solidFill>
              </a:rPr>
              <a:t>Нарушение муниципальным служащим положений Кодекса подлежит моральному осуждению на заседании соответствующей комиссии по соблюдению требований к служебному поведению муниципальных служащих и урегулированию конфликта интересов, а в случаях, предусмотренных федеральными законами и законами Ханты-Мансийского автономного округа - Югры, нарушение положений Кодекса влечет применение к муниципальному служащему мер юридической ответственности.</a:t>
            </a:r>
            <a:endParaRPr lang="ru-RU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0879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5_book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70BBBFD-AEF8-4896-BBF8-8B04058838E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Шаблон оформления с открытой книгой</Template>
  <TotalTime>227</TotalTime>
  <Words>1686</Words>
  <Application>Microsoft Office PowerPoint</Application>
  <PresentationFormat>Экран (4:3)</PresentationFormat>
  <Paragraphs>90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5_books</vt:lpstr>
      <vt:lpstr> Требования к служебному поведению муниципального служащего </vt:lpstr>
      <vt:lpstr> Нормативные правовые основания </vt:lpstr>
      <vt:lpstr>Ст.14.2 Требования к служебному поведению муниципального служащего Федерального закона от 02.03.2007                   № 25-ФЗ                                     «О муниципальной службе в Российской Федерации»</vt:lpstr>
      <vt:lpstr>Кодекс этики и служебного поведения муниципальных служащих муниципального образования городской округ город Пыть-Ях</vt:lpstr>
      <vt:lpstr>Основные принципы и правила служебного поведения муниципальных служащих</vt:lpstr>
      <vt:lpstr>Основные принципы и правила служебного поведения муниципальных служащих</vt:lpstr>
      <vt:lpstr>Основные принципы и правила служебного поведения муниципальных служащих</vt:lpstr>
      <vt:lpstr>Рекомендательные этические правила служебного поведения муниципальных служащих</vt:lpstr>
      <vt:lpstr>Ответственность за нарушение положений Кодекса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Требования к служебному поведению муниципального служащего</dc:title>
  <dc:subject>Шаблон оформления</dc:subject>
  <dc:creator>Яна Каримова</dc:creator>
  <cp:keywords/>
  <dc:description>Шаблон оформления
Корпорация Майкрософт</dc:description>
  <cp:lastModifiedBy>Яна Каримова</cp:lastModifiedBy>
  <cp:revision>18</cp:revision>
  <dcterms:created xsi:type="dcterms:W3CDTF">2020-06-19T08:09:10Z</dcterms:created>
  <dcterms:modified xsi:type="dcterms:W3CDTF">2020-06-19T11:57:10Z</dcterms:modified>
  <cp:category>Шаблон оформления</cp:category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TC019087019991</vt:lpwstr>
  </property>
</Properties>
</file>