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38"/>
  </p:notesMasterIdLst>
  <p:sldIdLst>
    <p:sldId id="355" r:id="rId2"/>
    <p:sldId id="354" r:id="rId3"/>
    <p:sldId id="353" r:id="rId4"/>
    <p:sldId id="258" r:id="rId5"/>
    <p:sldId id="358" r:id="rId6"/>
    <p:sldId id="364" r:id="rId7"/>
    <p:sldId id="357" r:id="rId8"/>
    <p:sldId id="359" r:id="rId9"/>
    <p:sldId id="366" r:id="rId10"/>
    <p:sldId id="363" r:id="rId11"/>
    <p:sldId id="275" r:id="rId12"/>
    <p:sldId id="365" r:id="rId13"/>
    <p:sldId id="283" r:id="rId14"/>
    <p:sldId id="303" r:id="rId15"/>
    <p:sldId id="304" r:id="rId16"/>
    <p:sldId id="296" r:id="rId17"/>
    <p:sldId id="298" r:id="rId18"/>
    <p:sldId id="300" r:id="rId19"/>
    <p:sldId id="360" r:id="rId20"/>
    <p:sldId id="361" r:id="rId21"/>
    <p:sldId id="362" r:id="rId22"/>
    <p:sldId id="314" r:id="rId23"/>
    <p:sldId id="316" r:id="rId24"/>
    <p:sldId id="324" r:id="rId25"/>
    <p:sldId id="305" r:id="rId26"/>
    <p:sldId id="306" r:id="rId27"/>
    <p:sldId id="307" r:id="rId28"/>
    <p:sldId id="331" r:id="rId29"/>
    <p:sldId id="332" r:id="rId30"/>
    <p:sldId id="333" r:id="rId31"/>
    <p:sldId id="334" r:id="rId32"/>
    <p:sldId id="337" r:id="rId33"/>
    <p:sldId id="351" r:id="rId34"/>
    <p:sldId id="345" r:id="rId35"/>
    <p:sldId id="269" r:id="rId36"/>
    <p:sldId id="356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5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6562" autoAdjust="0"/>
    <p:restoredTop sz="94660"/>
  </p:normalViewPr>
  <p:slideViewPr>
    <p:cSldViewPr>
      <p:cViewPr>
        <p:scale>
          <a:sx n="72" d="100"/>
          <a:sy n="72" d="100"/>
        </p:scale>
        <p:origin x="-850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116EA9-4438-45D6-B9F4-8062E28F7463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EE836B-FFAB-40B8-A77E-7257B4BD25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608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EE836B-FFAB-40B8-A77E-7257B4BD25F9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279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9352">
        <p:wheel spokes="1"/>
      </p:transition>
    </mc:Choice>
    <mc:Fallback xmlns="">
      <p:transition spd="slow" advClick="0" advTm="9352">
        <p:wheel spokes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9352">
        <p:wheel spokes="1"/>
      </p:transition>
    </mc:Choice>
    <mc:Fallback xmlns="">
      <p:transition spd="slow" advClick="0" advTm="9352">
        <p:wheel spokes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9352">
        <p:wheel spokes="1"/>
      </p:transition>
    </mc:Choice>
    <mc:Fallback xmlns="">
      <p:transition spd="slow" advClick="0" advTm="9352">
        <p:wheel spokes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9352">
        <p:wheel spokes="1"/>
      </p:transition>
    </mc:Choice>
    <mc:Fallback xmlns="">
      <p:transition spd="slow" advClick="0" advTm="9352">
        <p:wheel spokes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9352">
        <p:wheel spokes="1"/>
      </p:transition>
    </mc:Choice>
    <mc:Fallback xmlns="">
      <p:transition spd="slow" advClick="0" advTm="9352">
        <p:wheel spokes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9352">
        <p:wheel spokes="1"/>
      </p:transition>
    </mc:Choice>
    <mc:Fallback xmlns="">
      <p:transition spd="slow" advClick="0" advTm="9352">
        <p:wheel spokes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9352">
        <p:wheel spokes="1"/>
      </p:transition>
    </mc:Choice>
    <mc:Fallback xmlns="">
      <p:transition spd="slow" advClick="0" advTm="9352">
        <p:wheel spokes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9352">
        <p:wheel spokes="1"/>
      </p:transition>
    </mc:Choice>
    <mc:Fallback xmlns="">
      <p:transition spd="slow" advClick="0" advTm="9352">
        <p:wheel spokes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9352">
        <p:wheel spokes="1"/>
      </p:transition>
    </mc:Choice>
    <mc:Fallback xmlns="">
      <p:transition spd="slow" advClick="0" advTm="9352">
        <p:wheel spokes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9352">
        <p:wheel spokes="1"/>
      </p:transition>
    </mc:Choice>
    <mc:Fallback xmlns="">
      <p:transition spd="slow" advClick="0" advTm="9352">
        <p:wheel spokes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9352">
        <p:wheel spokes="1"/>
      </p:transition>
    </mc:Choice>
    <mc:Fallback xmlns="">
      <p:transition spd="slow" advClick="0" advTm="9352">
        <p:wheel spokes="1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slow" p14:dur="6250" advClick="0" advTm="9352">
        <p:wheel spokes="1"/>
      </p:transition>
    </mc:Choice>
    <mc:Fallback xmlns="">
      <p:transition spd="slow" advClick="0" advTm="9352">
        <p:wheel spokes="1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3.jp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if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tif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tif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tif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Голос Левитана - Окончание Сталинградской битвы_(audiohunter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99592" y="5229200"/>
            <a:ext cx="609600" cy="609600"/>
          </a:xfrm>
          <a:prstGeom prst="rect">
            <a:avLst/>
          </a:prstGeom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765774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2533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30195">
        <p14:glitter pattern="hexagon"/>
      </p:transition>
    </mc:Choice>
    <mc:Fallback xmlns="">
      <p:transition spd="slow" advClick="0" advTm="301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67" y="620688"/>
            <a:ext cx="8808597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2533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7281">
        <p15:prstTrans prst="fracture"/>
      </p:transition>
    </mc:Choice>
    <mc:Fallback>
      <p:transition spd="slow" advClick="0" advTm="728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68" y="260648"/>
            <a:ext cx="8408934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2533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7750">
        <p15:prstTrans prst="pageCurlDouble"/>
      </p:transition>
    </mc:Choice>
    <mc:Fallback>
      <p:transition spd="slow" advClick="0" advTm="7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067944" y="620688"/>
            <a:ext cx="4618856" cy="57606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</a:rPr>
              <a:t>Как трудно было умирать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солдатам, помнящим о долге,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в том самом городе на Волге —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глаза навеки закрывать.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Как страшно было умирать: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давно оставлена граница,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а огневая колесница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войны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еще ни шагу вспять...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Как горько было умирать: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"Чем ты подкошена, Россия?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Чужою силой иль бессильем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своим?" — им так хотелось знать.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А пуще им хотелось знать,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солдатам, помнящим о долге,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чем битва кончится на Волге, 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чтоб легче было умирать...</a:t>
            </a:r>
          </a:p>
        </p:txBody>
      </p:sp>
      <p:pic>
        <p:nvPicPr>
          <p:cNvPr id="5" name="Picture 2" descr="C:\Documents and Settings\Admin\Рабочий стол\stalingrad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3578696" cy="2398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Admin\Рабочий стол\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3140968"/>
            <a:ext cx="3541377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154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5976">
        <p15:prstTrans prst="crush"/>
      </p:transition>
    </mc:Choice>
    <mc:Fallback>
      <p:transition spd="slow" advClick="0" advTm="59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Сталинград\Рисунок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49080"/>
            <a:ext cx="2335212" cy="122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45" y="404664"/>
            <a:ext cx="8890742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841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687">
        <p:checker/>
      </p:transition>
    </mc:Choice>
    <mc:Fallback xmlns="">
      <p:transition spd="slow" advClick="0" advTm="4687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605147"/>
            <a:ext cx="4032448" cy="288032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4176464" cy="334449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932040" y="764704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Он с воздуха разнесен,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Обстрелом с земли изувечен,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Разгромлен... И все-таки он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Незыблем, прекрасен и вечен. 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</a:b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Мы любим наш город таким —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Суровым, бесстрашным и твердым,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Разбитым, сгоревшим, ночным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И все-таки светлым-и гордым. 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</a:b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Словам не изменим своим,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Пусть бой беспощаден и страшен.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Наш город! Ты будешь таким —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Просторным, прозрачным, живым,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Прекрасным, как в памяти нашей.</a:t>
            </a:r>
            <a:endParaRPr lang="ru-RU" b="0" i="0" dirty="0">
              <a:solidFill>
                <a:srgbClr val="002060"/>
              </a:solidFill>
              <a:effectLst/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4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748">
        <p14:ripple/>
      </p:transition>
    </mc:Choice>
    <mc:Fallback xmlns="">
      <p:transition spd="slow" advClick="0" advTm="374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8192911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5124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4624">
        <p15:prstTrans prst="airplane"/>
      </p:transition>
    </mc:Choice>
    <mc:Fallback>
      <p:transition spd="slow" advClick="0" advTm="462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lyube-stalingra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5536" y="5949279"/>
            <a:ext cx="609600" cy="609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81" y="492316"/>
            <a:ext cx="8776907" cy="545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55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0727">
        <p:wheel spokes="1"/>
      </p:transition>
    </mc:Choice>
    <mc:Fallback xmlns="">
      <p:transition spd="slow" advClick="0" advTm="20727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6"/>
        <p14:pauseEvt time="2334" objId="6"/>
        <p14:seekEvt time="2334" objId="6" seek="2315"/>
        <p14:resumeEvt time="2550" objId="6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33642"/>
            <a:ext cx="4906112" cy="40442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356992"/>
            <a:ext cx="4906543" cy="34108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932040" y="778461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Сталинград, Сталинград – полоса из преград. Там отпор мы врагу всё же дали.</a:t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Сталинград, Сталинград. Ты - Герой наш солдат! На груди ордена и медали.</a:t>
            </a:r>
          </a:p>
        </p:txBody>
      </p:sp>
    </p:spTree>
    <p:extLst>
      <p:ext uri="{BB962C8B-B14F-4D97-AF65-F5344CB8AC3E}">
        <p14:creationId xmlns:p14="http://schemas.microsoft.com/office/powerpoint/2010/main" val="64428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4601">
        <p:wheel spokes="1"/>
      </p:transition>
    </mc:Choice>
    <mc:Fallback xmlns="">
      <p:transition spd="slow" advClick="0" advTm="4601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74736"/>
            <a:ext cx="4285280" cy="279005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661935"/>
            <a:ext cx="4285280" cy="293541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932040" y="1700808"/>
            <a:ext cx="40324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Открытые степному ветру,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Дома разбитые стоят.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На шестьдесят два километра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В длину раскинут Сталинград.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Как будто он на Волге синей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В цепь развернулся, принял бой,</a:t>
            </a:r>
            <a:endParaRPr lang="ru-RU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Встал фронтом поперёк России </a:t>
            </a:r>
            <a:r>
              <a:rPr lang="ru-RU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–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И </a:t>
            </a:r>
            <a:r>
              <a:rPr lang="ru-RU" dirty="0">
                <a:solidFill>
                  <a:srgbClr val="002060"/>
                </a:solidFill>
                <a:latin typeface="helvetica" panose="020B0604020202020204" pitchFamily="34" charset="0"/>
              </a:rPr>
              <a:t>всю её прикрыл собой.</a:t>
            </a:r>
            <a:endParaRPr lang="ru-RU" b="0" i="0" dirty="0">
              <a:solidFill>
                <a:srgbClr val="002060"/>
              </a:solidFill>
              <a:effectLst/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92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851">
        <p14:shred/>
      </p:transition>
    </mc:Choice>
    <mc:Fallback xmlns="">
      <p:transition spd="slow" advClick="0" advTm="785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051720" y="483209"/>
            <a:ext cx="7092280" cy="54661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1800" b="1" dirty="0" err="1">
                <a:solidFill>
                  <a:srgbClr val="FF0000"/>
                </a:solidFill>
              </a:rPr>
              <a:t>Сталингра́дская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би́тва</a:t>
            </a:r>
            <a:r>
              <a:rPr lang="ru-RU" sz="1800" b="1" dirty="0">
                <a:solidFill>
                  <a:srgbClr val="FF0000"/>
                </a:solidFill>
              </a:rPr>
              <a:t> (17 июля 1942— 2 февраля 1943)</a:t>
            </a:r>
            <a:r>
              <a:rPr lang="ru-RU" sz="1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 — </a:t>
            </a:r>
            <a:r>
              <a:rPr lang="ru-RU" sz="1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боевые </a:t>
            </a:r>
            <a:r>
              <a:rPr lang="ru-RU" sz="1800" b="1" dirty="0" smtClean="0">
                <a:solidFill>
                  <a:schemeClr val="tx1"/>
                </a:solidFill>
              </a:rPr>
              <a:t>действия </a:t>
            </a:r>
            <a:r>
              <a:rPr lang="ru-RU" sz="1800" b="1" dirty="0">
                <a:solidFill>
                  <a:schemeClr val="tx1"/>
                </a:solidFill>
              </a:rPr>
              <a:t>советских войск по обороне города Сталинграда и разгрому крупной стратегической немецкой группировки в междуречье Дона и Волги в ходе Великой Отечественной войны.</a:t>
            </a:r>
          </a:p>
          <a:p>
            <a:pPr marL="0" indent="0">
              <a:buNone/>
            </a:pPr>
            <a:r>
              <a:rPr lang="ru-RU" sz="1800" b="1" dirty="0">
                <a:solidFill>
                  <a:schemeClr val="tx1"/>
                </a:solidFill>
              </a:rPr>
              <a:t>Является крупнейшей сухопутной битвой в ходе Второй мировой войны, которая наряду со сражением на Курской дуге стала переломным моментом в ходе военных действий, после которых немецкие войска окончательно потеряли стратегическую </a:t>
            </a:r>
            <a:r>
              <a:rPr lang="ru-RU" sz="1800" b="1" dirty="0" smtClean="0">
                <a:solidFill>
                  <a:schemeClr val="tx1"/>
                </a:solidFill>
              </a:rPr>
              <a:t>инициативу</a:t>
            </a:r>
            <a:r>
              <a:rPr lang="ru-RU" sz="2400" b="1" dirty="0" smtClean="0">
                <a:solidFill>
                  <a:schemeClr val="tx1"/>
                </a:solidFill>
              </a:rPr>
              <a:t>.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По </a:t>
            </a:r>
            <a:r>
              <a:rPr lang="ru-RU" sz="2400" b="1" dirty="0">
                <a:solidFill>
                  <a:srgbClr val="FF0000"/>
                </a:solidFill>
              </a:rPr>
              <a:t>приблизительным подсчётам, суммарные потери обеих сторон в этом сражении превышают два миллиона человек</a:t>
            </a:r>
            <a:r>
              <a:rPr lang="ru-RU" sz="1600" b="1" dirty="0">
                <a:solidFill>
                  <a:srgbClr val="FF0000"/>
                </a:solidFill>
              </a:rPr>
              <a:t>.</a:t>
            </a:r>
            <a:r>
              <a:rPr lang="ru-RU" sz="1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1800" b="1" dirty="0">
                <a:solidFill>
                  <a:schemeClr val="tx1"/>
                </a:solidFill>
              </a:rPr>
              <a:t>Державы Оси потеряли большое количество людей и вооружений и впоследствии не смогли полностью </a:t>
            </a:r>
            <a:r>
              <a:rPr lang="en-US" sz="1800" b="1" dirty="0" smtClean="0">
                <a:solidFill>
                  <a:schemeClr val="tx1"/>
                </a:solidFill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</a:rPr>
              <a:t>оправиться </a:t>
            </a:r>
            <a:r>
              <a:rPr lang="ru-RU" sz="1800" b="1" dirty="0">
                <a:solidFill>
                  <a:schemeClr val="tx1"/>
                </a:solidFill>
              </a:rPr>
              <a:t>от поражения.</a:t>
            </a:r>
          </a:p>
          <a:p>
            <a:pPr marL="0" indent="0">
              <a:buNone/>
            </a:pPr>
            <a:r>
              <a:rPr lang="ru-RU" sz="1800" b="1" dirty="0">
                <a:solidFill>
                  <a:schemeClr val="tx1"/>
                </a:solidFill>
              </a:rPr>
              <a:t>Для Советского Союза, который также понёс большие потери в ходе сражения, победа в Сталинградской битве положила «начало массовому изгнанию захватчиков с советской земли», за которым последовали освобождение оккупированных территорий Европы и окончательная победа над Третьим рейхом в 1945 году.</a:t>
            </a:r>
          </a:p>
        </p:txBody>
      </p:sp>
      <p:pic>
        <p:nvPicPr>
          <p:cNvPr id="6147" name="Picture 3" descr="C:\Documents and Settings\Admin\Рабочий стол\война\1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187220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159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684">
        <p14:vortex dir="r"/>
      </p:transition>
    </mc:Choice>
    <mc:Fallback xmlns="">
      <p:transition spd="slow" advClick="0" advTm="96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332656"/>
            <a:ext cx="900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</a:rPr>
              <a:t>Жители города </a:t>
            </a:r>
            <a:r>
              <a:rPr lang="ru-RU" sz="2800" b="1" i="1" dirty="0" err="1" smtClean="0">
                <a:solidFill>
                  <a:srgbClr val="FF0000"/>
                </a:solidFill>
              </a:rPr>
              <a:t>Пыть-Яха</a:t>
            </a:r>
            <a:r>
              <a:rPr lang="ru-RU" sz="2800" b="1" i="1" dirty="0" smtClean="0">
                <a:solidFill>
                  <a:srgbClr val="FF0000"/>
                </a:solidFill>
              </a:rPr>
              <a:t>, воевавшие за Сталинград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1024285"/>
            <a:ext cx="2527442" cy="189558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997479"/>
            <a:ext cx="2563184" cy="192238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3167" y="996227"/>
            <a:ext cx="2564853" cy="192364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50" y="3149034"/>
            <a:ext cx="2654545" cy="199090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5855" y="3143095"/>
            <a:ext cx="2503829" cy="187787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1854" y="3143095"/>
            <a:ext cx="2533506" cy="190013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75855" y="5148712"/>
            <a:ext cx="2279050" cy="1709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0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3331">
        <p:wheel spokes="1"/>
      </p:transition>
    </mc:Choice>
    <mc:Fallback xmlns="">
      <p:transition spd="slow" advClick="0" advTm="3331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116632"/>
            <a:ext cx="8003232" cy="103894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Хлевовой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Семён Леонтьевич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6393191"/>
              </p:ext>
            </p:extLst>
          </p:nvPr>
        </p:nvGraphicFramePr>
        <p:xfrm>
          <a:off x="2483768" y="1196752"/>
          <a:ext cx="3334712" cy="4835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8" r:id="rId3" imgW="5420482" imgH="7857143" progId="">
                  <p:embed/>
                </p:oleObj>
              </mc:Choice>
              <mc:Fallback>
                <p:oleObj r:id="rId3" imgW="5420482" imgH="7857143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3768" y="1196752"/>
                        <a:ext cx="3334712" cy="48350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9653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829">
        <p:checker/>
      </p:transition>
    </mc:Choice>
    <mc:Fallback xmlns="">
      <p:transition spd="slow" advClick="0" advTm="2829">
        <p:checker/>
      </p:transition>
    </mc:Fallback>
  </mc:AlternateContent>
  <p:timing>
    <p:tnLst>
      <p:par>
        <p:cTn id="1" dur="indefinite" restart="never" nodeType="tmRoot"/>
      </p:par>
    </p:tn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5907360"/>
          </a:xfrm>
        </p:spPr>
        <p:txBody>
          <a:bodyPr>
            <a:normAutofit/>
          </a:bodyPr>
          <a:lstStyle/>
          <a:p>
            <a:r>
              <a:rPr lang="ru-RU" dirty="0" err="1" smtClean="0">
                <a:solidFill>
                  <a:srgbClr val="002060"/>
                </a:solidFill>
              </a:rPr>
              <a:t>Хлевовой</a:t>
            </a:r>
            <a:r>
              <a:rPr lang="ru-RU" dirty="0" smtClean="0">
                <a:solidFill>
                  <a:srgbClr val="002060"/>
                </a:solidFill>
              </a:rPr>
              <a:t> С.Л. Родился 10 мая 1918 года в городе Луганске, Украина. По окончанию школы поступил в </a:t>
            </a:r>
            <a:r>
              <a:rPr lang="ru-RU" dirty="0" err="1" smtClean="0">
                <a:solidFill>
                  <a:srgbClr val="002060"/>
                </a:solidFill>
              </a:rPr>
              <a:t>Ворошиловградский</a:t>
            </a:r>
            <a:r>
              <a:rPr lang="ru-RU" dirty="0" smtClean="0">
                <a:solidFill>
                  <a:srgbClr val="002060"/>
                </a:solidFill>
              </a:rPr>
              <a:t> машиностроительный техникум. В 1938 году начал учебу в Ленинградском автодорожном институте. В  1941г.- по комсомольскому набору был направлен в Ленинградское артиллерийское техническое учебное заведение. После успешного окончания курсов в мае 1941 года прикомандирован в 186-ому истребительскому  противотанковому полку в город Житомир. В составе этого полка оборонял от врагов Киева. </a:t>
            </a:r>
            <a:r>
              <a:rPr lang="ru-RU" dirty="0" err="1" smtClean="0">
                <a:solidFill>
                  <a:srgbClr val="002060"/>
                </a:solidFill>
              </a:rPr>
              <a:t>Хлевовой</a:t>
            </a:r>
            <a:r>
              <a:rPr lang="ru-RU" dirty="0" smtClean="0">
                <a:solidFill>
                  <a:srgbClr val="002060"/>
                </a:solidFill>
              </a:rPr>
              <a:t> С.Л. – участник ВОВ воевавший с первого до последнего дня.  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698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6812">
        <p15:prstTrans prst="pageCurlDouble"/>
      </p:transition>
    </mc:Choice>
    <mc:Fallback>
      <p:transition spd="slow" advClick="0" advTm="681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54732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   </a:t>
            </a:r>
            <a:r>
              <a:rPr lang="ru-RU" b="1" dirty="0" smtClean="0">
                <a:solidFill>
                  <a:srgbClr val="002060"/>
                </a:solidFill>
              </a:rPr>
              <a:t>Войны: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С 22.06.1941г. по 02.1942 г.- Южный фронт, артиллерийский техник;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С 02.1942г. по 03.1943 г. – Сталинградский фронт, начальник артиллерийского снабжения;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С 03.1943 г. по 06.1943 г. – Степной Воронежский фронт, начальник артиллерийского вооружения;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С 06.1943 </a:t>
            </a:r>
            <a:r>
              <a:rPr lang="ru-RU" b="1" smtClean="0">
                <a:solidFill>
                  <a:srgbClr val="002060"/>
                </a:solidFill>
              </a:rPr>
              <a:t>г. по </a:t>
            </a:r>
            <a:r>
              <a:rPr lang="ru-RU" b="1" dirty="0" smtClean="0">
                <a:solidFill>
                  <a:srgbClr val="002060"/>
                </a:solidFill>
              </a:rPr>
              <a:t>09.05.1945 г. – 2-ой Украинский фронт, помощник начальника 3 отделения.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246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653">
        <p14:switch dir="r"/>
      </p:transition>
    </mc:Choice>
    <mc:Fallback xmlns="">
      <p:transition spd="slow" advClick="0" advTm="365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\Рабочий стол\Выставка\Хлевовой\Фотографии\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5"/>
            <a:ext cx="4246931" cy="597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76056" y="673351"/>
            <a:ext cx="381642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rgbClr val="002060"/>
                </a:solidFill>
              </a:rPr>
              <a:t>Он опустился на станину,</a:t>
            </a:r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i="1" dirty="0">
                <a:solidFill>
                  <a:srgbClr val="002060"/>
                </a:solidFill>
              </a:rPr>
              <a:t>Едва земли утихла дрожь.</a:t>
            </a:r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i="1" dirty="0">
                <a:solidFill>
                  <a:srgbClr val="002060"/>
                </a:solidFill>
              </a:rPr>
              <a:t>Дым заволакивал долину,</a:t>
            </a:r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i="1" dirty="0">
                <a:solidFill>
                  <a:srgbClr val="002060"/>
                </a:solidFill>
              </a:rPr>
              <a:t>Ложился копотью на рожь.</a:t>
            </a:r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i="1" dirty="0">
                <a:solidFill>
                  <a:srgbClr val="002060"/>
                </a:solidFill>
              </a:rPr>
              <a:t> </a:t>
            </a:r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i="1" dirty="0">
                <a:solidFill>
                  <a:srgbClr val="002060"/>
                </a:solidFill>
              </a:rPr>
              <a:t>На гильзе солнце заиграло.</a:t>
            </a:r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i="1" dirty="0">
                <a:solidFill>
                  <a:srgbClr val="002060"/>
                </a:solidFill>
              </a:rPr>
              <a:t>Да было слышно в тишине,</a:t>
            </a:r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i="1" dirty="0">
                <a:solidFill>
                  <a:srgbClr val="002060"/>
                </a:solidFill>
              </a:rPr>
              <a:t>Как пламя </a:t>
            </a:r>
            <a:r>
              <a:rPr lang="ru-RU" sz="2000" b="1" i="1" dirty="0" smtClean="0">
                <a:solidFill>
                  <a:srgbClr val="002060"/>
                </a:solidFill>
              </a:rPr>
              <a:t>танки дожирало</a:t>
            </a:r>
            <a:r>
              <a:rPr lang="ru-RU" sz="2000" b="1" i="1" dirty="0">
                <a:solidFill>
                  <a:srgbClr val="002060"/>
                </a:solidFill>
              </a:rPr>
              <a:t>,</a:t>
            </a:r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i="1" dirty="0">
                <a:solidFill>
                  <a:srgbClr val="002060"/>
                </a:solidFill>
              </a:rPr>
              <a:t>Гудя на вспученной броне.</a:t>
            </a:r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i="1" dirty="0">
                <a:solidFill>
                  <a:srgbClr val="002060"/>
                </a:solidFill>
              </a:rPr>
              <a:t> </a:t>
            </a:r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i="1" dirty="0">
                <a:solidFill>
                  <a:srgbClr val="002060"/>
                </a:solidFill>
              </a:rPr>
              <a:t>Заглохли навсегда моторы.</a:t>
            </a:r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i="1" dirty="0">
                <a:solidFill>
                  <a:srgbClr val="002060"/>
                </a:solidFill>
              </a:rPr>
              <a:t>А он сидел и жив, и цел,</a:t>
            </a:r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i="1" dirty="0">
                <a:solidFill>
                  <a:srgbClr val="002060"/>
                </a:solidFill>
              </a:rPr>
              <a:t>Уже забыв про </a:t>
            </a:r>
            <a:r>
              <a:rPr lang="ru-RU" sz="2000" b="1" i="1" dirty="0" smtClean="0">
                <a:solidFill>
                  <a:srgbClr val="002060"/>
                </a:solidFill>
              </a:rPr>
              <a:t>танк, который</a:t>
            </a:r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i="1" dirty="0">
                <a:solidFill>
                  <a:srgbClr val="002060"/>
                </a:solidFill>
              </a:rPr>
              <a:t>Поймал в мутнеющий прицел.</a:t>
            </a:r>
            <a:endParaRPr lang="ru-RU" sz="2000" b="1" dirty="0">
              <a:solidFill>
                <a:srgbClr val="002060"/>
              </a:solidFill>
            </a:endParaRPr>
          </a:p>
          <a:p>
            <a:endParaRPr lang="ru-RU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88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175">
        <p14:flip dir="r"/>
      </p:transition>
    </mc:Choice>
    <mc:Fallback xmlns="">
      <p:transition spd="slow" advClick="0" advTm="51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2750465"/>
              </p:ext>
            </p:extLst>
          </p:nvPr>
        </p:nvGraphicFramePr>
        <p:xfrm>
          <a:off x="755576" y="523623"/>
          <a:ext cx="7772260" cy="53285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07" r:id="rId3" imgW="11155332" imgH="7438095" progId="">
                  <p:embed/>
                </p:oleObj>
              </mc:Choice>
              <mc:Fallback>
                <p:oleObj r:id="rId3" imgW="11155332" imgH="7438095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523623"/>
                        <a:ext cx="7772260" cy="53285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331640" y="5877272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Хлевовой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С.Л. (второй слева) на встрече в Правительстве </a:t>
            </a:r>
            <a:r>
              <a:rPr lang="ru-RU" b="1" dirty="0" smtClean="0">
                <a:solidFill>
                  <a:srgbClr val="002060"/>
                </a:solidFill>
              </a:rPr>
              <a:t>ХМАО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87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101">
        <p:wheel spokes="1"/>
      </p:transition>
    </mc:Choice>
    <mc:Fallback xmlns="">
      <p:transition spd="slow" advClick="0" advTm="2101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4225163"/>
              </p:ext>
            </p:extLst>
          </p:nvPr>
        </p:nvGraphicFramePr>
        <p:xfrm>
          <a:off x="899592" y="404664"/>
          <a:ext cx="7599558" cy="51125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53" r:id="rId3" imgW="11247619" imgH="7342857" progId="">
                  <p:embed/>
                </p:oleObj>
              </mc:Choice>
              <mc:Fallback>
                <p:oleObj r:id="rId3" imgW="11247619" imgH="7342857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404664"/>
                        <a:ext cx="7599558" cy="51125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547664" y="5589240"/>
            <a:ext cx="6912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002060"/>
                </a:solidFill>
              </a:rPr>
              <a:t>Хлевовой</a:t>
            </a:r>
            <a:r>
              <a:rPr lang="ru-RU" b="1" dirty="0">
                <a:solidFill>
                  <a:srgbClr val="002060"/>
                </a:solidFill>
              </a:rPr>
              <a:t> С.Л. передает кортик полковника Советской Армии </a:t>
            </a:r>
            <a:r>
              <a:rPr lang="ru-RU" b="1" dirty="0" smtClean="0">
                <a:solidFill>
                  <a:srgbClr val="002060"/>
                </a:solidFill>
              </a:rPr>
              <a:t>старшему </a:t>
            </a:r>
            <a:r>
              <a:rPr lang="ru-RU" b="1" dirty="0">
                <a:solidFill>
                  <a:srgbClr val="002060"/>
                </a:solidFill>
              </a:rPr>
              <a:t>внуку </a:t>
            </a:r>
            <a:r>
              <a:rPr lang="ru-RU" b="1" dirty="0" smtClean="0">
                <a:solidFill>
                  <a:srgbClr val="002060"/>
                </a:solidFill>
              </a:rPr>
              <a:t>Алексею</a:t>
            </a:r>
            <a:r>
              <a:rPr lang="ru-RU" b="1" dirty="0">
                <a:solidFill>
                  <a:srgbClr val="002060"/>
                </a:solidFill>
              </a:rPr>
              <a:t>,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Пыть-Ях</a:t>
            </a:r>
            <a:r>
              <a:rPr lang="ru-RU" b="1" dirty="0">
                <a:solidFill>
                  <a:srgbClr val="002060"/>
                </a:solidFill>
              </a:rPr>
              <a:t>, 1998 </a:t>
            </a:r>
          </a:p>
        </p:txBody>
      </p:sp>
    </p:spTree>
    <p:extLst>
      <p:ext uri="{BB962C8B-B14F-4D97-AF65-F5344CB8AC3E}">
        <p14:creationId xmlns:p14="http://schemas.microsoft.com/office/powerpoint/2010/main" val="67932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791">
        <p14:shred/>
      </p:transition>
    </mc:Choice>
    <mc:Fallback xmlns="">
      <p:transition spd="slow" advClick="0" advTm="479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Admin\Рабочий стол\Выставка\Агибалов\Фото\фото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64" y="970251"/>
            <a:ext cx="6785472" cy="4917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55497" y="260648"/>
            <a:ext cx="72330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err="1" smtClean="0">
                <a:solidFill>
                  <a:srgbClr val="002060"/>
                </a:solidFill>
              </a:rPr>
              <a:t>Агибалов</a:t>
            </a:r>
            <a:r>
              <a:rPr lang="ru-RU" sz="4800" dirty="0" smtClean="0">
                <a:solidFill>
                  <a:srgbClr val="002060"/>
                </a:solidFill>
              </a:rPr>
              <a:t> Петр Федорович</a:t>
            </a:r>
            <a:endParaRPr lang="ru-RU" sz="4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62369"/>
      </p:ext>
    </p:extLst>
  </p:cSld>
  <p:clrMapOvr>
    <a:masterClrMapping/>
  </p:clrMapOvr>
  <p:transition spd="slow" advClick="0" advTm="4517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280920" cy="6073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	</a:t>
            </a:r>
            <a:r>
              <a:rPr lang="ru-RU" sz="2000" dirty="0" err="1" smtClean="0">
                <a:solidFill>
                  <a:srgbClr val="002060"/>
                </a:solidFill>
              </a:rPr>
              <a:t>Агибалов</a:t>
            </a:r>
            <a:r>
              <a:rPr lang="ru-RU" sz="2000" dirty="0" smtClean="0">
                <a:solidFill>
                  <a:srgbClr val="002060"/>
                </a:solidFill>
              </a:rPr>
              <a:t> Петр Федорович родился </a:t>
            </a:r>
            <a:r>
              <a:rPr lang="ru-RU" sz="2000" dirty="0">
                <a:solidFill>
                  <a:srgbClr val="002060"/>
                </a:solidFill>
              </a:rPr>
              <a:t>22 июня  1922  </a:t>
            </a:r>
            <a:r>
              <a:rPr lang="ru-RU" sz="2000" dirty="0" smtClean="0">
                <a:solidFill>
                  <a:srgbClr val="002060"/>
                </a:solidFill>
              </a:rPr>
              <a:t>года. В </a:t>
            </a:r>
            <a:r>
              <a:rPr lang="ru-RU" sz="2000" dirty="0">
                <a:solidFill>
                  <a:srgbClr val="002060"/>
                </a:solidFill>
              </a:rPr>
              <a:t>1940 году был призван на службу в Красную армию. </a:t>
            </a:r>
            <a:r>
              <a:rPr lang="ru-RU" sz="2000" dirty="0" smtClean="0">
                <a:solidFill>
                  <a:srgbClr val="002060"/>
                </a:solidFill>
              </a:rPr>
              <a:t>Служить </a:t>
            </a:r>
            <a:r>
              <a:rPr lang="ru-RU" sz="2000" dirty="0">
                <a:solidFill>
                  <a:srgbClr val="002060"/>
                </a:solidFill>
              </a:rPr>
              <a:t>отправили на Кавказ. 1 мая 1941 года принял присягу в 256 горно- артиллерийском полку </a:t>
            </a:r>
            <a:r>
              <a:rPr lang="ru-RU" sz="2000" dirty="0" err="1">
                <a:solidFill>
                  <a:srgbClr val="002060"/>
                </a:solidFill>
              </a:rPr>
              <a:t>г.Батуми</a:t>
            </a:r>
            <a:r>
              <a:rPr lang="ru-RU" sz="2000" dirty="0">
                <a:solidFill>
                  <a:srgbClr val="002060"/>
                </a:solidFill>
              </a:rPr>
              <a:t>.        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 	В </a:t>
            </a:r>
            <a:r>
              <a:rPr lang="ru-RU" sz="2000" dirty="0">
                <a:solidFill>
                  <a:srgbClr val="002060"/>
                </a:solidFill>
              </a:rPr>
              <a:t>августе 1941 года получил боевое крещение в Крыму в составе 40 армий 394 стрелковой дивизии в должности разведчика. С боями защищал Таманский полуостров, отступая от армии фашистских захватчиков «Эдельвейс», сформированной с альпинистов, прошёл </a:t>
            </a:r>
            <a:r>
              <a:rPr lang="ru-RU" sz="2000" dirty="0" err="1">
                <a:solidFill>
                  <a:srgbClr val="002060"/>
                </a:solidFill>
              </a:rPr>
              <a:t>Марухский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Клухорский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Нахарский</a:t>
            </a:r>
            <a:r>
              <a:rPr lang="ru-RU" sz="2000" dirty="0">
                <a:solidFill>
                  <a:srgbClr val="002060"/>
                </a:solidFill>
              </a:rPr>
              <a:t>, Ангарский перевалы. В бою за </a:t>
            </a:r>
            <a:r>
              <a:rPr lang="ru-RU" sz="2000" dirty="0" err="1">
                <a:solidFill>
                  <a:srgbClr val="002060"/>
                </a:solidFill>
              </a:rPr>
              <a:t>Клухорский</a:t>
            </a:r>
            <a:r>
              <a:rPr lang="ru-RU" sz="2000" dirty="0">
                <a:solidFill>
                  <a:srgbClr val="002060"/>
                </a:solidFill>
              </a:rPr>
              <a:t> перевал получил первое ранение. </a:t>
            </a:r>
            <a:r>
              <a:rPr lang="ru-RU" sz="2000" dirty="0" smtClean="0">
                <a:solidFill>
                  <a:srgbClr val="002060"/>
                </a:solidFill>
              </a:rPr>
              <a:t>После </a:t>
            </a:r>
            <a:r>
              <a:rPr lang="ru-RU" sz="2000" dirty="0">
                <a:solidFill>
                  <a:srgbClr val="002060"/>
                </a:solidFill>
              </a:rPr>
              <a:t>переломной в войне Сталинградской битвы, в 1943 году полк Петра Фёдоровича повернули в направлении Краснодарского края. Его дивизией были освобождены г. Горячий Ключ, станица </a:t>
            </a:r>
            <a:r>
              <a:rPr lang="ru-RU" sz="2000" dirty="0" err="1">
                <a:solidFill>
                  <a:srgbClr val="002060"/>
                </a:solidFill>
              </a:rPr>
              <a:t>Абинская</a:t>
            </a:r>
            <a:r>
              <a:rPr lang="ru-RU" sz="2000" dirty="0">
                <a:solidFill>
                  <a:srgbClr val="002060"/>
                </a:solidFill>
              </a:rPr>
              <a:t>. Служа в разведке Степного фронта, Петр Федорович освобождал </a:t>
            </a:r>
            <a:r>
              <a:rPr lang="ru-RU" sz="2000" dirty="0" err="1">
                <a:solidFill>
                  <a:srgbClr val="002060"/>
                </a:solidFill>
              </a:rPr>
              <a:t>г.Шахты</a:t>
            </a:r>
            <a:r>
              <a:rPr lang="ru-RU" sz="2000" dirty="0">
                <a:solidFill>
                  <a:srgbClr val="002060"/>
                </a:solidFill>
              </a:rPr>
              <a:t> Донецкой области, </a:t>
            </a:r>
            <a:r>
              <a:rPr lang="ru-RU" sz="2000" dirty="0" err="1">
                <a:solidFill>
                  <a:srgbClr val="002060"/>
                </a:solidFill>
              </a:rPr>
              <a:t>г.Кривой</a:t>
            </a:r>
            <a:r>
              <a:rPr lang="ru-RU" sz="2000" dirty="0">
                <a:solidFill>
                  <a:srgbClr val="002060"/>
                </a:solidFill>
              </a:rPr>
              <a:t> Рог, принимал участие в форсировании Днепра возле </a:t>
            </a:r>
            <a:r>
              <a:rPr lang="ru-RU" sz="2000" dirty="0" err="1">
                <a:solidFill>
                  <a:srgbClr val="002060"/>
                </a:solidFill>
              </a:rPr>
              <a:t>ст.Тарановка</a:t>
            </a:r>
            <a:r>
              <a:rPr lang="ru-RU" sz="2000" dirty="0">
                <a:solidFill>
                  <a:srgbClr val="002060"/>
                </a:solidFill>
              </a:rPr>
              <a:t>, что на Украине. С боями разведчиком освобождал Молдавию, Болгарию, Югославию. День Победы встретил в Македонии.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           За мужество и отвагу в боях был награжден медалью «За Отвагу», «За Победу над Германией», «За оборону Кавказа».</a:t>
            </a:r>
          </a:p>
        </p:txBody>
      </p:sp>
    </p:spTree>
    <p:extLst>
      <p:ext uri="{BB962C8B-B14F-4D97-AF65-F5344CB8AC3E}">
        <p14:creationId xmlns:p14="http://schemas.microsoft.com/office/powerpoint/2010/main" val="1133848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9796">
        <p15:prstTrans prst="pageCurlDouble"/>
      </p:transition>
    </mc:Choice>
    <mc:Fallback>
      <p:transition spd="slow" advClick="0" advTm="979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Рабочий стол\Выставка\Агибалов\Фото\фото2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6326"/>
            <a:ext cx="8424936" cy="641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939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228">
        <p:blinds dir="vert"/>
      </p:transition>
    </mc:Choice>
    <mc:Fallback xmlns="">
      <p:transition spd="slow" advClick="0" advTm="2228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\\192.168.85.10\Arhiv\НАТАЛЬЯ\Коллекции документов\Ветеран ВОВ\Афонин 11\Фото\фото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158" y="965030"/>
            <a:ext cx="4442855" cy="491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159604"/>
            <a:ext cx="80665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Афонин</a:t>
            </a:r>
            <a:r>
              <a:rPr lang="ru-RU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Герасим Михайлович</a:t>
            </a:r>
            <a:endParaRPr lang="ru-RU" sz="4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27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4467">
        <p14:switch dir="r"/>
      </p:transition>
    </mc:Choice>
    <mc:Fallback xmlns="">
      <p:transition spd="slow" advClick="0" advTm="446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476672"/>
            <a:ext cx="8928992" cy="6048672"/>
          </a:xfrm>
        </p:spPr>
        <p:txBody>
          <a:bodyPr>
            <a:noAutofit/>
          </a:bodyPr>
          <a:lstStyle/>
          <a:p>
            <a:pPr marL="365760" lvl="1" indent="0">
              <a:buNone/>
            </a:pPr>
            <a:r>
              <a:rPr lang="ru-RU" sz="2100" dirty="0" smtClean="0">
                <a:solidFill>
                  <a:srgbClr val="002060"/>
                </a:solidFill>
              </a:rPr>
              <a:t>     </a:t>
            </a:r>
            <a:r>
              <a:rPr lang="ru-RU" sz="2000" dirty="0" err="1" smtClean="0">
                <a:solidFill>
                  <a:srgbClr val="002060"/>
                </a:solidFill>
              </a:rPr>
              <a:t>Афонин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dirty="0">
                <a:solidFill>
                  <a:srgbClr val="002060"/>
                </a:solidFill>
              </a:rPr>
              <a:t>Герасим  Михайлович родился 10 января 1920  года. В 1940 году призвали в армию. Службу начал в 102 кавалерийском полку маршала Буденного в городе </a:t>
            </a:r>
            <a:r>
              <a:rPr lang="ru-RU" sz="2000" dirty="0" smtClean="0">
                <a:solidFill>
                  <a:srgbClr val="002060"/>
                </a:solidFill>
              </a:rPr>
              <a:t>Волковыске</a:t>
            </a:r>
            <a:r>
              <a:rPr lang="ru-RU" sz="2000" dirty="0">
                <a:solidFill>
                  <a:srgbClr val="002060"/>
                </a:solidFill>
              </a:rPr>
              <a:t>, что в Белоруссии. В первые дни войны полк Герасима Михайловича попал под бомбежку. Была сильная неразбериха, полк практически был разбит. После переформирования полка в 1942 году в составе 1723 военной части </a:t>
            </a:r>
            <a:r>
              <a:rPr lang="ru-RU" sz="2000" dirty="0" smtClean="0">
                <a:solidFill>
                  <a:srgbClr val="002060"/>
                </a:solidFill>
              </a:rPr>
              <a:t>его  направили  </a:t>
            </a:r>
            <a:r>
              <a:rPr lang="ru-RU" sz="2000" dirty="0">
                <a:solidFill>
                  <a:srgbClr val="002060"/>
                </a:solidFill>
              </a:rPr>
              <a:t>на Курскую </a:t>
            </a:r>
            <a:r>
              <a:rPr lang="ru-RU" sz="2000" dirty="0" smtClean="0">
                <a:solidFill>
                  <a:srgbClr val="002060"/>
                </a:solidFill>
              </a:rPr>
              <a:t>дугу, где он </a:t>
            </a:r>
            <a:r>
              <a:rPr lang="ru-RU" sz="2000" dirty="0">
                <a:solidFill>
                  <a:srgbClr val="002060"/>
                </a:solidFill>
              </a:rPr>
              <a:t>принимал участие в боях 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dirty="0">
                <a:solidFill>
                  <a:srgbClr val="002060"/>
                </a:solidFill>
              </a:rPr>
              <a:t>под </a:t>
            </a:r>
            <a:r>
              <a:rPr lang="ru-RU" sz="2000" dirty="0" smtClean="0">
                <a:solidFill>
                  <a:srgbClr val="002060"/>
                </a:solidFill>
              </a:rPr>
              <a:t>легендарной деревней </a:t>
            </a:r>
            <a:r>
              <a:rPr lang="ru-RU" sz="2000" dirty="0">
                <a:solidFill>
                  <a:srgbClr val="002060"/>
                </a:solidFill>
              </a:rPr>
              <a:t>Прохоровка. После освобождения города Курска от полка, в котором служил </a:t>
            </a:r>
            <a:r>
              <a:rPr lang="ru-RU" sz="2000" dirty="0" err="1">
                <a:solidFill>
                  <a:srgbClr val="002060"/>
                </a:solidFill>
              </a:rPr>
              <a:t>Афонин</a:t>
            </a:r>
            <a:r>
              <a:rPr lang="ru-RU" sz="2000" dirty="0">
                <a:solidFill>
                  <a:srgbClr val="002060"/>
                </a:solidFill>
              </a:rPr>
              <a:t>, осталось 34 человека.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           Оставшиеся войска были переброшены </a:t>
            </a:r>
            <a:r>
              <a:rPr lang="ru-RU" sz="2000" dirty="0" smtClean="0">
                <a:solidFill>
                  <a:srgbClr val="002060"/>
                </a:solidFill>
              </a:rPr>
              <a:t>освобождать </a:t>
            </a:r>
            <a:r>
              <a:rPr lang="ru-RU" sz="2000" dirty="0">
                <a:solidFill>
                  <a:srgbClr val="002060"/>
                </a:solidFill>
              </a:rPr>
              <a:t>город Сталинград. </a:t>
            </a:r>
            <a:r>
              <a:rPr lang="ru-RU" sz="2000" dirty="0" smtClean="0">
                <a:solidFill>
                  <a:srgbClr val="002060"/>
                </a:solidFill>
              </a:rPr>
              <a:t>Здесь Герасим Михайлович  </a:t>
            </a:r>
            <a:r>
              <a:rPr lang="ru-RU" sz="2000" dirty="0">
                <a:solidFill>
                  <a:srgbClr val="002060"/>
                </a:solidFill>
              </a:rPr>
              <a:t>получил ранение в плечо. После госпиталя попал на Первый Белорусский фронт под командованием </a:t>
            </a:r>
            <a:r>
              <a:rPr lang="ru-RU" sz="2000" dirty="0" smtClean="0">
                <a:solidFill>
                  <a:srgbClr val="002060"/>
                </a:solidFill>
              </a:rPr>
              <a:t>Георгия Жукова</a:t>
            </a:r>
            <a:r>
              <a:rPr lang="ru-RU" sz="2000" dirty="0">
                <a:solidFill>
                  <a:srgbClr val="002060"/>
                </a:solidFill>
              </a:rPr>
              <a:t>. С боями прошел до Германии. В </a:t>
            </a:r>
            <a:r>
              <a:rPr lang="ru-RU" sz="2000" dirty="0" smtClean="0">
                <a:solidFill>
                  <a:srgbClr val="002060"/>
                </a:solidFill>
              </a:rPr>
              <a:t>сражениях </a:t>
            </a:r>
            <a:r>
              <a:rPr lang="ru-RU" sz="2000" dirty="0">
                <a:solidFill>
                  <a:srgbClr val="002060"/>
                </a:solidFill>
              </a:rPr>
              <a:t>за город Висла 29 апреля 1945 года получил ранение в глаз. Три месяца пролечился в госпитале, после выздоровления получил 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smtClean="0">
                <a:solidFill>
                  <a:srgbClr val="002060"/>
                </a:solidFill>
              </a:rPr>
              <a:t>II </a:t>
            </a:r>
            <a:r>
              <a:rPr lang="ru-RU" sz="2000" dirty="0" smtClean="0">
                <a:solidFill>
                  <a:srgbClr val="002060"/>
                </a:solidFill>
              </a:rPr>
              <a:t>группу </a:t>
            </a:r>
            <a:r>
              <a:rPr lang="ru-RU" sz="2000" dirty="0">
                <a:solidFill>
                  <a:srgbClr val="002060"/>
                </a:solidFill>
              </a:rPr>
              <a:t>инвалидности, </a:t>
            </a:r>
            <a:r>
              <a:rPr lang="ru-RU" sz="2000" dirty="0" smtClean="0">
                <a:solidFill>
                  <a:srgbClr val="002060"/>
                </a:solidFill>
              </a:rPr>
              <a:t> и был </a:t>
            </a:r>
            <a:r>
              <a:rPr lang="ru-RU" sz="2000" dirty="0">
                <a:solidFill>
                  <a:srgbClr val="002060"/>
                </a:solidFill>
              </a:rPr>
              <a:t>комиссован рядовым запаса.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         За мужество и отвагу в боях был награжден медалью «За Победу над Германией</a:t>
            </a:r>
            <a:r>
              <a:rPr lang="ru-RU" sz="2000" dirty="0" smtClean="0">
                <a:solidFill>
                  <a:srgbClr val="002060"/>
                </a:solidFill>
              </a:rPr>
              <a:t>», орденом </a:t>
            </a:r>
            <a:r>
              <a:rPr lang="ru-RU" sz="2000" dirty="0">
                <a:solidFill>
                  <a:srgbClr val="002060"/>
                </a:solidFill>
              </a:rPr>
              <a:t>Отечественной войны , медалью Жукова, юбилейными медалями в честь Дня Победы.  </a:t>
            </a:r>
          </a:p>
        </p:txBody>
      </p:sp>
    </p:spTree>
    <p:extLst>
      <p:ext uri="{BB962C8B-B14F-4D97-AF65-F5344CB8AC3E}">
        <p14:creationId xmlns:p14="http://schemas.microsoft.com/office/powerpoint/2010/main" val="1129298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8103">
        <p15:prstTrans prst="pageCurlDouble"/>
      </p:transition>
    </mc:Choice>
    <mc:Fallback>
      <p:transition spd="slow" advClick="0" advTm="81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29636"/>
            <a:ext cx="4305631" cy="5735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2110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5662">
        <p15:prstTrans prst="drape"/>
      </p:transition>
    </mc:Choice>
    <mc:Fallback>
      <p:transition spd="slow" advClick="0" advTm="56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640960" cy="1052736"/>
          </a:xfrm>
        </p:spPr>
        <p:txBody>
          <a:bodyPr>
            <a:noAutofit/>
          </a:bodyPr>
          <a:lstStyle/>
          <a:p>
            <a:pPr algn="ctr"/>
            <a:r>
              <a:rPr lang="ru-RU" sz="3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Белозёрова Валентина Александровна</a:t>
            </a:r>
            <a:endParaRPr lang="ru-RU" sz="3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58" name="Picture 2" descr="\\192.168.85.10\Arhiv\НАТАЛЬЯ\Фото в программу\Цветные\258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124744"/>
            <a:ext cx="3057737" cy="500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05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4630">
        <p14:switch dir="r"/>
      </p:transition>
    </mc:Choice>
    <mc:Fallback xmlns="">
      <p:transition spd="slow" advClick="0" advTm="46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8352928" cy="6048672"/>
          </a:xfrm>
        </p:spPr>
        <p:txBody>
          <a:bodyPr>
            <a:normAutofit fontScale="92500"/>
          </a:bodyPr>
          <a:lstStyle/>
          <a:p>
            <a:r>
              <a:rPr lang="ru-RU" dirty="0"/>
              <a:t> </a:t>
            </a:r>
            <a:r>
              <a:rPr lang="ru-RU" dirty="0" smtClean="0"/>
              <a:t>    </a:t>
            </a:r>
            <a:r>
              <a:rPr lang="ru-RU" dirty="0" smtClean="0">
                <a:solidFill>
                  <a:srgbClr val="002060"/>
                </a:solidFill>
              </a:rPr>
              <a:t>Белозерова </a:t>
            </a:r>
            <a:r>
              <a:rPr lang="ru-RU" dirty="0">
                <a:solidFill>
                  <a:srgbClr val="002060"/>
                </a:solidFill>
              </a:rPr>
              <a:t>В.А. родилась 23 декабря  1923  года в селе </a:t>
            </a:r>
            <a:r>
              <a:rPr lang="ru-RU" dirty="0" smtClean="0">
                <a:solidFill>
                  <a:srgbClr val="002060"/>
                </a:solidFill>
              </a:rPr>
              <a:t>Кушнаренково, Башкирской </a:t>
            </a:r>
            <a:r>
              <a:rPr lang="ru-RU" dirty="0">
                <a:solidFill>
                  <a:srgbClr val="002060"/>
                </a:solidFill>
              </a:rPr>
              <a:t>АССР  в семье крестьян Анастасии Петровны и Александра Михайловича.  После окончания 7 классов сельской школы Валентина Александровна уехала в </a:t>
            </a:r>
            <a:r>
              <a:rPr lang="ru-RU" dirty="0" err="1">
                <a:solidFill>
                  <a:srgbClr val="002060"/>
                </a:solidFill>
              </a:rPr>
              <a:t>г.Абакан</a:t>
            </a:r>
            <a:r>
              <a:rPr lang="ru-RU" dirty="0">
                <a:solidFill>
                  <a:srgbClr val="002060"/>
                </a:solidFill>
              </a:rPr>
              <a:t> учиться в железнодорожном училище. 25 июня 1941 года по окончании училища была направлена на работу в паровозное депо станции Уфа на должность поездного кочегара. </a:t>
            </a:r>
          </a:p>
          <a:p>
            <a:r>
              <a:rPr lang="ru-RU" dirty="0">
                <a:solidFill>
                  <a:srgbClr val="002060"/>
                </a:solidFill>
              </a:rPr>
              <a:t>       </a:t>
            </a:r>
            <a:r>
              <a:rPr lang="ru-RU" dirty="0" smtClean="0">
                <a:solidFill>
                  <a:srgbClr val="002060"/>
                </a:solidFill>
              </a:rPr>
              <a:t>До </a:t>
            </a:r>
            <a:r>
              <a:rPr lang="ru-RU" dirty="0">
                <a:solidFill>
                  <a:srgbClr val="002060"/>
                </a:solidFill>
              </a:rPr>
              <a:t>1943 года Валентина Александровна работала кочегаром на паровозе, обслуживая военные части, подвозили военное снаряжение, продукты, одежду войсковым частям, а в 1943 году их эшелон был отправлен на фронт. Задачей их эшелона была поставка боевой техники к Сталинграду. Так Валентина оказалась очевидцем и участником Сталинградской битвы. При разгрузке эшелона получила осколочное ранение в ногу. Лечилась в эвакогоспитале, стоял вопрос об ампутации ноги, но по причине отказа от ампутации, лечение ноги продолжили и ее удалось сохранить.</a:t>
            </a:r>
          </a:p>
        </p:txBody>
      </p:sp>
    </p:spTree>
    <p:extLst>
      <p:ext uri="{BB962C8B-B14F-4D97-AF65-F5344CB8AC3E}">
        <p14:creationId xmlns:p14="http://schemas.microsoft.com/office/powerpoint/2010/main" val="245249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8702">
        <p15:prstTrans prst="pageCurlDouble"/>
      </p:transition>
    </mc:Choice>
    <mc:Fallback>
      <p:transition spd="slow" advClick="0" advTm="87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Мои документы\Downloads\_var_www_s1_temp_13_75_16_h70rlVrtbBlo3Jtq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29031"/>
            <a:ext cx="3692780" cy="490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Documents and Settings\Admin\Мои документы\Downloads\_var_www_s1_temp_13_75_16_wbts6WpVCBOW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815190"/>
            <a:ext cx="3728521" cy="513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18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154">
        <p14:switch dir="r"/>
      </p:transition>
    </mc:Choice>
    <mc:Fallback xmlns="">
      <p:transition spd="slow" advClick="0" advTm="31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43436" y="1724890"/>
            <a:ext cx="5113111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5536" y="332656"/>
            <a:ext cx="8748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Аксенова    Клавдия     Яковлевна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42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481">
        <p14:gallery dir="l"/>
      </p:transition>
    </mc:Choice>
    <mc:Fallback xmlns="">
      <p:transition spd="slow" advClick="0" advTm="248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352928" cy="592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dirty="0" smtClean="0"/>
              <a:t>	</a:t>
            </a:r>
            <a:r>
              <a:rPr lang="ru-RU" sz="2100" dirty="0" smtClean="0">
                <a:solidFill>
                  <a:srgbClr val="002060"/>
                </a:solidFill>
              </a:rPr>
              <a:t>Родилась  7 января 1920 года в городе Киров. Окончила 7 классов и поступила в ФЗУ для получения специальности монтера-телефониста. С </a:t>
            </a:r>
            <a:r>
              <a:rPr lang="ru-RU" sz="2100" dirty="0">
                <a:solidFill>
                  <a:srgbClr val="002060"/>
                </a:solidFill>
              </a:rPr>
              <a:t>1</a:t>
            </a:r>
            <a:r>
              <a:rPr lang="ru-RU" sz="2100" dirty="0" smtClean="0">
                <a:solidFill>
                  <a:srgbClr val="002060"/>
                </a:solidFill>
              </a:rPr>
              <a:t>940 года работала санитаркой в госпитале в </a:t>
            </a:r>
            <a:r>
              <a:rPr lang="ru-RU" sz="2100" dirty="0" err="1" smtClean="0">
                <a:solidFill>
                  <a:srgbClr val="002060"/>
                </a:solidFill>
              </a:rPr>
              <a:t>г.г.Горьком</a:t>
            </a:r>
            <a:r>
              <a:rPr lang="ru-RU" sz="2100" dirty="0" smtClean="0">
                <a:solidFill>
                  <a:srgbClr val="002060"/>
                </a:solidFill>
              </a:rPr>
              <a:t>, Нижнем Новгороде, там же окончила курсы медицинских сестер, после  чего в 1941  ушла добровольцем на фронт.	</a:t>
            </a:r>
          </a:p>
          <a:p>
            <a:pPr algn="just"/>
            <a:r>
              <a:rPr lang="ru-RU" sz="2100" dirty="0" smtClean="0">
                <a:solidFill>
                  <a:srgbClr val="002060"/>
                </a:solidFill>
              </a:rPr>
              <a:t>	Воевала под Сталинградом  в 62-й армии под командованием  генерала Чуйкова Василия Ивановича, в 39-м гвардейском полку </a:t>
            </a:r>
            <a:r>
              <a:rPr lang="ru-RU" sz="2100" dirty="0" err="1" smtClean="0">
                <a:solidFill>
                  <a:srgbClr val="002060"/>
                </a:solidFill>
              </a:rPr>
              <a:t>сан.инструктором</a:t>
            </a:r>
            <a:r>
              <a:rPr lang="ru-RU" sz="2100" dirty="0" smtClean="0">
                <a:solidFill>
                  <a:srgbClr val="002060"/>
                </a:solidFill>
              </a:rPr>
              <a:t> в звании старшего сержанта медицинской службы. Вынесла на себе с поля боя много раненых бойцов, за что была награждена медалью «За отвагу» и медалью  «За оборону Сталинграда».</a:t>
            </a:r>
          </a:p>
          <a:p>
            <a:pPr algn="just"/>
            <a:r>
              <a:rPr lang="ru-RU" sz="2100" dirty="0" smtClean="0">
                <a:solidFill>
                  <a:srgbClr val="002060"/>
                </a:solidFill>
              </a:rPr>
              <a:t>	В 1943 году Клавдия Яковлевна была тяжело ранена сама в лопатку, в голову, левую руку и ногу. После операции в госпитале она стала инвалидом </a:t>
            </a:r>
            <a:r>
              <a:rPr lang="en-US" sz="2100" dirty="0" smtClean="0">
                <a:solidFill>
                  <a:srgbClr val="002060"/>
                </a:solidFill>
              </a:rPr>
              <a:t>I</a:t>
            </a:r>
            <a:r>
              <a:rPr lang="ru-RU" sz="2100" dirty="0" smtClean="0">
                <a:solidFill>
                  <a:srgbClr val="002060"/>
                </a:solidFill>
              </a:rPr>
              <a:t> группы (ей удалили часть легкого и ампутировали правую ногу).</a:t>
            </a:r>
          </a:p>
          <a:p>
            <a:pPr algn="just"/>
            <a:r>
              <a:rPr lang="ru-RU" sz="2100" dirty="0" smtClean="0">
                <a:solidFill>
                  <a:srgbClr val="002060"/>
                </a:solidFill>
              </a:rPr>
              <a:t>	Аксенова Клавдия Яковлевна имеет награды  ордена Красной Звезды, три ордена Отечественной войны первой и второй степени, и много юбилейных медалей.</a:t>
            </a:r>
            <a:endParaRPr lang="ru-RU" sz="21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305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6065">
        <p15:prstTrans prst="pageCurlDouble"/>
      </p:transition>
    </mc:Choice>
    <mc:Fallback>
      <p:transition spd="slow" advClick="0" advTm="606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788" y="1035269"/>
            <a:ext cx="3600399" cy="4949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9552" y="188640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Бегун      Валентин     Иванович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77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496">
        <p14:doors dir="vert"/>
      </p:transition>
    </mc:Choice>
    <mc:Fallback xmlns="">
      <p:transition spd="slow" advClick="0" advTm="249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908720"/>
            <a:ext cx="806489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300" dirty="0" smtClean="0"/>
              <a:t>	</a:t>
            </a:r>
            <a:r>
              <a:rPr lang="ru-RU" sz="2800" dirty="0" smtClean="0">
                <a:solidFill>
                  <a:srgbClr val="002060"/>
                </a:solidFill>
              </a:rPr>
              <a:t>Родился 2 июня 1923 года в </a:t>
            </a:r>
            <a:r>
              <a:rPr lang="ru-RU" sz="2800" dirty="0" err="1" smtClean="0">
                <a:solidFill>
                  <a:srgbClr val="002060"/>
                </a:solidFill>
              </a:rPr>
              <a:t>дер.Пашково</a:t>
            </a:r>
            <a:r>
              <a:rPr lang="ru-RU" sz="2800" dirty="0" smtClean="0">
                <a:solidFill>
                  <a:srgbClr val="002060"/>
                </a:solidFill>
              </a:rPr>
              <a:t> Омутинского района Тюменской области. </a:t>
            </a:r>
          </a:p>
          <a:p>
            <a:pPr algn="just"/>
            <a:r>
              <a:rPr lang="ru-RU" sz="2800" dirty="0">
                <a:solidFill>
                  <a:srgbClr val="002060"/>
                </a:solidFill>
              </a:rPr>
              <a:t>	</a:t>
            </a:r>
            <a:r>
              <a:rPr lang="ru-RU" sz="2800" dirty="0" smtClean="0">
                <a:solidFill>
                  <a:srgbClr val="002060"/>
                </a:solidFill>
              </a:rPr>
              <a:t>30 сентября 1941 года был мобилизован в ряды Советской армии. Служил в 225 артиллерийском полку, в 20-м отдельном танковом полку . Участник боев под Сталинградом в составе 62-й и 64-й армии, где был ранен и стал инвалидом 2 группы. После лечения в госпиталях, продолжил службу в звании рядовой стрелок, шофер-электрик.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Был награжден орденом «Отечественной войны» 1 степени, медалью «За победу над Германией», </a:t>
            </a:r>
            <a:r>
              <a:rPr lang="ru-RU" sz="2800" dirty="0">
                <a:solidFill>
                  <a:srgbClr val="002060"/>
                </a:solidFill>
              </a:rPr>
              <a:t>медаль «Жукова» и юбилейные медали.</a:t>
            </a:r>
          </a:p>
          <a:p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5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5413">
        <p15:prstTrans prst="pageCurlDouble"/>
      </p:transition>
    </mc:Choice>
    <mc:Fallback>
      <p:transition spd="slow" advClick="0" advTm="54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896526"/>
            <a:ext cx="3816424" cy="511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29747" y="33265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err="1" smtClean="0">
                <a:solidFill>
                  <a:srgbClr val="002060"/>
                </a:solidFill>
              </a:rPr>
              <a:t>Бакотин</a:t>
            </a:r>
            <a:r>
              <a:rPr lang="ru-RU" sz="4000" b="1" dirty="0" smtClean="0">
                <a:solidFill>
                  <a:srgbClr val="002060"/>
                </a:solidFill>
              </a:rPr>
              <a:t>    Тихон     Васильевич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93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322">
        <p14:prism/>
      </p:transition>
    </mc:Choice>
    <mc:Fallback xmlns="">
      <p:transition spd="slow" advClick="0" advTm="43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72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Родился  15 мая 1911 года в </a:t>
            </a:r>
            <a:r>
              <a:rPr lang="ru-RU" sz="2800" dirty="0" err="1" smtClean="0">
                <a:solidFill>
                  <a:srgbClr val="002060"/>
                </a:solidFill>
              </a:rPr>
              <a:t>г.Серпухово</a:t>
            </a:r>
            <a:r>
              <a:rPr lang="ru-RU" sz="2800" dirty="0" smtClean="0">
                <a:solidFill>
                  <a:srgbClr val="002060"/>
                </a:solidFill>
              </a:rPr>
              <a:t> Московской области. В 1925 году  закончил образование, проучившись последние два года в школе  села Красное Воронежской области. 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 июня 1941 года по 15 мая 1946 года служил в рядах Советской Армии в качестве рядового стрелка. Участвовал в боях под Москвой, за Сталинград, на Кавказском фронте. В ходе боев был ранен и контужен.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Награжден орденом Отечественной войны второй степени, медалью «За оборону Сталинграда», знаком «Фронтовик 1941-1945гг.»и юбилейными медалями.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051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6512">
        <p15:prstTrans prst="pageCurlDouble"/>
      </p:transition>
    </mc:Choice>
    <mc:Fallback>
      <p:transition spd="slow" advClick="0" advTm="651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8264"/>
            <a:ext cx="3816424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897" y="1052736"/>
            <a:ext cx="4213225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352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913">
        <p14:ferris dir="l"/>
      </p:transition>
    </mc:Choice>
    <mc:Fallback xmlns="">
      <p:transition spd="slow" advClick="0" advTm="39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\Рабочий стол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457199" y="188640"/>
            <a:ext cx="8229600" cy="66693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</a:rPr>
              <a:t>Помните! Через века, через года,- помните!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О тех, кто уже не придет никогда,- помните!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Не плачьте! В горле сдержите стоны, горькие стоны.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Памяти павших будьте достойны! Вечно достойны!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Хлебом и песней, мечтой и стихами, жизнью просторной,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Каждой секундой, каждым дыханьем будьте достойны!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</a:rPr>
              <a:t>  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Люди! Покуда сердца стучатся,- помните!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Какою ценой завоевано счастье,- пожалуйста, помните!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Песню свою отправляя в полет,- помните!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О тех, кто уже никогда не споет,- помните!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Детям своим расскажите о них, чтоб запомнили!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Детям детей расскажите о них, чтобы тоже запомнили</a:t>
            </a:r>
            <a:r>
              <a:rPr lang="ru-RU" b="1" dirty="0" smtClean="0">
                <a:solidFill>
                  <a:srgbClr val="002060"/>
                </a:solidFill>
              </a:rPr>
              <a:t>!</a:t>
            </a:r>
          </a:p>
          <a:p>
            <a:pPr marL="0" indent="0">
              <a:buNone/>
            </a:pPr>
            <a:endParaRPr lang="ru-RU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</a:rPr>
              <a:t>Во все времена бессмертной Земли </a:t>
            </a:r>
            <a:r>
              <a:rPr lang="ru-RU" b="1" dirty="0" smtClean="0">
                <a:solidFill>
                  <a:srgbClr val="002060"/>
                </a:solidFill>
              </a:rPr>
              <a:t>помните!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К </a:t>
            </a:r>
            <a:r>
              <a:rPr lang="ru-RU" b="1" dirty="0">
                <a:solidFill>
                  <a:srgbClr val="002060"/>
                </a:solidFill>
              </a:rPr>
              <a:t>мерцающим звездам ведя корабли,- о </a:t>
            </a:r>
            <a:r>
              <a:rPr lang="ru-RU" b="1" dirty="0" smtClean="0">
                <a:solidFill>
                  <a:srgbClr val="002060"/>
                </a:solidFill>
              </a:rPr>
              <a:t>погибших помните!</a:t>
            </a:r>
            <a:r>
              <a:rPr lang="ru-RU" b="1" dirty="0">
                <a:solidFill>
                  <a:srgbClr val="002060"/>
                </a:solidFill>
              </a:rPr>
              <a:t/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Встречайте трепетную весну, люди Земли.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Убейте войну, прокляните войну, люди Земли!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Мечту пронесите через года и жизнью наполните!..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Но о тех, кто уже не придет никогда,- заклинаю,- помните!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43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1739">
        <p:dissolve/>
      </p:transition>
    </mc:Choice>
    <mc:Fallback xmlns="">
      <p:transition spd="slow" advClick="0" advTm="11739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3136" y="1340768"/>
            <a:ext cx="87849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подготовлена архивным отделом администрации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г.Пыть-Ях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документам, хранящимся в муниципальном архиве. </a:t>
            </a:r>
          </a:p>
          <a:p>
            <a:pPr algn="ctr"/>
            <a:endParaRPr lang="ru-RU" sz="4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Фонд-39, </a:t>
            </a:r>
            <a:r>
              <a:rPr lang="ru-RU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описи 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1,№</a:t>
            </a:r>
            <a:r>
              <a:rPr lang="ru-RU" sz="4000" b="1" i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6,№9,№</a:t>
            </a:r>
            <a:r>
              <a:rPr lang="ru-RU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4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12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352">
        <p14:shred/>
      </p:transition>
    </mc:Choice>
    <mc:Fallback xmlns="">
      <p:transition spd="slow" advClick="0" advTm="93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1836</TotalTime>
  <Words>787</Words>
  <Application>Microsoft Office PowerPoint</Application>
  <PresentationFormat>Экран (4:3)</PresentationFormat>
  <Paragraphs>85</Paragraphs>
  <Slides>36</Slides>
  <Notes>1</Notes>
  <HiddenSlides>0</HiddenSlides>
  <MMClips>2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0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NewsPrint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Хлевовой Семён Леонтьевич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Белозёрова Валентина Александровна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 Балковая</dc:creator>
  <cp:lastModifiedBy>Наталья Балковая</cp:lastModifiedBy>
  <cp:revision>172</cp:revision>
  <dcterms:modified xsi:type="dcterms:W3CDTF">2022-09-15T11:25:15Z</dcterms:modified>
</cp:coreProperties>
</file>