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6" r:id="rId2"/>
    <p:sldId id="300" r:id="rId3"/>
    <p:sldId id="322" r:id="rId4"/>
    <p:sldId id="361" r:id="rId5"/>
    <p:sldId id="363" r:id="rId6"/>
    <p:sldId id="358" r:id="rId7"/>
    <p:sldId id="362" r:id="rId8"/>
    <p:sldId id="328" r:id="rId9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FF7"/>
    <a:srgbClr val="002960"/>
    <a:srgbClr val="F06465"/>
    <a:srgbClr val="E29292"/>
    <a:srgbClr val="D15657"/>
    <a:srgbClr val="E7A7A7"/>
    <a:srgbClr val="BF71B6"/>
    <a:srgbClr val="0C9848"/>
    <a:srgbClr val="303B4A"/>
    <a:srgbClr val="5856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58" autoAdjust="0"/>
    <p:restoredTop sz="96395" autoAdjust="0"/>
  </p:normalViewPr>
  <p:slideViewPr>
    <p:cSldViewPr snapToGrid="0">
      <p:cViewPr varScale="1">
        <p:scale>
          <a:sx n="112" d="100"/>
          <a:sy n="112" d="100"/>
        </p:scale>
        <p:origin x="864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175BF0-1814-44B7-AD7D-8683BFDD2F7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887722-DC8E-40D1-A008-43856E2F9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980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87722-DC8E-40D1-A008-43856E2F9C1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842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87722-DC8E-40D1-A008-43856E2F9C1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599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87722-DC8E-40D1-A008-43856E2F9C1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970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87722-DC8E-40D1-A008-43856E2F9C1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645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3B9F5-2783-4BA9-904D-B5CF97A30BCB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A9A9-A8F6-4857-95D4-9B6E8FF2D1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8221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3B9F5-2783-4BA9-904D-B5CF97A30BCB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A9A9-A8F6-4857-95D4-9B6E8FF2D1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3264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3B9F5-2783-4BA9-904D-B5CF97A30BCB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A9A9-A8F6-4857-95D4-9B6E8FF2D1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175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3B9F5-2783-4BA9-904D-B5CF97A30BCB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A9A9-A8F6-4857-95D4-9B6E8FF2D1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979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3B9F5-2783-4BA9-904D-B5CF97A30BCB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A9A9-A8F6-4857-95D4-9B6E8FF2D1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2164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3B9F5-2783-4BA9-904D-B5CF97A30BCB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A9A9-A8F6-4857-95D4-9B6E8FF2D1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281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3B9F5-2783-4BA9-904D-B5CF97A30BCB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A9A9-A8F6-4857-95D4-9B6E8FF2D1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4631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3B9F5-2783-4BA9-904D-B5CF97A30BCB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A9A9-A8F6-4857-95D4-9B6E8FF2D1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6384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3B9F5-2783-4BA9-904D-B5CF97A30BCB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A9A9-A8F6-4857-95D4-9B6E8FF2D1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1397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3B9F5-2783-4BA9-904D-B5CF97A30BCB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A9A9-A8F6-4857-95D4-9B6E8FF2D1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043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3B9F5-2783-4BA9-904D-B5CF97A30BCB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A9A9-A8F6-4857-95D4-9B6E8FF2D1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123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3B9F5-2783-4BA9-904D-B5CF97A30BCB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CA9A9-A8F6-4857-95D4-9B6E8FF2D1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1128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9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5384" y="2819862"/>
            <a:ext cx="11694903" cy="954107"/>
          </a:xfrm>
          <a:prstGeom prst="rect">
            <a:avLst/>
          </a:prstGeom>
          <a:noFill/>
          <a:effectLst>
            <a:outerShdw blurRad="101600" dist="50800" dir="5400000" sx="9000" sy="9000" algn="ctr" rotWithShape="0">
              <a:srgbClr val="000000">
                <a:alpha val="67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Общественные обсуждения инвестиционной программы АО «ЮТЭК – Региональные сети» на 2018 - 2022 годы по МО г.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Пыть-Ях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90204" y="6047015"/>
            <a:ext cx="2260619" cy="646331"/>
          </a:xfrm>
          <a:prstGeom prst="rect">
            <a:avLst/>
          </a:prstGeom>
          <a:solidFill>
            <a:srgbClr val="002960"/>
          </a:solidFill>
          <a:effectLst>
            <a:outerShdw blurRad="101600" dist="50800" dir="5400000" sx="9000" sy="9000" algn="ctr" rotWithShape="0">
              <a:srgbClr val="000000">
                <a:alpha val="67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г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. Ханты-Мансийск,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март 201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9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г.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740255" y="2435057"/>
            <a:ext cx="10687844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728914" y="4666499"/>
            <a:ext cx="10687844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C:\Users\user-1\Desktop\Без имени-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326" y="155174"/>
            <a:ext cx="1729701" cy="1967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08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Прямоугольник 2065"/>
          <p:cNvSpPr/>
          <p:nvPr/>
        </p:nvSpPr>
        <p:spPr>
          <a:xfrm>
            <a:off x="0" y="1"/>
            <a:ext cx="12192000" cy="932506"/>
          </a:xfrm>
          <a:prstGeom prst="rect">
            <a:avLst/>
          </a:prstGeom>
          <a:solidFill>
            <a:srgbClr val="0029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1610479" y="42295"/>
            <a:ext cx="93051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Ключевые направления и основные мероприятия инвестиционной программы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4" descr="C:\Users\user-1\Desktop\Без имени-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62" y="30497"/>
            <a:ext cx="751385" cy="854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9160" y="171270"/>
            <a:ext cx="647895" cy="573048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1258054" y="1747475"/>
            <a:ext cx="3705637" cy="139566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Повышение надежности электроснабжения потребителей округа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258054" y="4273129"/>
            <a:ext cx="3705637" cy="145139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Создание доступной инфраструктуры для развития потребителей ХМАО-Югры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968702" y="5057657"/>
            <a:ext cx="5089822" cy="112406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строительства жилых, социальных 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производственных объектов в соответствии с программами муниципальных образований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968701" y="3743325"/>
            <a:ext cx="5089823" cy="9825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реализации федеральных и региональных программ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(РТРС, Сотрудничество и т.д.)</a:t>
            </a:r>
            <a:endParaRPr lang="en-US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969124" y="2437283"/>
            <a:ext cx="5089400" cy="100124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Реконструкция электросетевого комплекса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969123" y="1343025"/>
            <a:ext cx="5089401" cy="88735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Новое строительство взамен морально и технически устаревшего оборудования</a:t>
            </a:r>
          </a:p>
        </p:txBody>
      </p:sp>
      <p:cxnSp>
        <p:nvCxnSpPr>
          <p:cNvPr id="32" name="Прямая со стрелкой 31"/>
          <p:cNvCxnSpPr>
            <a:stCxn id="26" idx="3"/>
            <a:endCxn id="31" idx="1"/>
          </p:cNvCxnSpPr>
          <p:nvPr/>
        </p:nvCxnSpPr>
        <p:spPr>
          <a:xfrm flipV="1">
            <a:off x="4963691" y="1786703"/>
            <a:ext cx="1005432" cy="6586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6" idx="3"/>
            <a:endCxn id="30" idx="1"/>
          </p:cNvCxnSpPr>
          <p:nvPr/>
        </p:nvCxnSpPr>
        <p:spPr>
          <a:xfrm>
            <a:off x="4963691" y="2445310"/>
            <a:ext cx="1005433" cy="492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27" idx="3"/>
          </p:cNvCxnSpPr>
          <p:nvPr/>
        </p:nvCxnSpPr>
        <p:spPr>
          <a:xfrm flipV="1">
            <a:off x="4963691" y="4480011"/>
            <a:ext cx="1014970" cy="5188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27" idx="3"/>
          </p:cNvCxnSpPr>
          <p:nvPr/>
        </p:nvCxnSpPr>
        <p:spPr>
          <a:xfrm>
            <a:off x="4963691" y="4998827"/>
            <a:ext cx="1014970" cy="427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1868052" y="6524625"/>
            <a:ext cx="323948" cy="314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5035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Прямоугольник 2065"/>
          <p:cNvSpPr/>
          <p:nvPr/>
        </p:nvSpPr>
        <p:spPr>
          <a:xfrm>
            <a:off x="0" y="1"/>
            <a:ext cx="12192000" cy="932506"/>
          </a:xfrm>
          <a:prstGeom prst="rect">
            <a:avLst/>
          </a:prstGeom>
          <a:solidFill>
            <a:srgbClr val="0029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1610479" y="42295"/>
            <a:ext cx="93051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Повышение эффективности мероприятий 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(на примере строительства объекта электроснабжения)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4" descr="C:\Users\user-1\Desktop\Без имени-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62" y="30497"/>
            <a:ext cx="751385" cy="854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9160" y="171270"/>
            <a:ext cx="647895" cy="57304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745157" y="6524625"/>
            <a:ext cx="446843" cy="314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981074" y="1232942"/>
            <a:ext cx="10525125" cy="4392488"/>
            <a:chOff x="164294" y="1556792"/>
            <a:chExt cx="8800194" cy="4392488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259556" y="1556792"/>
              <a:ext cx="2440235" cy="90928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Этап подготовки технического задания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275856" y="1556792"/>
              <a:ext cx="2520280" cy="90928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Этап проектирования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6300192" y="1556792"/>
              <a:ext cx="2568240" cy="90928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Этап строительства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88342" y="2632720"/>
              <a:ext cx="8776146" cy="45464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ru-RU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Участники</a:t>
              </a: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27545" y="2938504"/>
              <a:ext cx="2304256" cy="909283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Администрация МО, специалисты Общества</a:t>
              </a: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383868" y="2938661"/>
              <a:ext cx="2304256" cy="909283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Проектная </a:t>
              </a:r>
              <a:r>
                <a:rPr lang="ru-RU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группа, </a:t>
              </a:r>
              <a:r>
                <a:rPr lang="ru-RU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ru-RU" sz="14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хозспособ</a:t>
              </a:r>
              <a:r>
                <a:rPr lang="ru-RU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432184" y="2938503"/>
              <a:ext cx="2304256" cy="909283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Подрядная организация </a:t>
              </a:r>
            </a:p>
            <a:p>
              <a:pPr algn="ctr"/>
              <a:r>
                <a:rPr lang="ru-RU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по итогам конкурсных процедур*. </a:t>
              </a:r>
              <a:r>
                <a:rPr lang="ru-RU" sz="14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хозспособ</a:t>
              </a:r>
              <a:endPara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164294" y="4005064"/>
              <a:ext cx="8704138" cy="45464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ru-RU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Основные направления повышения эффективности</a:t>
              </a: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268387" y="4327634"/>
              <a:ext cx="2431404" cy="162164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Подготовка технического задания в соответствии с потребностью заявителя, интересов и задач администрации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275856" y="4327634"/>
              <a:ext cx="2520280" cy="162164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Определение наиболее эффективного технического решения на основе современных технологий, энергоэффективного оборудования и </a:t>
              </a:r>
              <a:r>
                <a:rPr lang="ru-RU" sz="14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импортозамещения</a:t>
              </a:r>
              <a:endPara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6300192" y="4327634"/>
              <a:ext cx="2568240" cy="162164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3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Соблюдение норм и требований в ходе строительства </a:t>
              </a:r>
            </a:p>
            <a:p>
              <a:pPr algn="ctr"/>
              <a:r>
                <a:rPr lang="ru-RU" sz="13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Система мониторинга выполнения работ (фото- и видеофиксация, комиссионная  приемка с привлечением общественности</a:t>
              </a:r>
            </a:p>
          </p:txBody>
        </p:sp>
      </p:grpSp>
      <p:sp>
        <p:nvSpPr>
          <p:cNvPr id="21" name="Стрелка вправо 20"/>
          <p:cNvSpPr/>
          <p:nvPr/>
        </p:nvSpPr>
        <p:spPr>
          <a:xfrm>
            <a:off x="4098066" y="1628800"/>
            <a:ext cx="504057" cy="21602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7839704" y="1628800"/>
            <a:ext cx="432049" cy="21602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305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Прямоугольник 2065"/>
          <p:cNvSpPr/>
          <p:nvPr/>
        </p:nvSpPr>
        <p:spPr>
          <a:xfrm>
            <a:off x="0" y="9830"/>
            <a:ext cx="12151781" cy="922675"/>
          </a:xfrm>
          <a:prstGeom prst="rect">
            <a:avLst/>
          </a:prstGeom>
          <a:solidFill>
            <a:srgbClr val="0029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995881" y="51055"/>
            <a:ext cx="10349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Реализация инвестиционной программы АО 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"ЮТЭК - Региональные сети" на период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201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8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-20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22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г.г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. по 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МО г.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Пыть-Ях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4" descr="C:\Users\user-1\Desktop\Без имени-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63" y="33316"/>
            <a:ext cx="748906" cy="85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9161" y="173159"/>
            <a:ext cx="645758" cy="571158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11868052" y="6527938"/>
            <a:ext cx="322879" cy="311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4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4872082"/>
              </p:ext>
            </p:extLst>
          </p:nvPr>
        </p:nvGraphicFramePr>
        <p:xfrm>
          <a:off x="146554" y="1095834"/>
          <a:ext cx="11858671" cy="5432101"/>
        </p:xfrm>
        <a:graphic>
          <a:graphicData uri="http://schemas.openxmlformats.org/drawingml/2006/table">
            <a:tbl>
              <a:tblPr/>
              <a:tblGrid>
                <a:gridCol w="6428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161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213187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№№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 объекта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Проектная мощность/ протяженность сетей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 начала строительства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год окончания строительства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Полная стоимость строительства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НДС)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Объем финансирования (с НДС)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98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План 2019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План 2020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План 2021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План 2022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Итого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33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км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МВА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5892">
                <a:tc gridSpan="13"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Техническое перевооружение и реконструкция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7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Приобретение и реконструкция подстанция силовая М-I г. Пыть-Ях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1,50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8,00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98,30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4,06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1,93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5,99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7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Приобретение и реконструкция сетей для энергоснабжения ЖКХ г. Пыть-Ях*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0,95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131,70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1,32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1,32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77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Приобретение и реконструкция сетей электроснабжения 6-0,4 кВ с ТП 6/0,4 кВ в 1 микрорайоне г. Пыть-Ях*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5,12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7,04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166,60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1,67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1,67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77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Приобретение и реконструкция сетей электроснабжения 6-0,4 кВ с ТП 6/0,4 кВ во 2 микрорайоне г.Пыть-Ях*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3,47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7,99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141,42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1,41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1,41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77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Приобретение и реконструкция сетей электроснабжения 6-0,4 кВ с ТП 6/0,4 кВ в 2А микрорайоне г.Пыть-Ях*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5,65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3,02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109,28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1,09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1,09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77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Приобретение и реконструкция сетей электроснабжения 6-0,4 кВ с ТП 6/0,4 кВ в 3 микрорайоне г.Пыть-Ях*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2,03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6,62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152,71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1,53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1,53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36314617"/>
                  </a:ext>
                </a:extLst>
              </a:tr>
              <a:tr h="577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Приобретение и реконструкция сетей электроснабжения 6-0,4 кВ с ТП 6/0,4 кВ в 4 микрорайоне г.Пыть-Ях*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0,28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2,86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33,90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0,34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0,34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95591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25344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Прямоугольник 2065"/>
          <p:cNvSpPr/>
          <p:nvPr/>
        </p:nvSpPr>
        <p:spPr>
          <a:xfrm>
            <a:off x="0" y="9830"/>
            <a:ext cx="12151781" cy="922675"/>
          </a:xfrm>
          <a:prstGeom prst="rect">
            <a:avLst/>
          </a:prstGeom>
          <a:solidFill>
            <a:srgbClr val="0029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995881" y="51055"/>
            <a:ext cx="10349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Реализация инвестиционной программы АО 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"ЮТЭК - Региональные сети" на период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201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8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-20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22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г.г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. по 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МО г.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Пыть-Ях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4" descr="C:\Users\user-1\Desktop\Без имени-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63" y="33316"/>
            <a:ext cx="748906" cy="85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9161" y="173159"/>
            <a:ext cx="645758" cy="571158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11868052" y="6527938"/>
            <a:ext cx="322879" cy="311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5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0409508"/>
              </p:ext>
            </p:extLst>
          </p:nvPr>
        </p:nvGraphicFramePr>
        <p:xfrm>
          <a:off x="146554" y="1095834"/>
          <a:ext cx="11858671" cy="5432101"/>
        </p:xfrm>
        <a:graphic>
          <a:graphicData uri="http://schemas.openxmlformats.org/drawingml/2006/table">
            <a:tbl>
              <a:tblPr/>
              <a:tblGrid>
                <a:gridCol w="6428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161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213187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№№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 объекта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Проектная мощность/ протяженность сетей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 начала строительства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год окончания строительства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Полная стоимость строительства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НДС)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Объем финансирования (с НДС)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98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План 2019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План 2020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План 2021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План 2022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Итого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33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км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МВА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5892">
                <a:tc gridSpan="13"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Техническое перевооружение и реконструкция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7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Приобретение и реконструкция сетей электроснабжения 6-0,4 кВ с ТП 6/0,4 кВ в 5 микрорайоне г.Пыть-Ях*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3,70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7,32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142,76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1,43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1,43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7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Приобретение и реконструкция сетей электроснабжения ТП-6/0,4кВ с ЛЭП 6, 0,4кВ в 6 микрорайоне г.Пыть-Ях*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2,71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2,06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58,72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0,59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0,59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77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Приобретение и реконструкция сетей электроснабжения ТП-6/0,4кВ с ЛЭП 6, 0,4кВ в 7, 8, 9, 10 микрорайонах г.Пыть-Ях*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3,31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5,03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128,47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1,28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1,28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77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Приобретение и реконструкция ПС 35/6 кВ "Город" г. Пыть-Ях*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20,00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197,07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1,97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1,97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77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Приобретение и реконструкция ПС 35/6 кВ "Базовая" г. Пыть-Ях*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32,00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202,86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2,03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2,03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77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Приобретение и реконструкция ПС 35/6 кВ "М4" г. Пыть-Ях*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12,60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174,20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7,63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8,42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4,32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20,37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36314617"/>
                  </a:ext>
                </a:extLst>
              </a:tr>
              <a:tr h="577111"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Итого Техническое перевооружение и реконструкция по МО г. Пыть-Ях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28,71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114,54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1 738,01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4,06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1,93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7,63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8,42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18,97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41,01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95591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52311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Прямоугольник 2065"/>
          <p:cNvSpPr/>
          <p:nvPr/>
        </p:nvSpPr>
        <p:spPr>
          <a:xfrm>
            <a:off x="0" y="9830"/>
            <a:ext cx="12151781" cy="922675"/>
          </a:xfrm>
          <a:prstGeom prst="rect">
            <a:avLst/>
          </a:prstGeom>
          <a:solidFill>
            <a:srgbClr val="0029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995881" y="51055"/>
            <a:ext cx="10349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Реализация инвестиционной программы АО 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"ЮТЭК - Региональные сети" на период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201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8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-20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22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г.г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. по 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МО г.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Пыть-Ях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4" descr="C:\Users\user-1\Desktop\Без имени-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63" y="33316"/>
            <a:ext cx="748906" cy="85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9161" y="173159"/>
            <a:ext cx="645758" cy="571158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11868052" y="6527938"/>
            <a:ext cx="322879" cy="311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6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0612151"/>
              </p:ext>
            </p:extLst>
          </p:nvPr>
        </p:nvGraphicFramePr>
        <p:xfrm>
          <a:off x="166252" y="1099128"/>
          <a:ext cx="11858671" cy="5417538"/>
        </p:xfrm>
        <a:graphic>
          <a:graphicData uri="http://schemas.openxmlformats.org/drawingml/2006/table">
            <a:tbl>
              <a:tblPr/>
              <a:tblGrid>
                <a:gridCol w="6428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161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192197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№№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 объекта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Проектная мощность/ протяженность сетей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 начала строительства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год окончания строительства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Полная стоимость строительства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НДС)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Объем финансирования (с НДС)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26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План 2019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План 2020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План 2021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План 2022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Итого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74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км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МВА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8727">
                <a:tc gridSpan="13"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Новое строительство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202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Сети электроснабжения 6-0,4 кВ с ТП 6/0,4 кВ в микрорайоне №1А г.Пыть-Ях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1,70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2,52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41,12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7,24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44,26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51,51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202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Сети электроснабжения с  ВЛ - 0,4 кВ, КЛ - 0,4 кВ объекта "Детский сад на 260 мест" в микрорайоне 3  "Кедровый" г.Пыть-Ях.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0,26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2,23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2,23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2,23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202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Сети электроснабжения ВОС -3 с ТП 2х1000 кВА в г.Пыть-Ях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1,10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2,00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9,43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0,01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9,43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9,44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202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КЛ 0,4 кВ к жилым домам и объектам соцкультбыта в г. Пыть-Ях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35,97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270,84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47,28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10,70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57,98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202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ЛЭП 6/0,4 кВ, ТП 6/0,4 кВ для электроснабжения банно-прачечного комбината в г. Пыть-Ях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0,30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1,26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15,14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0,38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14,77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15,14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202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ВЛ-35 кВ от ПС «Город» до ПС «Базовая» в г. Пыть-Ях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6,75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91,66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0,92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0,92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202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Сети электроснабжения 10 - 0,4 кВ для технологического присоединения потребителей МО г. Пыть-Ях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3,80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1,20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61,72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9,66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9,84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19,24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38,75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202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Автоматизированная система контроля и учета электрической энергии бытовых потребителей на территории МО г. Пыть-Ях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25,34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6,53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12,07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0,39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2,38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3,97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25,34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4993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Прямоугольник 2065"/>
          <p:cNvSpPr/>
          <p:nvPr/>
        </p:nvSpPr>
        <p:spPr>
          <a:xfrm>
            <a:off x="0" y="9830"/>
            <a:ext cx="12151781" cy="922675"/>
          </a:xfrm>
          <a:prstGeom prst="rect">
            <a:avLst/>
          </a:prstGeom>
          <a:solidFill>
            <a:srgbClr val="0029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995881" y="51055"/>
            <a:ext cx="10349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Реализация инвестиционной программы АО 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"ЮТЭК - Региональные сети" на период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201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8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-20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22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г.г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. по 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МО г.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Пыть-Ях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4" descr="C:\Users\user-1\Desktop\Без имени-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63" y="33316"/>
            <a:ext cx="748906" cy="85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9161" y="173159"/>
            <a:ext cx="645758" cy="571158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11868052" y="6527938"/>
            <a:ext cx="322879" cy="311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7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5606667"/>
              </p:ext>
            </p:extLst>
          </p:nvPr>
        </p:nvGraphicFramePr>
        <p:xfrm>
          <a:off x="166252" y="1099128"/>
          <a:ext cx="11858671" cy="5428807"/>
        </p:xfrm>
        <a:graphic>
          <a:graphicData uri="http://schemas.openxmlformats.org/drawingml/2006/table">
            <a:tbl>
              <a:tblPr/>
              <a:tblGrid>
                <a:gridCol w="6428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161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45423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213059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№№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 объекта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Проектная мощность/ протяженность сетей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 начала строительства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год окончания строительства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Полная стоимость строительства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НДС)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Объем финансирования (с НДС)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95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План 2019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План 2020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План 2021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План 2022 год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Итого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31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км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МВА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млн.руб.  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5724">
                <a:tc gridSpan="13"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Новое строительство</a:t>
                      </a:r>
                    </a:p>
                  </a:txBody>
                  <a:tcPr marL="7086" marR="7086" marT="708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67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Сети электроснабжения ИЖС мкр. 10 "Мамонтово" (бывшая территория в/п "СТГМ") в  г. Пыть-Ях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3,80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0,80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15,90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15,90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15,90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67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Сети электроснабжения "ЦДТ" МО г. Пыть-Ях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0,11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0,63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0,02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0,02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767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Резервные секущие ячейки ВЛ 35 кВ "Городская-Солнечная", ВЛ 35 кВ "Солнечная-Осенняя", г. Пыть-Ях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14,81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14,81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14,81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767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Сети электроснабжения 6-0,4 кВ с ТП 6/0,4 кВ в микрорайоне №8 "Горка" г.Пыть-Ях  Детский сад на 290 мест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2,87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6,00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30,81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0,11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0,02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0,14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767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ПС 35/6 кВ "М2" с РП-6 кВ в г. Пыть-Ях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1,75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10,00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172,50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-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3,11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49,17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26,46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10,00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88,74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767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Итого Новое строительство по МО г. Пыть-Ях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58,42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23,78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752,14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70,83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70,18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102,17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62,84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14,89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320,91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767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Итого по МО г. Пыть-Ях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87,13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138,32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2 490,15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74,89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72,11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109,80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71,26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33,86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361,92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27886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Прямоугольник 2065"/>
          <p:cNvSpPr/>
          <p:nvPr/>
        </p:nvSpPr>
        <p:spPr>
          <a:xfrm>
            <a:off x="0" y="1"/>
            <a:ext cx="12192000" cy="932506"/>
          </a:xfrm>
          <a:prstGeom prst="rect">
            <a:avLst/>
          </a:prstGeom>
          <a:solidFill>
            <a:srgbClr val="0029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1610479" y="42295"/>
            <a:ext cx="93051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Общественные обсуждения инвестиционной программы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АО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«ЮТЭК – Региональные сети» на 2018 - 2022 годы по МО г.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Пыть-Ях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4" descr="C:\Users\user-1\Desktop\Без имени-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62" y="30497"/>
            <a:ext cx="751385" cy="854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9160" y="171270"/>
            <a:ext cx="647895" cy="57304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623208" y="6543675"/>
            <a:ext cx="488893" cy="314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721404" y="2535175"/>
            <a:ext cx="9144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36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altLang="ru-RU" sz="36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7248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4063</TotalTime>
  <Words>1661</Words>
  <Application>Microsoft Office PowerPoint</Application>
  <PresentationFormat>Широкоэкранный</PresentationFormat>
  <Paragraphs>505</Paragraphs>
  <Slides>8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по работе совета по вопросам естественных монополий за 2015 год.</dc:title>
  <dc:creator>Eduard Kintsle</dc:creator>
  <cp:lastModifiedBy>Шехирев Андрей Валерьевич</cp:lastModifiedBy>
  <cp:revision>344</cp:revision>
  <cp:lastPrinted>2018-03-13T04:19:39Z</cp:lastPrinted>
  <dcterms:created xsi:type="dcterms:W3CDTF">2016-01-28T07:00:31Z</dcterms:created>
  <dcterms:modified xsi:type="dcterms:W3CDTF">2019-12-16T12:54:05Z</dcterms:modified>
</cp:coreProperties>
</file>